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4" r:id="rId1"/>
  </p:sldMasterIdLst>
  <p:notesMasterIdLst>
    <p:notesMasterId r:id="rId14"/>
  </p:notesMasterIdLst>
  <p:handoutMasterIdLst>
    <p:handoutMasterId r:id="rId15"/>
  </p:handoutMasterIdLst>
  <p:sldIdLst>
    <p:sldId id="258" r:id="rId2"/>
    <p:sldId id="259" r:id="rId3"/>
    <p:sldId id="260" r:id="rId4"/>
    <p:sldId id="264" r:id="rId5"/>
    <p:sldId id="261" r:id="rId6"/>
    <p:sldId id="263" r:id="rId7"/>
    <p:sldId id="269" r:id="rId8"/>
    <p:sldId id="262" r:id="rId9"/>
    <p:sldId id="267" r:id="rId10"/>
    <p:sldId id="268" r:id="rId11"/>
    <p:sldId id="265" r:id="rId12"/>
    <p:sldId id="266" r:id="rId13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945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192">
          <p15:clr>
            <a:srgbClr val="A4A3A4"/>
          </p15:clr>
        </p15:guide>
        <p15:guide id="5" orient="horz" pos="1072">
          <p15:clr>
            <a:srgbClr val="A4A3A4"/>
          </p15:clr>
        </p15:guide>
        <p15:guide id="6" pos="3839">
          <p15:clr>
            <a:srgbClr val="A4A3A4"/>
          </p15:clr>
        </p15:guide>
        <p15:guide id="7" pos="704">
          <p15:clr>
            <a:srgbClr val="A4A3A4"/>
          </p15:clr>
        </p15:guide>
        <p15:guide id="8" pos="71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73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6182" autoAdjust="0"/>
  </p:normalViewPr>
  <p:slideViewPr>
    <p:cSldViewPr showGuides="1">
      <p:cViewPr varScale="1">
        <p:scale>
          <a:sx n="73" d="100"/>
          <a:sy n="73" d="100"/>
        </p:scale>
        <p:origin x="720" y="60"/>
      </p:cViewPr>
      <p:guideLst>
        <p:guide orient="horz" pos="2160"/>
        <p:guide orient="horz" pos="945"/>
        <p:guide orient="horz" pos="3888"/>
        <p:guide orient="horz" pos="192"/>
        <p:guide orient="horz" pos="1072"/>
        <p:guide pos="3839"/>
        <p:guide pos="704"/>
        <p:guide pos="7102"/>
      </p:guideLst>
    </p:cSldViewPr>
  </p:slideViewPr>
  <p:outlineViewPr>
    <p:cViewPr>
      <p:scale>
        <a:sx n="33" d="100"/>
        <a:sy n="33" d="100"/>
      </p:scale>
      <p:origin x="0" y="-2886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3198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7/16/2026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7/16/2026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F81A0-ADA6-4623-BE4F-40CFB8BBCB3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90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 descr="Stack of books"/>
          <p:cNvGrpSpPr/>
          <p:nvPr userDrawn="1"/>
        </p:nvGrpSpPr>
        <p:grpSpPr>
          <a:xfrm>
            <a:off x="0" y="0"/>
            <a:ext cx="12190572" cy="6858000"/>
            <a:chOff x="0" y="0"/>
            <a:chExt cx="12190572" cy="6858000"/>
          </a:xfrm>
        </p:grpSpPr>
        <p:sp>
          <p:nvSpPr>
            <p:cNvPr id="13" name="Rectangle 12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0" y="0"/>
              <a:ext cx="4726044" cy="6858000"/>
              <a:chOff x="0" y="0"/>
              <a:chExt cx="4726044" cy="6858000"/>
            </a:xfrm>
          </p:grpSpPr>
          <p:pic>
            <p:nvPicPr>
              <p:cNvPr id="9" name="Picture 8" descr="Stack of books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4591594" cy="6858000"/>
              </a:xfrm>
              <a:prstGeom prst="rect">
                <a:avLst/>
              </a:prstGeom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4588884" y="0"/>
                <a:ext cx="137160" cy="6858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79346" y="1498601"/>
            <a:ext cx="7008574" cy="3298825"/>
          </a:xfrm>
        </p:spPr>
        <p:txBody>
          <a:bodyPr>
            <a:normAutofit/>
          </a:bodyPr>
          <a:lstStyle>
            <a:lvl1pPr algn="l">
              <a:lnSpc>
                <a:spcPct val="90000"/>
              </a:lnSpc>
              <a:defRPr sz="5400" b="0" cap="none" spc="0" baseline="0">
                <a:ln w="0"/>
                <a:solidFill>
                  <a:schemeClr val="tx2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79346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 cap="none" spc="0">
                <a:ln w="0"/>
                <a:solidFill>
                  <a:schemeClr val="accent2">
                    <a:lumMod val="50000"/>
                  </a:schemeClr>
                </a:solidFill>
                <a:effectLst/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C847-D284-421D-B330-2D43513B0F9C}" type="datetime1">
              <a:rPr lang="en-US" smtClean="0"/>
              <a:t>7/16/2026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174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5147-19A6-4970-A04E-ED9B1D83C0F1}" type="datetime1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97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1620" y="0"/>
            <a:ext cx="12188952" cy="6858000"/>
            <a:chOff x="1620" y="0"/>
            <a:chExt cx="12188952" cy="6858000"/>
          </a:xfrm>
        </p:grpSpPr>
        <p:sp>
          <p:nvSpPr>
            <p:cNvPr id="4" name="Rectangle 3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8818" y="0"/>
              <a:ext cx="4591594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7481252" y="0"/>
              <a:ext cx="137160" cy="68580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0">
                <a:solidFill>
                  <a:schemeClr val="tx2"/>
                </a:solidFill>
              </a:endParaRPr>
            </a:p>
          </p:txBody>
        </p:sp>
      </p:grpSp>
      <p:pic>
        <p:nvPicPr>
          <p:cNvPr id="5" name="Picture 4" descr="Stack of book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818" y="0"/>
            <a:ext cx="4591594" cy="6858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37149" y="1498601"/>
            <a:ext cx="7008574" cy="3298825"/>
          </a:xfrm>
        </p:spPr>
        <p:txBody>
          <a:bodyPr>
            <a:normAutofit/>
          </a:bodyPr>
          <a:lstStyle>
            <a:lvl1pPr algn="l">
              <a:lnSpc>
                <a:spcPct val="90000"/>
              </a:lnSpc>
              <a:defRPr sz="5400" b="0" cap="none" spc="0" baseline="0">
                <a:ln w="0"/>
                <a:solidFill>
                  <a:schemeClr val="tx2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37149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 cap="none" spc="0">
                <a:ln w="0"/>
                <a:solidFill>
                  <a:schemeClr val="accent2">
                    <a:lumMod val="50000"/>
                  </a:schemeClr>
                </a:solidFill>
                <a:effectLst/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41008-E89D-49CD-9BF4-E6F3FE09F7AC}" type="datetime1">
              <a:rPr lang="en-US" smtClean="0"/>
              <a:t>7/16/2026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2354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199F-4583-41EB-929F-5865E95EECAA}" type="datetime1">
              <a:rPr lang="en-US" smtClean="0"/>
              <a:t>7/16/2026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74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652EB-356C-4482-B27C-7C8E08F5D88F}" type="datetime1">
              <a:rPr lang="en-US" smtClean="0"/>
              <a:t>7/16/2026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6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0895E-43C3-4560-B59A-90049317E860}" type="datetime1">
              <a:rPr lang="en-US" smtClean="0"/>
              <a:t>7/16/2026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24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78C32-B81D-4A68-A851-5185C690F024}" type="datetime1">
              <a:rPr lang="en-US" smtClean="0"/>
              <a:t>7/16/2026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48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2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5612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5D79-EF31-4E8F-A1BE-AF31805C2859}" type="datetime1">
              <a:rPr lang="en-US" smtClean="0"/>
              <a:t>7/16/2026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2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FBA3B-941F-4778-A0CB-865223FDAE69}" type="datetime1">
              <a:rPr lang="en-US" smtClean="0"/>
              <a:t>7/16/2026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19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7518-40ED-4895-8580-DE2A722FC423}" type="datetime1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22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D9F34-BDBC-4273-B9BC-22458F940BE7}" type="datetime1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2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620" y="0"/>
            <a:ext cx="12188952" cy="6858000"/>
            <a:chOff x="1620" y="0"/>
            <a:chExt cx="12188952" cy="6858000"/>
          </a:xfrm>
        </p:grpSpPr>
        <p:sp>
          <p:nvSpPr>
            <p:cNvPr id="10" name="Rectangle 9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sp>
          <p:nvSpPr>
            <p:cNvPr id="8" name="Rectangle 7"/>
            <p:cNvSpPr/>
            <p:nvPr/>
          </p:nvSpPr>
          <p:spPr>
            <a:xfrm>
              <a:off x="304721" y="0"/>
              <a:ext cx="11579384" cy="6858000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72EBFD46-0FD3-4428-ADEC-1DFD6489930D}" type="datetime1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78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b="0" kern="1200" cap="none" baseline="0">
          <a:solidFill>
            <a:schemeClr val="accent2">
              <a:lumMod val="5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Clr>
          <a:schemeClr val="accent6">
            <a:lumMod val="50000"/>
          </a:schemeClr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8pPr>
      <a:lvl9pPr marL="3474112" indent="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itchFamily="34" charset="0"/>
        <a:buNone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1c1gNefSw78" TargetMode="External"/><Relationship Id="rId2" Type="http://schemas.openxmlformats.org/officeDocument/2006/relationships/hyperlink" Target="http://www.fafsa.gov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pPwmcTFFXlU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y.hesc.gov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urchase.edu/offices/registrar/ferpa-and-proxy-access/proxy-access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SFS@purchase.ed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79346" y="990600"/>
            <a:ext cx="7008574" cy="1444626"/>
          </a:xfrm>
        </p:spPr>
        <p:txBody>
          <a:bodyPr>
            <a:noAutofit/>
          </a:bodyPr>
          <a:lstStyle/>
          <a:p>
            <a:pPr algn="ctr"/>
            <a:r>
              <a:rPr lang="en-US" sz="66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Welcome To </a:t>
            </a:r>
            <a:br>
              <a:rPr lang="en-US" sz="6600" b="1" dirty="0">
                <a:solidFill>
                  <a:srgbClr val="7030A0"/>
                </a:solidFill>
                <a:latin typeface="Edwardian Script ITC" panose="030303020407070D0804" pitchFamily="66" charset="0"/>
              </a:rPr>
            </a:br>
            <a:r>
              <a:rPr lang="en-US" sz="66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Purchase College!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79346" y="2133600"/>
            <a:ext cx="7008574" cy="4038600"/>
          </a:xfrm>
        </p:spPr>
        <p:txBody>
          <a:bodyPr>
            <a:norm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b="1" u="sng" dirty="0">
                <a:solidFill>
                  <a:srgbClr val="7030A0"/>
                </a:solidFill>
              </a:rPr>
              <a:t>Greta Silva-Taraska: </a:t>
            </a:r>
          </a:p>
          <a:p>
            <a:r>
              <a:rPr lang="en-US" dirty="0">
                <a:solidFill>
                  <a:srgbClr val="7030A0"/>
                </a:solidFill>
              </a:rPr>
              <a:t>Assistant Director of</a:t>
            </a:r>
          </a:p>
          <a:p>
            <a:r>
              <a:rPr lang="en-US" dirty="0">
                <a:solidFill>
                  <a:srgbClr val="7030A0"/>
                </a:solidFill>
              </a:rPr>
              <a:t>Student Financial Services (SFS)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6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>
                <a:solidFill>
                  <a:srgbClr val="7030A0"/>
                </a:solidFill>
              </a:rPr>
              <a:t>Agenda/Topics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3212" y="1295400"/>
            <a:ext cx="11430000" cy="4876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b="1" dirty="0"/>
              <a:t>What is Financial Aid?</a:t>
            </a:r>
          </a:p>
          <a:p>
            <a:pPr lvl="1"/>
            <a:r>
              <a:rPr lang="en-US" dirty="0"/>
              <a:t>Federal Aid</a:t>
            </a:r>
          </a:p>
          <a:p>
            <a:pPr lvl="2"/>
            <a:r>
              <a:rPr lang="en-US" dirty="0"/>
              <a:t>Federal Loans</a:t>
            </a:r>
          </a:p>
          <a:p>
            <a:pPr lvl="1"/>
            <a:r>
              <a:rPr lang="en-US" dirty="0"/>
              <a:t>State Aid</a:t>
            </a:r>
          </a:p>
          <a:p>
            <a:r>
              <a:rPr lang="en-US" b="1" dirty="0"/>
              <a:t>Financial Aid Plan (also known as Award Letter or Financial Aid Package)</a:t>
            </a:r>
          </a:p>
          <a:p>
            <a:pPr lvl="1"/>
            <a:r>
              <a:rPr lang="en-US" dirty="0" err="1"/>
              <a:t>Ebills</a:t>
            </a:r>
            <a:endParaRPr lang="en-US" dirty="0"/>
          </a:p>
          <a:p>
            <a:pPr lvl="1"/>
            <a:r>
              <a:rPr lang="en-US" dirty="0"/>
              <a:t>Payment Plan options</a:t>
            </a:r>
          </a:p>
          <a:p>
            <a:r>
              <a:rPr lang="en-US" b="1" dirty="0"/>
              <a:t>Refunds</a:t>
            </a:r>
          </a:p>
          <a:p>
            <a:r>
              <a:rPr lang="en-US" b="1" dirty="0"/>
              <a:t>Tips &amp; Q&amp;A</a:t>
            </a:r>
          </a:p>
        </p:txBody>
      </p:sp>
    </p:spTree>
    <p:extLst>
      <p:ext uri="{BB962C8B-B14F-4D97-AF65-F5344CB8AC3E}">
        <p14:creationId xmlns:p14="http://schemas.microsoft.com/office/powerpoint/2010/main" val="115307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9" y="-152400"/>
            <a:ext cx="10157354" cy="1397000"/>
          </a:xfrm>
        </p:spPr>
        <p:txBody>
          <a:bodyPr/>
          <a:lstStyle/>
          <a:p>
            <a:r>
              <a:rPr lang="en-US" b="1" u="sng" dirty="0">
                <a:solidFill>
                  <a:srgbClr val="7030A0"/>
                </a:solidFill>
              </a:rPr>
              <a:t>Applying for Federal Aid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Completing the </a:t>
            </a:r>
            <a:r>
              <a:rPr lang="en-US" b="1" i="1" dirty="0"/>
              <a:t>Free Application for Federal Student Aid </a:t>
            </a:r>
            <a:r>
              <a:rPr lang="en-US" b="1" dirty="0"/>
              <a:t>(</a:t>
            </a:r>
            <a:r>
              <a:rPr lang="en-US" b="1" dirty="0" err="1"/>
              <a:t>FAFSA</a:t>
            </a:r>
            <a:r>
              <a:rPr lang="en-US" b="1" baseline="30000" dirty="0"/>
              <a:t>®</a:t>
            </a:r>
            <a:r>
              <a:rPr lang="en-US" b="1" dirty="0"/>
              <a:t>) is the first step toward getting federal aid for college.</a:t>
            </a:r>
          </a:p>
          <a:p>
            <a:r>
              <a:rPr lang="en-US" b="1" dirty="0"/>
              <a:t>How to apply: </a:t>
            </a:r>
            <a:r>
              <a:rPr lang="en-US" b="1" dirty="0" err="1">
                <a:hlinkClick r:id="rId2"/>
              </a:rPr>
              <a:t>www.fafsa.gov</a:t>
            </a:r>
            <a:r>
              <a:rPr lang="en-US" b="1" dirty="0"/>
              <a:t> </a:t>
            </a:r>
          </a:p>
          <a:p>
            <a:pPr lvl="1"/>
            <a:r>
              <a:rPr lang="en-US" sz="2400" b="1" baseline="30000" dirty="0"/>
              <a:t>Must be completed on an annual basis</a:t>
            </a:r>
            <a:endParaRPr lang="en-US" sz="2400" b="1" dirty="0"/>
          </a:p>
          <a:p>
            <a:r>
              <a:rPr lang="en-US" b="1" dirty="0"/>
              <a:t>Uses 2 year old income information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>
                <a:hlinkClick r:id="rId3"/>
              </a:rPr>
              <a:t>FAFSA Overview:</a:t>
            </a:r>
          </a:p>
          <a:p>
            <a:pPr marL="0" indent="0">
              <a:buNone/>
            </a:pPr>
            <a:r>
              <a:rPr lang="en-US" dirty="0">
                <a:hlinkClick r:id="rId4"/>
              </a:rPr>
              <a:t>Completing your FAFSA Form </a:t>
            </a:r>
            <a:endParaRPr lang="en-US" b="1" dirty="0">
              <a:hlinkClick r:id="rId3"/>
            </a:endParaRPr>
          </a:p>
        </p:txBody>
      </p:sp>
    </p:spTree>
    <p:extLst>
      <p:ext uri="{BB962C8B-B14F-4D97-AF65-F5344CB8AC3E}">
        <p14:creationId xmlns:p14="http://schemas.microsoft.com/office/powerpoint/2010/main" val="84037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>
                <a:solidFill>
                  <a:srgbClr val="7030A0"/>
                </a:solidFill>
              </a:rPr>
              <a:t>New York State Aid</a:t>
            </a:r>
            <a:br>
              <a:rPr lang="en-US" b="1" dirty="0">
                <a:solidFill>
                  <a:srgbClr val="7030A0"/>
                </a:solidFill>
              </a:rPr>
            </a:br>
            <a:r>
              <a:rPr lang="en-US" sz="3200" b="1" dirty="0">
                <a:solidFill>
                  <a:srgbClr val="7030A0"/>
                </a:solidFill>
              </a:rPr>
              <a:t>(*For NYS residents only*)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9412" y="1701800"/>
            <a:ext cx="10895251" cy="50800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dirty="0"/>
              <a:t>In order to receive Financial Aid from the State of New York you must complete a separate application:  </a:t>
            </a:r>
            <a:r>
              <a:rPr lang="en-US" b="1" dirty="0">
                <a:hlinkClick r:id="rId2"/>
              </a:rPr>
              <a:t>www.ny.hesc.gov</a:t>
            </a:r>
            <a:endParaRPr lang="en-US" b="1" dirty="0"/>
          </a:p>
          <a:p>
            <a:pPr marL="0" indent="0">
              <a:buNone/>
            </a:pPr>
            <a:r>
              <a:rPr lang="en-US" b="1" dirty="0"/>
              <a:t>New York State aid includes grants and scholarships:</a:t>
            </a:r>
          </a:p>
          <a:p>
            <a:r>
              <a:rPr lang="en-US" u="sng" dirty="0"/>
              <a:t>Tuition Assistance Program (TAP) grant</a:t>
            </a:r>
          </a:p>
          <a:p>
            <a:r>
              <a:rPr lang="en-US" u="sng" dirty="0" err="1"/>
              <a:t>SUNY</a:t>
            </a:r>
            <a:r>
              <a:rPr lang="en-US" u="sng" dirty="0"/>
              <a:t> Tuition Credit grant</a:t>
            </a:r>
          </a:p>
          <a:p>
            <a:r>
              <a:rPr lang="en-US" u="sng" dirty="0"/>
              <a:t>Excelsior Scholarship: </a:t>
            </a:r>
          </a:p>
          <a:p>
            <a:pPr lvl="1"/>
            <a:r>
              <a:rPr lang="en-US" dirty="0"/>
              <a:t>The Excelsior Scholarship Program requires you to complete the FAFSA &amp; TAP application. the Excelsior Scholarship has its own application, including an Excelsior contract.</a:t>
            </a:r>
          </a:p>
          <a:p>
            <a:r>
              <a:rPr lang="en-US" u="sng" dirty="0"/>
              <a:t>DREAM Act</a:t>
            </a:r>
          </a:p>
          <a:p>
            <a:pPr lvl="1"/>
            <a:r>
              <a:rPr lang="en-US" dirty="0"/>
              <a:t>For non-documented students.   </a:t>
            </a:r>
          </a:p>
          <a:p>
            <a:pPr marL="426645" lvl="1" indent="0">
              <a:buNone/>
            </a:pPr>
            <a:endParaRPr lang="en-US" dirty="0"/>
          </a:p>
          <a:p>
            <a:pPr marL="426645" lvl="1" indent="0">
              <a:buNone/>
            </a:pPr>
            <a:r>
              <a:rPr lang="en-US" b="1" dirty="0"/>
              <a:t>*Each of these grants have their own application and their own set of rules and regulations that must be followed.*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61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762000"/>
          </a:xfrm>
        </p:spPr>
        <p:txBody>
          <a:bodyPr/>
          <a:lstStyle/>
          <a:p>
            <a:pPr algn="ctr"/>
            <a:r>
              <a:rPr lang="en-US" b="1" u="sng" dirty="0">
                <a:solidFill>
                  <a:srgbClr val="7030A0"/>
                </a:solidFill>
              </a:rPr>
              <a:t>Federal Direct Loans</a:t>
            </a:r>
            <a:r>
              <a:rPr lang="en-US" dirty="0"/>
              <a:t>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812" y="990600"/>
            <a:ext cx="10742851" cy="51816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b="1" u="sng" dirty="0"/>
          </a:p>
          <a:p>
            <a:pPr marL="0" indent="0">
              <a:buNone/>
            </a:pPr>
            <a:endParaRPr lang="en-US" sz="2000" b="1" u="sng" dirty="0"/>
          </a:p>
          <a:p>
            <a:pPr marL="0" indent="0">
              <a:buNone/>
            </a:pPr>
            <a:r>
              <a:rPr lang="en-US" sz="2000" b="1" u="sng" dirty="0"/>
              <a:t>Federal Direct Student Loans:</a:t>
            </a:r>
          </a:p>
          <a:p>
            <a:r>
              <a:rPr lang="en-US" sz="2000" b="1" dirty="0"/>
              <a:t>Subsidized Direct Loan- </a:t>
            </a:r>
            <a:r>
              <a:rPr lang="en-US" sz="2000" dirty="0"/>
              <a:t>Fixed interest loan, Interest is paid by the government while the student is in school.  Eligibility is based off the FAFSA application </a:t>
            </a:r>
          </a:p>
          <a:p>
            <a:r>
              <a:rPr lang="en-US" sz="2000" b="1" dirty="0"/>
              <a:t>Unsubsidized Direct Loan- </a:t>
            </a:r>
            <a:r>
              <a:rPr lang="en-US" sz="2000" dirty="0"/>
              <a:t>Fixed interest loan that immediately accrues once disbursed. </a:t>
            </a:r>
          </a:p>
          <a:p>
            <a:pPr marL="0" indent="0">
              <a:buNone/>
            </a:pPr>
            <a:r>
              <a:rPr lang="en-US" sz="2000" b="1" u="sng" dirty="0"/>
              <a:t>Federal Direct Parent PLUS Loan: </a:t>
            </a:r>
            <a:r>
              <a:rPr lang="en-US" sz="2000" dirty="0"/>
              <a:t>Credit Based Loan offered to parent(s).  This loan is unsubsidized with a fixed interest rate</a:t>
            </a:r>
          </a:p>
        </p:txBody>
      </p:sp>
    </p:spTree>
    <p:extLst>
      <p:ext uri="{BB962C8B-B14F-4D97-AF65-F5344CB8AC3E}">
        <p14:creationId xmlns:p14="http://schemas.microsoft.com/office/powerpoint/2010/main" val="31057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762000"/>
          </a:xfrm>
        </p:spPr>
        <p:txBody>
          <a:bodyPr/>
          <a:lstStyle/>
          <a:p>
            <a:pPr algn="ctr"/>
            <a:r>
              <a:rPr lang="en-US" b="1" u="sng" dirty="0" err="1">
                <a:solidFill>
                  <a:srgbClr val="7030A0"/>
                </a:solidFill>
              </a:rPr>
              <a:t>MyHeliotrope</a:t>
            </a:r>
            <a:r>
              <a:rPr lang="en-US" b="1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8012" y="1219200"/>
            <a:ext cx="10919354" cy="114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en-US" b="1" dirty="0"/>
              <a:t>Also known as the Student Portal.  It’s important to monitor and know your way around your </a:t>
            </a:r>
            <a:r>
              <a:rPr lang="en-US" b="1" dirty="0" err="1"/>
              <a:t>MyHeliotrope</a:t>
            </a:r>
            <a:r>
              <a:rPr lang="en-US" b="1" dirty="0"/>
              <a:t>. </a:t>
            </a:r>
          </a:p>
          <a:p>
            <a:pPr>
              <a:lnSpc>
                <a:spcPct val="95000"/>
              </a:lnSpc>
            </a:pPr>
            <a:r>
              <a:rPr lang="en-US" b="1" dirty="0"/>
              <a:t>All student information will always be updated on your </a:t>
            </a:r>
            <a:r>
              <a:rPr lang="en-US" b="1" dirty="0" err="1"/>
              <a:t>MyHeliotrope</a:t>
            </a:r>
            <a:r>
              <a:rPr lang="en-US" b="1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354170-2346-46C5-BA21-9453A0F902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912812" y="3048000"/>
            <a:ext cx="9448800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52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0B024-B6D9-9E06-E8AA-D04DB74E5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7030A0"/>
                </a:solidFill>
              </a:rPr>
              <a:t>PROXY/Authorized User (FERPA)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AC09C5-DA94-4A3A-735D-037F13E68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7309" y="2362200"/>
            <a:ext cx="10157354" cy="3251200"/>
          </a:xfrm>
        </p:spPr>
        <p:txBody>
          <a:bodyPr/>
          <a:lstStyle/>
          <a:p>
            <a:r>
              <a:rPr lang="en-US" dirty="0"/>
              <a:t>If you want your parent to have account or billing access, you MUST set up Poxy access and Authorized user access</a:t>
            </a:r>
          </a:p>
          <a:p>
            <a:pPr marL="426645" lvl="1" indent="0">
              <a:buNone/>
            </a:pPr>
            <a:r>
              <a:rPr lang="en-US" dirty="0"/>
              <a:t> </a:t>
            </a:r>
          </a:p>
          <a:p>
            <a:pPr lvl="1"/>
            <a:r>
              <a:rPr lang="en-US" dirty="0">
                <a:hlinkClick r:id="rId2"/>
              </a:rPr>
              <a:t>Proxy Access • Office of the Registrar • Purchase College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27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0"/>
            <a:ext cx="10157354" cy="979078"/>
          </a:xfrm>
        </p:spPr>
        <p:txBody>
          <a:bodyPr/>
          <a:lstStyle/>
          <a:p>
            <a:r>
              <a:rPr lang="en-US" b="1" u="sng" dirty="0" err="1">
                <a:solidFill>
                  <a:srgbClr val="7030A0"/>
                </a:solidFill>
              </a:rPr>
              <a:t>eBills</a:t>
            </a:r>
            <a:r>
              <a:rPr lang="en-US" dirty="0"/>
              <a:t>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1812" y="1143000"/>
            <a:ext cx="3505200" cy="4343400"/>
          </a:xfrm>
        </p:spPr>
        <p:txBody>
          <a:bodyPr>
            <a:normAutofit/>
          </a:bodyPr>
          <a:lstStyle/>
          <a:p>
            <a:r>
              <a:rPr lang="en-US" dirty="0"/>
              <a:t>Student with a refund.  (there was an overpayment on the Financial Aid)</a:t>
            </a:r>
          </a:p>
          <a:p>
            <a:r>
              <a:rPr lang="en-US" dirty="0"/>
              <a:t>Not all Student will receive a refund </a:t>
            </a:r>
          </a:p>
          <a:p>
            <a:r>
              <a:rPr lang="en-US" dirty="0"/>
              <a:t>All Students have different financial aid packages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1827FC-FA95-4BC8-A9F2-993877501D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4612" y="1600200"/>
            <a:ext cx="8062212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22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066800"/>
          </a:xfrm>
        </p:spPr>
        <p:txBody>
          <a:bodyPr/>
          <a:lstStyle/>
          <a:p>
            <a:pPr algn="ctr"/>
            <a:r>
              <a:rPr lang="en-US" b="1" u="sng" dirty="0">
                <a:solidFill>
                  <a:srgbClr val="7030A0"/>
                </a:solidFill>
              </a:rPr>
              <a:t>Payment Plans </a:t>
            </a:r>
            <a:r>
              <a:rPr lang="en-US" dirty="0"/>
              <a:t>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3212" y="1172095"/>
            <a:ext cx="11885613" cy="3476105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/>
              <a:t>Monthly Payment Plan:</a:t>
            </a:r>
          </a:p>
          <a:p>
            <a:pPr lvl="1"/>
            <a:r>
              <a:rPr lang="en-US" dirty="0"/>
              <a:t>5 Payments per Semester </a:t>
            </a:r>
          </a:p>
          <a:p>
            <a:pPr lvl="1"/>
            <a:r>
              <a:rPr lang="en-US" dirty="0"/>
              <a:t>Always due on the 1</a:t>
            </a:r>
            <a:r>
              <a:rPr lang="en-US" baseline="30000" dirty="0"/>
              <a:t>st</a:t>
            </a:r>
            <a:r>
              <a:rPr lang="en-US" dirty="0"/>
              <a:t> or 15</a:t>
            </a:r>
            <a:r>
              <a:rPr lang="en-US" baseline="30000" dirty="0"/>
              <a:t>th</a:t>
            </a:r>
            <a:r>
              <a:rPr lang="en-US" dirty="0"/>
              <a:t> of each Month</a:t>
            </a:r>
            <a:endParaRPr lang="en-US" b="1" dirty="0"/>
          </a:p>
          <a:p>
            <a:r>
              <a:rPr lang="en-US" b="1" dirty="0"/>
              <a:t>Time Payment Plan:</a:t>
            </a:r>
          </a:p>
          <a:p>
            <a:pPr lvl="1"/>
            <a:r>
              <a:rPr lang="en-US" dirty="0"/>
              <a:t>2 Payments per semester</a:t>
            </a:r>
          </a:p>
          <a:p>
            <a:pPr marL="426645" lvl="1" indent="0">
              <a:buNone/>
            </a:pPr>
            <a:endParaRPr lang="en-US" b="1" dirty="0"/>
          </a:p>
          <a:p>
            <a:pPr marL="426645" lvl="1" indent="0">
              <a:buNone/>
            </a:pPr>
            <a:r>
              <a:rPr lang="en-US" b="1" dirty="0"/>
              <a:t>**Must enroll every semester.  Payment Plans does NOT rollover!**</a:t>
            </a:r>
          </a:p>
          <a:p>
            <a:pPr marL="426645" lvl="1" indent="0">
              <a:buNone/>
            </a:pPr>
            <a:endParaRPr lang="en-US" dirty="0"/>
          </a:p>
          <a:p>
            <a:pPr marL="426645" lvl="1" indent="0">
              <a:buNone/>
            </a:pPr>
            <a:r>
              <a:rPr lang="en-US" b="1" u="sng" dirty="0"/>
              <a:t>Enroll in a payment plan on </a:t>
            </a:r>
            <a:r>
              <a:rPr lang="en-US" b="1" u="sng" dirty="0" err="1"/>
              <a:t>MyHeliotrope</a:t>
            </a:r>
            <a:r>
              <a:rPr lang="en-US" b="1" u="sng" dirty="0"/>
              <a:t>, Under –”</a:t>
            </a:r>
            <a:r>
              <a:rPr lang="en-US" b="1" i="1" u="sng" dirty="0"/>
              <a:t>Student Accounts Card</a:t>
            </a:r>
            <a:r>
              <a:rPr lang="en-US" b="1" u="sng" dirty="0"/>
              <a:t>”</a:t>
            </a:r>
          </a:p>
          <a:p>
            <a:pPr marL="426645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38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388" y="-15240"/>
            <a:ext cx="4267200" cy="3352801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7030A0"/>
                </a:solidFill>
              </a:rPr>
              <a:t>Student with a balance…</a:t>
            </a:r>
            <a:br>
              <a:rPr lang="en-US" dirty="0">
                <a:solidFill>
                  <a:srgbClr val="7030A0"/>
                </a:solidFill>
              </a:rPr>
            </a:br>
            <a:br>
              <a:rPr lang="en-US" dirty="0">
                <a:solidFill>
                  <a:srgbClr val="7030A0"/>
                </a:solidFill>
              </a:rPr>
            </a:br>
            <a:r>
              <a:rPr lang="en-US" dirty="0">
                <a:solidFill>
                  <a:srgbClr val="7030A0"/>
                </a:solidFill>
              </a:rPr>
              <a:t>enrolled in a Payment Plan: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0B96DB-3396-43BD-9F04-C1BCF2AE20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4212" y="861947"/>
            <a:ext cx="7373447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04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>
                <a:solidFill>
                  <a:srgbClr val="7030A0"/>
                </a:solidFill>
              </a:rPr>
              <a:t>Refunds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US" b="1" u="sng" dirty="0"/>
              <a:t>E-refunds </a:t>
            </a:r>
            <a:r>
              <a:rPr lang="en-US" b="1" u="sng" dirty="0">
                <a:sym typeface="Wingdings" panose="05000000000000000000" pitchFamily="2" charset="2"/>
              </a:rPr>
              <a:t></a:t>
            </a:r>
            <a:endParaRPr lang="en-US" b="1" u="sng" dirty="0"/>
          </a:p>
          <a:p>
            <a:pPr>
              <a:lnSpc>
                <a:spcPct val="110000"/>
              </a:lnSpc>
              <a:buFontTx/>
              <a:buChar char="-"/>
            </a:pPr>
            <a:r>
              <a:rPr lang="en-US" dirty="0"/>
              <a:t>Quick and easy way to get your money! Set up a direct deposit profile using a bank account of your choice. receive money in 3-5 days. Set up is through </a:t>
            </a:r>
            <a:r>
              <a:rPr lang="en-US" dirty="0" err="1"/>
              <a:t>myHeliotrope</a:t>
            </a:r>
            <a:br>
              <a:rPr lang="en-US" dirty="0"/>
            </a:br>
            <a:endParaRPr lang="en-US" dirty="0"/>
          </a:p>
          <a:p>
            <a:pPr>
              <a:lnSpc>
                <a:spcPct val="110000"/>
              </a:lnSpc>
            </a:pPr>
            <a:r>
              <a:rPr lang="en-US" b="1" u="sng" dirty="0"/>
              <a:t>Paper check </a:t>
            </a:r>
            <a:r>
              <a:rPr lang="en-US" dirty="0">
                <a:sym typeface="Wingdings" panose="05000000000000000000" pitchFamily="2" charset="2"/>
              </a:rPr>
              <a:t></a:t>
            </a:r>
          </a:p>
          <a:p>
            <a:pPr>
              <a:lnSpc>
                <a:spcPct val="110000"/>
              </a:lnSpc>
              <a:buFontTx/>
              <a:buChar char="-"/>
            </a:pPr>
            <a:r>
              <a:rPr lang="en-US" dirty="0">
                <a:sym typeface="Wingdings" panose="05000000000000000000" pitchFamily="2" charset="2"/>
              </a:rPr>
              <a:t>If you do not have a bank account to set up an e-refund profile please contact the office of student financial services to request a paper check to be mailed to your home address. </a:t>
            </a:r>
          </a:p>
          <a:p>
            <a:pPr lvl="1">
              <a:lnSpc>
                <a:spcPct val="110000"/>
              </a:lnSpc>
              <a:buFontTx/>
              <a:buChar char="-"/>
            </a:pPr>
            <a:r>
              <a:rPr lang="en-US" sz="2200" dirty="0">
                <a:sym typeface="Wingdings" panose="05000000000000000000" pitchFamily="2" charset="2"/>
              </a:rPr>
              <a:t>This process will take longer to receive than an e-refund profile</a:t>
            </a:r>
            <a:endParaRPr lang="en-US" sz="2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7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914400"/>
          </a:xfrm>
        </p:spPr>
        <p:txBody>
          <a:bodyPr/>
          <a:lstStyle/>
          <a:p>
            <a:pPr algn="ctr"/>
            <a:r>
              <a:rPr lang="en-US" b="1" u="sng" dirty="0">
                <a:solidFill>
                  <a:srgbClr val="7030A0"/>
                </a:solidFill>
              </a:rPr>
              <a:t>Q&amp;A &amp; Tips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812" y="1219200"/>
            <a:ext cx="11277600" cy="541020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Need Help Reach out to our office (in-person , Zoom, Email, Phone)</a:t>
            </a:r>
          </a:p>
          <a:p>
            <a:r>
              <a:rPr lang="en-US" dirty="0"/>
              <a:t>Monitor your Purchase Email on regular basis </a:t>
            </a:r>
            <a:r>
              <a:rPr lang="en-US" b="1" dirty="0"/>
              <a:t>ALL</a:t>
            </a:r>
            <a:r>
              <a:rPr lang="en-US" dirty="0"/>
              <a:t> offices will have direct contact with you through your Purchase email. </a:t>
            </a:r>
          </a:p>
          <a:p>
            <a:r>
              <a:rPr lang="en-US" dirty="0"/>
              <a:t>Make sure to complete your FAFSA and TAP application on an annual basis (Available October 1</a:t>
            </a:r>
            <a:r>
              <a:rPr lang="en-US" baseline="30000" dirty="0"/>
              <a:t>st</a:t>
            </a:r>
            <a:r>
              <a:rPr lang="en-US" dirty="0"/>
              <a:t> 2026)</a:t>
            </a:r>
          </a:p>
          <a:p>
            <a:r>
              <a:rPr lang="en-US" dirty="0"/>
              <a:t>Finish your degree on time or early to save money</a:t>
            </a:r>
          </a:p>
          <a:p>
            <a:r>
              <a:rPr lang="en-US" dirty="0"/>
              <a:t>Special Circumstances Appeal  </a:t>
            </a:r>
          </a:p>
          <a:p>
            <a:r>
              <a:rPr lang="en-US" dirty="0"/>
              <a:t>Learn about smart borrow &amp; financial literacy with your Federal Student Loans and avoid borrowing more than needed</a:t>
            </a:r>
          </a:p>
          <a:p>
            <a:r>
              <a:rPr lang="en-US" dirty="0"/>
              <a:t>Look into working on campus as a Work Study Student/RA/Student Assistant to help with your own personal expenses </a:t>
            </a:r>
          </a:p>
          <a:p>
            <a:r>
              <a:rPr lang="en-US" dirty="0"/>
              <a:t>How to contact </a:t>
            </a:r>
            <a:r>
              <a:rPr lang="en-US" u="sng" dirty="0"/>
              <a:t>Student Financial Services Office</a:t>
            </a:r>
            <a:r>
              <a:rPr lang="en-US" dirty="0"/>
              <a:t>:</a:t>
            </a:r>
          </a:p>
          <a:p>
            <a:pPr lvl="2"/>
            <a:r>
              <a:rPr lang="en-US" sz="2400" b="1" dirty="0">
                <a:hlinkClick r:id="rId2"/>
              </a:rPr>
              <a:t>SFS@purchase.edu</a:t>
            </a:r>
            <a:r>
              <a:rPr lang="en-US" sz="2400" b="1" dirty="0"/>
              <a:t> </a:t>
            </a:r>
          </a:p>
          <a:p>
            <a:pPr marL="85329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81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elcome back to school presentation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  <a:extLst>
    <a:ext uri="{05A4C25C-085E-4340-85A3-A5531E510DB2}">
      <thm15:themeFamily xmlns:thm15="http://schemas.microsoft.com/office/thememl/2012/main" name="Welcome back to school presentation.potx" id="{CE426E4B-AEF0-4DB0-AA06-9B9EF2E62E1A}" vid="{EB2D3276-CBF5-48AD-B47E-C2D79CA4C86F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Welcome back to school</Template>
  <TotalTime>19868</TotalTime>
  <Words>680</Words>
  <Application>Microsoft Office PowerPoint</Application>
  <PresentationFormat>Custom</PresentationFormat>
  <Paragraphs>83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Edwardian Script ITC</vt:lpstr>
      <vt:lpstr>Wingdings</vt:lpstr>
      <vt:lpstr>Welcome back to school presentation</vt:lpstr>
      <vt:lpstr>Welcome To  Purchase College!</vt:lpstr>
      <vt:lpstr>Agenda/Topics</vt:lpstr>
      <vt:lpstr>Applying for Federal Aid</vt:lpstr>
      <vt:lpstr>New York State Aid (*For NYS residents only*)</vt:lpstr>
      <vt:lpstr>Federal Direct Loans </vt:lpstr>
      <vt:lpstr>MyHeliotrope </vt:lpstr>
      <vt:lpstr>PROXY/Authorized User (FERPA)</vt:lpstr>
      <vt:lpstr>eBills </vt:lpstr>
      <vt:lpstr>Payment Plans  </vt:lpstr>
      <vt:lpstr>Student with a balance…  enrolled in a Payment Plan:</vt:lpstr>
      <vt:lpstr>Refunds</vt:lpstr>
      <vt:lpstr>Q&amp;A &amp; Tips</vt:lpstr>
    </vt:vector>
  </TitlesOfParts>
  <Company>Purchase College State University of New York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Purchase College!</dc:title>
  <dc:creator>Silva, Greta</dc:creator>
  <cp:lastModifiedBy>Silva, Greta</cp:lastModifiedBy>
  <cp:revision>44</cp:revision>
  <dcterms:created xsi:type="dcterms:W3CDTF">2020-07-13T16:13:56Z</dcterms:created>
  <dcterms:modified xsi:type="dcterms:W3CDTF">2026-07-16T17:54:39Z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74068100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