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6" r:id="rId8"/>
    <p:sldId id="274" r:id="rId9"/>
    <p:sldId id="267" r:id="rId10"/>
    <p:sldId id="268" r:id="rId11"/>
    <p:sldId id="262" r:id="rId12"/>
    <p:sldId id="277" r:id="rId13"/>
    <p:sldId id="270" r:id="rId14"/>
    <p:sldId id="275" r:id="rId15"/>
    <p:sldId id="276" r:id="rId16"/>
    <p:sldId id="284" r:id="rId17"/>
    <p:sldId id="264" r:id="rId18"/>
    <p:sldId id="271" r:id="rId19"/>
    <p:sldId id="278" r:id="rId20"/>
    <p:sldId id="273" r:id="rId21"/>
    <p:sldId id="279" r:id="rId22"/>
    <p:sldId id="280" r:id="rId23"/>
    <p:sldId id="281" r:id="rId24"/>
    <p:sldId id="265" r:id="rId25"/>
    <p:sldId id="272" r:id="rId26"/>
    <p:sldId id="283" r:id="rId27"/>
    <p:sldId id="269" r:id="rId28"/>
    <p:sldId id="28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D2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50060-2130-4057-D08B-3682C6B8F1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8C65AA-F9C0-45B4-7E43-F7AB2D1E72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736E86-AB6B-DE11-1C74-1DB4EC322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7B52-4C7F-4BF0-9924-2E51818927AA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6DDCDB-9369-F2A4-2CA5-E1AF10CBE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9289-D8FA-9C3E-EB40-6DEFD414C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0D7A-44A9-4A3C-9BBC-E1AEE4607E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393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C14DE-63A2-168E-476B-D11252174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DA4136-39DC-2834-7E70-8C4E043E6C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D93D59-04F6-FA95-C972-702AB9741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7B52-4C7F-4BF0-9924-2E51818927AA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29A8D-FA72-9474-8C2C-567C3B60D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B15A86-3230-823B-E0DE-416BC4C54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0D7A-44A9-4A3C-9BBC-E1AEE4607E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46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9943A-84E0-5FAA-86C1-E6CEAB8BB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AAA90B-6514-5BC9-5950-4CEE6BCE8B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7215C-8AD0-56F2-D1D8-587C4CFF3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7B52-4C7F-4BF0-9924-2E51818927AA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B4536A-00F7-25DF-F06A-79186B98F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47F804-51DA-3E39-7CDC-7205587BF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0D7A-44A9-4A3C-9BBC-E1AEE4607E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073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726BB-2B34-B853-B61E-59826D306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B829E-65B7-AC31-4A0A-DC4EA16381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774710-1BF8-6D19-BCA3-609C1CD942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2F4033-49FE-1DEE-46C6-A9A05AB3E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7B52-4C7F-4BF0-9924-2E51818927AA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C693BF-80D2-AE04-26E5-0D6E491D4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FB3478-F982-D208-F201-4ECBD4ED5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0D7A-44A9-4A3C-9BBC-E1AEE4607E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857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05D6D-573B-1FBB-C616-D73081D17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05AA2B-8585-2BBD-2A9E-F78B86EC6D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F50B8A-022F-30E0-1934-73E89A60F5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193A24-CDDD-4AF7-48FF-C10746CBE0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0E96A6-F084-34CA-9F17-180B9ED4BF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762E59-DA3F-52A5-93A8-292075135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7B52-4C7F-4BF0-9924-2E51818927AA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70AC9D-1248-0903-4F79-4DF0445F0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D0D238-C4DD-46C2-2D95-555812E69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0D7A-44A9-4A3C-9BBC-E1AEE4607E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493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BBC46-63C7-41CE-381C-9E46DEFAA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3D934F-A5C8-7A13-4EE1-598837AA4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7B52-4C7F-4BF0-9924-2E51818927AA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BA2ED2-BB8B-3942-4F9D-6BEC713B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DFB29C-0CAB-8BDC-D2AD-AA4ED062C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0D7A-44A9-4A3C-9BBC-E1AEE4607E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276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FFB02C-1568-199A-DCA6-01CAD7884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7B52-4C7F-4BF0-9924-2E51818927AA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274E5B-F4B8-4DD6-1F55-23AB0F3D2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6BF5A5-7CC3-30F0-D59F-3367654D4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0D7A-44A9-4A3C-9BBC-E1AEE4607E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575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C8144-22C9-3EA2-A77B-49E08D8C4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A3784-E461-057E-9EE5-161CBEC59F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72709A-49D0-FB14-D541-D89C4F3B58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0E258E-53D5-0D2B-31B7-EC87D42E5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7B52-4C7F-4BF0-9924-2E51818927AA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63F789-53EE-C82C-6DDC-BFBDB1002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8E0D7F-6A62-1855-11E6-860C483D6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0D7A-44A9-4A3C-9BBC-E1AEE4607E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714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DD1E9-0EE1-7380-2730-A6C9BFD4A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D43A43-D3F4-6D08-6377-73B7197CBB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27A2A1-8781-FD35-5A55-0E481C4A66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380102-F873-41C6-97CA-8C40DA415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7B52-4C7F-4BF0-9924-2E51818927AA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A5D7BB-6AE5-8531-1D0F-A26AFC015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3FA2A6-9A04-5E8C-06E7-3D1C0EEA1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0D7A-44A9-4A3C-9BBC-E1AEE4607E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384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4EA4A-A2CC-1FF5-6BE2-5F5FCC238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AF8202-A006-EE7F-D32C-9007A4AC0B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661ACF-313E-C6E7-D9C1-FDAC8DE9B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7B52-4C7F-4BF0-9924-2E51818927AA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07A1D4-EF14-69D4-F2DA-78887CF7E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50308E-C6C5-A485-BD30-CA4E9DEE5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0D7A-44A9-4A3C-9BBC-E1AEE4607E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630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682E7C-3091-9667-4EBD-15E83C917C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C2BE72-4C6D-8C07-F117-2E401F55BE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C46CA2-FB0A-CAF2-BCC6-D62CFEBF5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57B52-4C7F-4BF0-9924-2E51818927AA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248B82-3A76-A1C2-B4D6-69720DF66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4C01D-2B3F-1628-DD7F-C47D16F32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60D7A-44A9-4A3C-9BBC-E1AEE4607E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391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EFDD78-5B7A-0D50-145C-5802DFAF8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E951B1-3BEA-D374-8528-6B0C6D17D4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ED8DCD-B468-EFA2-DE31-20F1CE1C2B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F57B52-4C7F-4BF0-9924-2E51818927AA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D34AD5-35C2-ACD7-D328-882C0F80B7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B23095-0207-38A7-0CD5-2EC9AFF84C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D60D7A-44A9-4A3C-9BBC-E1AEE4607E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44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10" Type="http://schemas.openxmlformats.org/officeDocument/2006/relationships/image" Target="../media/image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12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4.svg"/><Relationship Id="rId10" Type="http://schemas.openxmlformats.org/officeDocument/2006/relationships/image" Target="../media/image15.svg"/><Relationship Id="rId4" Type="http://schemas.openxmlformats.org/officeDocument/2006/relationships/image" Target="../media/image3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9.svg"/><Relationship Id="rId7" Type="http://schemas.openxmlformats.org/officeDocument/2006/relationships/image" Target="../media/image32.png"/><Relationship Id="rId12" Type="http://schemas.openxmlformats.org/officeDocument/2006/relationships/image" Target="../media/image15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svg"/><Relationship Id="rId11" Type="http://schemas.openxmlformats.org/officeDocument/2006/relationships/image" Target="../media/image14.png"/><Relationship Id="rId5" Type="http://schemas.openxmlformats.org/officeDocument/2006/relationships/image" Target="../media/image30.png"/><Relationship Id="rId10" Type="http://schemas.openxmlformats.org/officeDocument/2006/relationships/image" Target="../media/image35.svg"/><Relationship Id="rId4" Type="http://schemas.openxmlformats.org/officeDocument/2006/relationships/image" Target="../media/image10.png"/><Relationship Id="rId9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9.svg"/><Relationship Id="rId7" Type="http://schemas.openxmlformats.org/officeDocument/2006/relationships/image" Target="../media/image32.png"/><Relationship Id="rId12" Type="http://schemas.openxmlformats.org/officeDocument/2006/relationships/image" Target="../media/image51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svg"/><Relationship Id="rId11" Type="http://schemas.openxmlformats.org/officeDocument/2006/relationships/image" Target="../media/image50.png"/><Relationship Id="rId5" Type="http://schemas.openxmlformats.org/officeDocument/2006/relationships/image" Target="../media/image30.png"/><Relationship Id="rId10" Type="http://schemas.openxmlformats.org/officeDocument/2006/relationships/image" Target="../media/image49.svg"/><Relationship Id="rId4" Type="http://schemas.openxmlformats.org/officeDocument/2006/relationships/image" Target="../media/image10.png"/><Relationship Id="rId9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EE638-F589-285F-A337-B5D0129F19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1934" y="1436913"/>
            <a:ext cx="7179453" cy="2893927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Seeing Purchase for its trees: </a:t>
            </a:r>
            <a:br>
              <a:rPr lang="en-US" dirty="0"/>
            </a:br>
            <a:r>
              <a:rPr lang="en-US" sz="4900" dirty="0"/>
              <a:t>how we are working to build and restore forests on our campus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BF4A3C-2164-FFB8-DDFE-3A9F88AA7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59049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Dr. Allyson Jackson</a:t>
            </a:r>
          </a:p>
          <a:p>
            <a:r>
              <a:rPr lang="en-US" dirty="0"/>
              <a:t>Associate Professor of Environmental Studies</a:t>
            </a:r>
          </a:p>
          <a:p>
            <a:r>
              <a:rPr lang="en-US" dirty="0"/>
              <a:t>Co-chair of the Sustainability Advisory and Outreach Committee (SAOC)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3067B69-997F-82ED-EC01-5D32A542FB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59" y="205976"/>
            <a:ext cx="4124864" cy="412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4E9D17-15F1-A5A7-6BCB-6BE9A7847E4D}"/>
              </a:ext>
            </a:extLst>
          </p:cNvPr>
          <p:cNvSpPr txBox="1"/>
          <p:nvPr/>
        </p:nvSpPr>
        <p:spPr>
          <a:xfrm>
            <a:off x="8540152" y="4175185"/>
            <a:ext cx="3084662" cy="925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Thanks to the Community Design class (spring 2025) for this logo</a:t>
            </a:r>
          </a:p>
        </p:txBody>
      </p:sp>
    </p:spTree>
    <p:extLst>
      <p:ext uri="{BB962C8B-B14F-4D97-AF65-F5344CB8AC3E}">
        <p14:creationId xmlns:p14="http://schemas.microsoft.com/office/powerpoint/2010/main" val="1365700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656C4-8613-3C68-D62B-77B23C6AE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300" y="365125"/>
            <a:ext cx="9836499" cy="1325563"/>
          </a:xfrm>
        </p:spPr>
        <p:txBody>
          <a:bodyPr/>
          <a:lstStyle/>
          <a:p>
            <a:r>
              <a:rPr lang="en-US" b="1" dirty="0"/>
              <a:t>Forestry used to be focused on large uninterrupted forests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C284F3-A673-E28D-0229-D53395FD7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033" y="2035629"/>
            <a:ext cx="5084281" cy="4359871"/>
          </a:xfrm>
        </p:spPr>
        <p:txBody>
          <a:bodyPr/>
          <a:lstStyle/>
          <a:p>
            <a:r>
              <a:rPr lang="en-US" dirty="0"/>
              <a:t>Traditional forestry looked at ways to provide timber</a:t>
            </a:r>
          </a:p>
          <a:p>
            <a:r>
              <a:rPr lang="en-US" dirty="0"/>
              <a:t>As climate change becomes a reality, research has shown that there is also value in small forests in urban areas</a:t>
            </a:r>
          </a:p>
          <a:p>
            <a:r>
              <a:rPr lang="en-US" dirty="0"/>
              <a:t>Urban forestry and land stewardship is now a major field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4A82FA8A-DD02-991F-ED2C-B1A38D37C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57" y="286108"/>
            <a:ext cx="1214887" cy="12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2DD498C-D077-4370-4A2B-D2090ED77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588" y="2049977"/>
            <a:ext cx="4890431" cy="371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2751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628E0-C938-BF27-8AB1-8C3C64E7F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Trees help mitigate urban heat islands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92F1058-57F5-F1AD-54FA-5350D88D7AC3}"/>
              </a:ext>
            </a:extLst>
          </p:cNvPr>
          <p:cNvSpPr/>
          <p:nvPr/>
        </p:nvSpPr>
        <p:spPr>
          <a:xfrm>
            <a:off x="10225807" y="4375496"/>
            <a:ext cx="1550848" cy="7178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11" descr="Woman with solid fill">
            <a:extLst>
              <a:ext uri="{FF2B5EF4-FFF2-40B4-BE49-F238E27FC236}">
                <a16:creationId xmlns:a16="http://schemas.microsoft.com/office/drawing/2014/main" id="{0D6BDA5E-CC41-07A9-B56B-F15BA69F5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25926" y="4507065"/>
            <a:ext cx="448481" cy="448481"/>
          </a:xfrm>
          <a:prstGeom prst="rect">
            <a:avLst/>
          </a:prstGeom>
        </p:spPr>
      </p:pic>
      <p:pic>
        <p:nvPicPr>
          <p:cNvPr id="16" name="Graphic 15" descr="Thermometer with solid fill">
            <a:extLst>
              <a:ext uri="{FF2B5EF4-FFF2-40B4-BE49-F238E27FC236}">
                <a16:creationId xmlns:a16="http://schemas.microsoft.com/office/drawing/2014/main" id="{E74F4FCB-C560-CFBF-9871-74BEACABA0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8200" y="1647066"/>
            <a:ext cx="914400" cy="914400"/>
          </a:xfrm>
          <a:prstGeom prst="rect">
            <a:avLst/>
          </a:prstGeom>
        </p:spPr>
      </p:pic>
      <p:pic>
        <p:nvPicPr>
          <p:cNvPr id="18" name="Graphic 17" descr="Thermometer with solid fill">
            <a:extLst>
              <a:ext uri="{FF2B5EF4-FFF2-40B4-BE49-F238E27FC236}">
                <a16:creationId xmlns:a16="http://schemas.microsoft.com/office/drawing/2014/main" id="{2B555B39-E443-A13C-A6AE-1F72137EAC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8938" y="1688246"/>
            <a:ext cx="914400" cy="9144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FB348EC-FF87-546F-B1E8-E56A13460A3C}"/>
              </a:ext>
            </a:extLst>
          </p:cNvPr>
          <p:cNvSpPr txBox="1"/>
          <p:nvPr/>
        </p:nvSpPr>
        <p:spPr>
          <a:xfrm>
            <a:off x="1594873" y="5364986"/>
            <a:ext cx="98534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Trees are shown to help cool in summer</a:t>
            </a:r>
          </a:p>
          <a:p>
            <a:pPr algn="ctr"/>
            <a:r>
              <a:rPr lang="en-US" sz="2400" dirty="0"/>
              <a:t>Often trees are less common in underprivileged communities (trees are a social justice issue!)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CC7A7F7-51AA-815C-D1E7-C599D6BB1042}"/>
              </a:ext>
            </a:extLst>
          </p:cNvPr>
          <p:cNvSpPr txBox="1"/>
          <p:nvPr/>
        </p:nvSpPr>
        <p:spPr>
          <a:xfrm>
            <a:off x="1673352" y="1757368"/>
            <a:ext cx="1793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Hotter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281BB43-73F4-271D-F577-B39D56A3760C}"/>
              </a:ext>
            </a:extLst>
          </p:cNvPr>
          <p:cNvSpPr txBox="1"/>
          <p:nvPr/>
        </p:nvSpPr>
        <p:spPr>
          <a:xfrm>
            <a:off x="9042647" y="1898552"/>
            <a:ext cx="1793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Cooler</a:t>
            </a:r>
          </a:p>
        </p:txBody>
      </p:sp>
      <p:sp>
        <p:nvSpPr>
          <p:cNvPr id="22" name="Arrow: Left-Right 21">
            <a:extLst>
              <a:ext uri="{FF2B5EF4-FFF2-40B4-BE49-F238E27FC236}">
                <a16:creationId xmlns:a16="http://schemas.microsoft.com/office/drawing/2014/main" id="{D2C347D3-022A-1C5D-5811-15D7E20F8AA1}"/>
              </a:ext>
            </a:extLst>
          </p:cNvPr>
          <p:cNvSpPr/>
          <p:nvPr/>
        </p:nvSpPr>
        <p:spPr>
          <a:xfrm rot="10800000">
            <a:off x="3466843" y="1953387"/>
            <a:ext cx="5515341" cy="386559"/>
          </a:xfrm>
          <a:prstGeom prst="leftRightArrow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City outline">
            <a:extLst>
              <a:ext uri="{FF2B5EF4-FFF2-40B4-BE49-F238E27FC236}">
                <a16:creationId xmlns:a16="http://schemas.microsoft.com/office/drawing/2014/main" id="{3E1DE083-BAD5-D7FE-D7F4-B9CADFC209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97" y="2707714"/>
            <a:ext cx="2735733" cy="273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7813E04-BAA4-5B0D-8101-636EAB52BB30}"/>
              </a:ext>
            </a:extLst>
          </p:cNvPr>
          <p:cNvSpPr txBox="1"/>
          <p:nvPr/>
        </p:nvSpPr>
        <p:spPr>
          <a:xfrm>
            <a:off x="3047281" y="3244334"/>
            <a:ext cx="60945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dirty="0">
                <a:effectLst/>
              </a:rPr>
              <a:t> </a:t>
            </a:r>
            <a:endParaRPr lang="en-US" dirty="0"/>
          </a:p>
        </p:txBody>
      </p:sp>
      <p:pic>
        <p:nvPicPr>
          <p:cNvPr id="3076" name="Picture 4" descr="City outline">
            <a:extLst>
              <a:ext uri="{FF2B5EF4-FFF2-40B4-BE49-F238E27FC236}">
                <a16:creationId xmlns:a16="http://schemas.microsoft.com/office/drawing/2014/main" id="{6F7CA90D-0729-A543-0DD1-BFF4EC8B3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847" y="2709038"/>
            <a:ext cx="2550086" cy="2550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F5A36F42-01D3-39CF-B6FB-B1A548B66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978214"/>
            <a:ext cx="1279585" cy="1279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028D59F0-18FE-6A2D-0DDC-4253402A4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725" y="4075580"/>
            <a:ext cx="1078884" cy="107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ity outline">
            <a:extLst>
              <a:ext uri="{FF2B5EF4-FFF2-40B4-BE49-F238E27FC236}">
                <a16:creationId xmlns:a16="http://schemas.microsoft.com/office/drawing/2014/main" id="{F2F5E268-818A-0D3E-057B-07B2A985C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052" y="2577606"/>
            <a:ext cx="2550086" cy="2550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>
            <a:extLst>
              <a:ext uri="{FF2B5EF4-FFF2-40B4-BE49-F238E27FC236}">
                <a16:creationId xmlns:a16="http://schemas.microsoft.com/office/drawing/2014/main" id="{3505CE66-9DD4-4A7A-824B-22904F669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405" y="3846782"/>
            <a:ext cx="1279585" cy="1279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>
            <a:extLst>
              <a:ext uri="{FF2B5EF4-FFF2-40B4-BE49-F238E27FC236}">
                <a16:creationId xmlns:a16="http://schemas.microsoft.com/office/drawing/2014/main" id="{5B07B505-4564-E983-1387-28015CF78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6412" y="4032134"/>
            <a:ext cx="1078884" cy="107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>
            <a:extLst>
              <a:ext uri="{FF2B5EF4-FFF2-40B4-BE49-F238E27FC236}">
                <a16:creationId xmlns:a16="http://schemas.microsoft.com/office/drawing/2014/main" id="{C4444CB6-1CEB-C8C1-9554-A08D2676B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0373" y="3682856"/>
            <a:ext cx="1078884" cy="107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9BFD9F-5F22-A611-D095-04B1808B49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57" y="286108"/>
            <a:ext cx="1214887" cy="12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1424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1D3C2-0755-606E-DA96-321659489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2544" y="365125"/>
            <a:ext cx="9691255" cy="1325563"/>
          </a:xfrm>
        </p:spPr>
        <p:txBody>
          <a:bodyPr/>
          <a:lstStyle/>
          <a:p>
            <a:r>
              <a:rPr lang="en-US" b="1" dirty="0"/>
              <a:t>Differences in urban trees and forests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D424F04D-C6D0-7FE7-6D80-4D57655A0FA7}"/>
              </a:ext>
            </a:extLst>
          </p:cNvPr>
          <p:cNvSpPr/>
          <p:nvPr/>
        </p:nvSpPr>
        <p:spPr>
          <a:xfrm>
            <a:off x="533917" y="3823410"/>
            <a:ext cx="2034358" cy="351921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969A818-4208-7DFD-258A-A4B2A84084CD}"/>
              </a:ext>
            </a:extLst>
          </p:cNvPr>
          <p:cNvSpPr txBox="1"/>
          <p:nvPr/>
        </p:nvSpPr>
        <p:spPr>
          <a:xfrm>
            <a:off x="533917" y="4392856"/>
            <a:ext cx="2034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Urban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0DBEBC1-1B2F-2E9E-E743-3A18BD55BC64}"/>
              </a:ext>
            </a:extLst>
          </p:cNvPr>
          <p:cNvSpPr txBox="1"/>
          <p:nvPr/>
        </p:nvSpPr>
        <p:spPr>
          <a:xfrm>
            <a:off x="3271309" y="4372384"/>
            <a:ext cx="2265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Street Trees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1C09507-A7D4-5312-0591-9B5C7AA6A34E}"/>
              </a:ext>
            </a:extLst>
          </p:cNvPr>
          <p:cNvSpPr txBox="1"/>
          <p:nvPr/>
        </p:nvSpPr>
        <p:spPr>
          <a:xfrm>
            <a:off x="6239828" y="4351178"/>
            <a:ext cx="22654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Landscaped Park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292B185-121B-006B-18C3-7FBD8C31C5EA}"/>
              </a:ext>
            </a:extLst>
          </p:cNvPr>
          <p:cNvSpPr txBox="1"/>
          <p:nvPr/>
        </p:nvSpPr>
        <p:spPr>
          <a:xfrm>
            <a:off x="9228568" y="4406651"/>
            <a:ext cx="2265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Natural Area</a:t>
            </a:r>
          </a:p>
        </p:txBody>
      </p:sp>
      <p:sp>
        <p:nvSpPr>
          <p:cNvPr id="37" name="Arrow: Right 36">
            <a:extLst>
              <a:ext uri="{FF2B5EF4-FFF2-40B4-BE49-F238E27FC236}">
                <a16:creationId xmlns:a16="http://schemas.microsoft.com/office/drawing/2014/main" id="{090F11F6-848D-3C21-85C6-9BB13311EC9C}"/>
              </a:ext>
            </a:extLst>
          </p:cNvPr>
          <p:cNvSpPr/>
          <p:nvPr/>
        </p:nvSpPr>
        <p:spPr>
          <a:xfrm>
            <a:off x="1234988" y="5855831"/>
            <a:ext cx="9576620" cy="342880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BAA0F01-60B3-9C54-1EE1-1E17FD469D84}"/>
              </a:ext>
            </a:extLst>
          </p:cNvPr>
          <p:cNvSpPr txBox="1"/>
          <p:nvPr/>
        </p:nvSpPr>
        <p:spPr>
          <a:xfrm>
            <a:off x="1236950" y="5376760"/>
            <a:ext cx="9136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Increased complexity and ecological function </a:t>
            </a:r>
          </a:p>
        </p:txBody>
      </p:sp>
      <p:pic>
        <p:nvPicPr>
          <p:cNvPr id="4098" name="Picture 2" descr="City outline">
            <a:extLst>
              <a:ext uri="{FF2B5EF4-FFF2-40B4-BE49-F238E27FC236}">
                <a16:creationId xmlns:a16="http://schemas.microsoft.com/office/drawing/2014/main" id="{4BEC2B6C-F47F-E92C-1483-B23E58604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63" y="1859285"/>
            <a:ext cx="2100353" cy="2100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C68BD804-BFED-DF27-9FFA-7C2C6ECF1134}"/>
              </a:ext>
            </a:extLst>
          </p:cNvPr>
          <p:cNvGrpSpPr/>
          <p:nvPr/>
        </p:nvGrpSpPr>
        <p:grpSpPr>
          <a:xfrm>
            <a:off x="3141335" y="1874375"/>
            <a:ext cx="2598287" cy="2300957"/>
            <a:chOff x="3141335" y="1874375"/>
            <a:chExt cx="2598287" cy="2300957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19264D80-5036-B1BD-1360-C2FA1C23F1A2}"/>
                </a:ext>
              </a:extLst>
            </p:cNvPr>
            <p:cNvSpPr/>
            <p:nvPr/>
          </p:nvSpPr>
          <p:spPr>
            <a:xfrm>
              <a:off x="3404140" y="3823411"/>
              <a:ext cx="2034358" cy="351921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100" name="Picture 4" descr="City outline">
              <a:extLst>
                <a:ext uri="{FF2B5EF4-FFF2-40B4-BE49-F238E27FC236}">
                  <a16:creationId xmlns:a16="http://schemas.microsoft.com/office/drawing/2014/main" id="{68D631BF-1E26-CF4D-5DFA-FF99B88F0C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8144" y="1874375"/>
              <a:ext cx="2100354" cy="21003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2" name="Picture 6">
              <a:extLst>
                <a:ext uri="{FF2B5EF4-FFF2-40B4-BE49-F238E27FC236}">
                  <a16:creationId xmlns:a16="http://schemas.microsoft.com/office/drawing/2014/main" id="{166900C5-1AF9-042C-A039-0F8576105E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1335" y="2924552"/>
              <a:ext cx="1094942" cy="10949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6">
              <a:extLst>
                <a:ext uri="{FF2B5EF4-FFF2-40B4-BE49-F238E27FC236}">
                  <a16:creationId xmlns:a16="http://schemas.microsoft.com/office/drawing/2014/main" id="{2BBFBC99-6995-8079-6E6F-3151DEA64D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4680" y="2955466"/>
              <a:ext cx="1094942" cy="10949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30F615DD-A050-A784-F8DB-C6C494EEEE98}"/>
              </a:ext>
            </a:extLst>
          </p:cNvPr>
          <p:cNvGrpSpPr/>
          <p:nvPr/>
        </p:nvGrpSpPr>
        <p:grpSpPr>
          <a:xfrm>
            <a:off x="6292924" y="1920078"/>
            <a:ext cx="2534807" cy="2290524"/>
            <a:chOff x="6292924" y="1920078"/>
            <a:chExt cx="2534807" cy="2290524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5F887387-04D4-A16A-551B-DEE3ED127A4B}"/>
                </a:ext>
              </a:extLst>
            </p:cNvPr>
            <p:cNvSpPr/>
            <p:nvPr/>
          </p:nvSpPr>
          <p:spPr>
            <a:xfrm>
              <a:off x="6879101" y="3025878"/>
              <a:ext cx="1550848" cy="717820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CFBF1DA4-A338-06FA-92B7-F6F30AF6DB38}"/>
                </a:ext>
              </a:extLst>
            </p:cNvPr>
            <p:cNvSpPr/>
            <p:nvPr/>
          </p:nvSpPr>
          <p:spPr>
            <a:xfrm>
              <a:off x="6395593" y="3858681"/>
              <a:ext cx="2034358" cy="351921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" name="Graphic 20" descr="Woman with solid fill">
              <a:extLst>
                <a:ext uri="{FF2B5EF4-FFF2-40B4-BE49-F238E27FC236}">
                  <a16:creationId xmlns:a16="http://schemas.microsoft.com/office/drawing/2014/main" id="{512FC0EE-3A4C-45BF-56B2-7F0D47B47E4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486230" y="3239521"/>
              <a:ext cx="448481" cy="448481"/>
            </a:xfrm>
            <a:prstGeom prst="rect">
              <a:avLst/>
            </a:prstGeom>
          </p:spPr>
        </p:pic>
        <p:pic>
          <p:nvPicPr>
            <p:cNvPr id="4104" name="Picture 8" descr="City outline">
              <a:extLst>
                <a:ext uri="{FF2B5EF4-FFF2-40B4-BE49-F238E27FC236}">
                  <a16:creationId xmlns:a16="http://schemas.microsoft.com/office/drawing/2014/main" id="{0C4CF991-D4D4-FD48-7F64-AD88C8B481F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6292924" y="1920078"/>
              <a:ext cx="866996" cy="22076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E8FD38A9-CFE7-085E-949F-E27871A0EE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2789" y="2560339"/>
              <a:ext cx="1094942" cy="10949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6">
              <a:extLst>
                <a:ext uri="{FF2B5EF4-FFF2-40B4-BE49-F238E27FC236}">
                  <a16:creationId xmlns:a16="http://schemas.microsoft.com/office/drawing/2014/main" id="{EC577F7D-B72F-FC1E-FE9B-11778D9686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0175" y="2490913"/>
              <a:ext cx="1094942" cy="10949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2EA2078D-94BC-ADBB-E6CE-CCEF79DCC9A6}"/>
              </a:ext>
            </a:extLst>
          </p:cNvPr>
          <p:cNvGrpSpPr/>
          <p:nvPr/>
        </p:nvGrpSpPr>
        <p:grpSpPr>
          <a:xfrm>
            <a:off x="9103805" y="1833331"/>
            <a:ext cx="2580232" cy="2413092"/>
            <a:chOff x="9103805" y="1833331"/>
            <a:chExt cx="2580232" cy="2413092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484A3E46-5D90-00B4-7BAF-3AB8759D1589}"/>
                </a:ext>
              </a:extLst>
            </p:cNvPr>
            <p:cNvSpPr/>
            <p:nvPr/>
          </p:nvSpPr>
          <p:spPr>
            <a:xfrm>
              <a:off x="9178705" y="2251587"/>
              <a:ext cx="1550848" cy="1508023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4" name="Graphic 23" descr="Fir tree with solid fill">
              <a:extLst>
                <a:ext uri="{FF2B5EF4-FFF2-40B4-BE49-F238E27FC236}">
                  <a16:creationId xmlns:a16="http://schemas.microsoft.com/office/drawing/2014/main" id="{63A22352-7298-FC07-F302-D4578FC7017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9344860" y="2825871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Withering Tree with solid fill">
              <a:extLst>
                <a:ext uri="{FF2B5EF4-FFF2-40B4-BE49-F238E27FC236}">
                  <a16:creationId xmlns:a16="http://schemas.microsoft.com/office/drawing/2014/main" id="{EF7A6EA4-BDCA-173D-0CB2-6EF6E034A6B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9262805" y="1957328"/>
              <a:ext cx="914400" cy="914400"/>
            </a:xfrm>
            <a:prstGeom prst="rect">
              <a:avLst/>
            </a:prstGeom>
          </p:spPr>
        </p:pic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C16B7F1F-1454-FBF3-5864-B344F2C9426F}"/>
                </a:ext>
              </a:extLst>
            </p:cNvPr>
            <p:cNvSpPr/>
            <p:nvPr/>
          </p:nvSpPr>
          <p:spPr>
            <a:xfrm>
              <a:off x="9307637" y="3894502"/>
              <a:ext cx="2034358" cy="351921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" name="Picture 8" descr="City outline">
              <a:extLst>
                <a:ext uri="{FF2B5EF4-FFF2-40B4-BE49-F238E27FC236}">
                  <a16:creationId xmlns:a16="http://schemas.microsoft.com/office/drawing/2014/main" id="{32463E5D-46A2-665D-F612-C82249159A4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0784141" y="1833331"/>
              <a:ext cx="899896" cy="22914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6" name="Picture 10" descr="Forest scene with solid fill">
              <a:extLst>
                <a:ext uri="{FF2B5EF4-FFF2-40B4-BE49-F238E27FC236}">
                  <a16:creationId xmlns:a16="http://schemas.microsoft.com/office/drawing/2014/main" id="{DED0DD20-94C8-A29E-39FD-6BDA0459931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39097" y="1972578"/>
              <a:ext cx="1031484" cy="10314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6">
              <a:extLst>
                <a:ext uri="{FF2B5EF4-FFF2-40B4-BE49-F238E27FC236}">
                  <a16:creationId xmlns:a16="http://schemas.microsoft.com/office/drawing/2014/main" id="{DF501C7E-144D-863D-481A-F84B5E48E9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9758" y="2924552"/>
              <a:ext cx="772754" cy="7727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6">
              <a:extLst>
                <a:ext uri="{FF2B5EF4-FFF2-40B4-BE49-F238E27FC236}">
                  <a16:creationId xmlns:a16="http://schemas.microsoft.com/office/drawing/2014/main" id="{8815B23C-0D62-AF4C-4101-5B1A7DD43A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3805" y="2781366"/>
              <a:ext cx="569433" cy="569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7" name="Picture 2">
            <a:extLst>
              <a:ext uri="{FF2B5EF4-FFF2-40B4-BE49-F238E27FC236}">
                <a16:creationId xmlns:a16="http://schemas.microsoft.com/office/drawing/2014/main" id="{200A111A-D1AC-1134-6F6A-684513C2A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57" y="286108"/>
            <a:ext cx="1214887" cy="12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09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 animBg="1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9FE5B-760A-483B-DC9E-75E043FD8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65123"/>
            <a:ext cx="10515600" cy="1325563"/>
          </a:xfrm>
        </p:spPr>
        <p:txBody>
          <a:bodyPr/>
          <a:lstStyle/>
          <a:p>
            <a:r>
              <a:rPr lang="en-US" b="1" dirty="0"/>
              <a:t>Forest types at Purchase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5B14E8-5EB8-F5EB-5B8F-F017F73CD2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75174" y="2221593"/>
            <a:ext cx="3177340" cy="3384550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9FDCBE-5A51-B8B0-7BF2-8E368D3FC1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1740" y="2377291"/>
            <a:ext cx="3021625" cy="3249561"/>
          </a:xfrm>
          <a:prstGeom prst="ellipse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75E008D-A091-55EC-38F9-75360926AB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3568" y="2356582"/>
            <a:ext cx="3111403" cy="3249561"/>
          </a:xfrm>
          <a:prstGeom prst="ellipse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A1E5171D-B302-D5C5-A367-6511520A9D90}"/>
              </a:ext>
            </a:extLst>
          </p:cNvPr>
          <p:cNvSpPr txBox="1"/>
          <p:nvPr/>
        </p:nvSpPr>
        <p:spPr>
          <a:xfrm>
            <a:off x="1280311" y="1863262"/>
            <a:ext cx="2265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Street Trees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2A90D73-1E59-D4EE-A22F-3D1CCF499B62}"/>
              </a:ext>
            </a:extLst>
          </p:cNvPr>
          <p:cNvSpPr txBox="1"/>
          <p:nvPr/>
        </p:nvSpPr>
        <p:spPr>
          <a:xfrm>
            <a:off x="4865053" y="1863262"/>
            <a:ext cx="3231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Landscaped Park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0366D7B-B2EC-9567-9FCC-14DDE10B98C4}"/>
              </a:ext>
            </a:extLst>
          </p:cNvPr>
          <p:cNvSpPr txBox="1"/>
          <p:nvPr/>
        </p:nvSpPr>
        <p:spPr>
          <a:xfrm>
            <a:off x="9295879" y="1783497"/>
            <a:ext cx="2265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Natural Area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14B89D-B225-BE3F-3CF6-9A9B30FDFF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343" y="2183814"/>
            <a:ext cx="1057080" cy="108896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F091B7D-496C-01C4-2F37-15410669A1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340" y="1997704"/>
            <a:ext cx="1049422" cy="118797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43E8A10-0694-8110-7D64-B48DFB2F38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80928" y="2045107"/>
            <a:ext cx="1334129" cy="1348320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AFA82EE-62B9-1A21-F657-C43DE8ECEAAD}"/>
              </a:ext>
            </a:extLst>
          </p:cNvPr>
          <p:cNvSpPr/>
          <p:nvPr/>
        </p:nvSpPr>
        <p:spPr>
          <a:xfrm>
            <a:off x="8507829" y="1593312"/>
            <a:ext cx="3624943" cy="5285396"/>
          </a:xfrm>
          <a:prstGeom prst="round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8F7C71-FCAC-2B82-4472-6509485F99C6}"/>
              </a:ext>
            </a:extLst>
          </p:cNvPr>
          <p:cNvSpPr txBox="1"/>
          <p:nvPr/>
        </p:nvSpPr>
        <p:spPr>
          <a:xfrm>
            <a:off x="712228" y="5745520"/>
            <a:ext cx="7182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Generally must be managed for human enjoyment and safety</a:t>
            </a:r>
          </a:p>
          <a:p>
            <a:pPr algn="ctr"/>
            <a:r>
              <a:rPr lang="en-US" sz="2000" dirty="0"/>
              <a:t>FMG grounds does an excellent job caring for these trees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EAD9004-8B08-76F3-9AD6-C52D8410F632}"/>
              </a:ext>
            </a:extLst>
          </p:cNvPr>
          <p:cNvSpPr txBox="1"/>
          <p:nvPr/>
        </p:nvSpPr>
        <p:spPr>
          <a:xfrm>
            <a:off x="8888237" y="5626852"/>
            <a:ext cx="28139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Interest in the ENV department because these are where we can study ecology in action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A09C0A5D-9359-2DE3-E4AC-FA942F0FE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57" y="286108"/>
            <a:ext cx="1214887" cy="12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59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2FC99-0477-4B8D-4338-6F8871231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370" y="559875"/>
            <a:ext cx="10297887" cy="1130813"/>
          </a:xfrm>
        </p:spPr>
        <p:txBody>
          <a:bodyPr>
            <a:normAutofit/>
          </a:bodyPr>
          <a:lstStyle/>
          <a:p>
            <a:r>
              <a:rPr lang="en-US" b="1" dirty="0"/>
              <a:t>Natural areas on campus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F7F53D-CE52-9D62-8BA4-4495CA37DB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177143"/>
            <a:ext cx="9873343" cy="3999819"/>
          </a:xfrm>
        </p:spPr>
        <p:txBody>
          <a:bodyPr>
            <a:normAutofit/>
          </a:bodyPr>
          <a:lstStyle/>
          <a:p>
            <a:r>
              <a:rPr lang="en-US" dirty="0"/>
              <a:t>Our campus has an amazing amount of natural areas</a:t>
            </a:r>
          </a:p>
          <a:p>
            <a:pPr lvl="1"/>
            <a:r>
              <a:rPr lang="en-US" dirty="0"/>
              <a:t>Especially when you consider our location in Westchester</a:t>
            </a:r>
          </a:p>
          <a:p>
            <a:r>
              <a:rPr lang="en-US" dirty="0"/>
              <a:t>Unfortunately, there are still threats to these areas including: </a:t>
            </a:r>
          </a:p>
          <a:p>
            <a:pPr lvl="1"/>
            <a:r>
              <a:rPr lang="en-US" dirty="0"/>
              <a:t>Habitat loss/ development with corresponding fragmentation</a:t>
            </a:r>
          </a:p>
          <a:p>
            <a:pPr lvl="1"/>
            <a:r>
              <a:rPr lang="en-US" dirty="0"/>
              <a:t>Invasive species</a:t>
            </a:r>
          </a:p>
          <a:p>
            <a:r>
              <a:rPr lang="en-US" dirty="0"/>
              <a:t>There might also be need to future development that will help campus (as we saw when Broadview was built) </a:t>
            </a:r>
          </a:p>
          <a:p>
            <a:r>
              <a:rPr lang="en-US" dirty="0"/>
              <a:t>Needed to work to prioritize areas that are too important to develop and make sure we are stewarding them well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0E82C96-6150-4140-79E1-5C5A92E84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71949" y="-308384"/>
            <a:ext cx="2265485" cy="2289583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D3CA2A80-CAF5-6C42-926F-B5CA76426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57" y="286108"/>
            <a:ext cx="1214887" cy="12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264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A5C3D-3CED-F9EB-660D-8D6D29590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5770" y="365125"/>
            <a:ext cx="9808029" cy="1325563"/>
          </a:xfrm>
        </p:spPr>
        <p:txBody>
          <a:bodyPr/>
          <a:lstStyle/>
          <a:p>
            <a:r>
              <a:rPr lang="en-US" b="1" dirty="0"/>
              <a:t>Prioritization of natural areas on campus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56B16C-709D-C328-0D7E-76D5648CF9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3691"/>
            <a:ext cx="10056962" cy="4253271"/>
          </a:xfrm>
        </p:spPr>
        <p:txBody>
          <a:bodyPr/>
          <a:lstStyle/>
          <a:p>
            <a:r>
              <a:rPr lang="en-US" dirty="0"/>
              <a:t>ENV has worked to understand structure and diversity of each natural area </a:t>
            </a:r>
          </a:p>
          <a:p>
            <a:r>
              <a:rPr lang="en-US" dirty="0"/>
              <a:t>Then we worked together to prioritize areas based on criteria:</a:t>
            </a:r>
          </a:p>
          <a:p>
            <a:pPr lvl="1"/>
            <a:r>
              <a:rPr lang="en-US" dirty="0"/>
              <a:t>Larger forest fragments</a:t>
            </a:r>
          </a:p>
          <a:p>
            <a:pPr lvl="1"/>
            <a:r>
              <a:rPr lang="en-US" dirty="0"/>
              <a:t>Older fragments/more mature trees</a:t>
            </a:r>
          </a:p>
          <a:p>
            <a:pPr lvl="1"/>
            <a:r>
              <a:rPr lang="en-US" dirty="0"/>
              <a:t>Less invasive species (usually corresponds with older forests)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B1A55DC-0029-08D6-D53D-8B596FA07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57" y="286108"/>
            <a:ext cx="1214887" cy="12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2969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9209F-6DC7-B930-B645-884091795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2856" y="365125"/>
            <a:ext cx="9720943" cy="1325563"/>
          </a:xfrm>
        </p:spPr>
        <p:txBody>
          <a:bodyPr/>
          <a:lstStyle/>
          <a:p>
            <a:r>
              <a:rPr lang="en-US" b="1" dirty="0"/>
              <a:t>Why are larger fragments so important?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756A8F0-C28A-6D21-22FC-BE3184A4DA67}"/>
              </a:ext>
            </a:extLst>
          </p:cNvPr>
          <p:cNvSpPr txBox="1"/>
          <p:nvPr/>
        </p:nvSpPr>
        <p:spPr>
          <a:xfrm>
            <a:off x="965261" y="1543905"/>
            <a:ext cx="98075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All forests are impacted by edge effects at their perimeter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Larger areas have more core habitat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Provide enough habitat for species with large ranges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Support more species overall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E88389-16A1-BDA2-1CBD-B6671FABB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57" y="286108"/>
            <a:ext cx="1214887" cy="121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90C7A83A-9DA2-C63B-5C2B-541191F22A4F}"/>
              </a:ext>
            </a:extLst>
          </p:cNvPr>
          <p:cNvGrpSpPr/>
          <p:nvPr/>
        </p:nvGrpSpPr>
        <p:grpSpPr>
          <a:xfrm>
            <a:off x="7126217" y="2743880"/>
            <a:ext cx="3574761" cy="2201982"/>
            <a:chOff x="7154792" y="3791630"/>
            <a:chExt cx="3574761" cy="2201982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54EBB74A-D462-D860-E819-0B3EDD6EB42E}"/>
                </a:ext>
              </a:extLst>
            </p:cNvPr>
            <p:cNvSpPr/>
            <p:nvPr/>
          </p:nvSpPr>
          <p:spPr>
            <a:xfrm>
              <a:off x="7315200" y="3791630"/>
              <a:ext cx="3414353" cy="2068922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Graphic 5" descr="Fir tree with solid fill">
              <a:extLst>
                <a:ext uri="{FF2B5EF4-FFF2-40B4-BE49-F238E27FC236}">
                  <a16:creationId xmlns:a16="http://schemas.microsoft.com/office/drawing/2014/main" id="{58C352F1-2487-9F71-672E-6244418FE1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154792" y="3959979"/>
              <a:ext cx="914400" cy="914400"/>
            </a:xfrm>
            <a:prstGeom prst="rect">
              <a:avLst/>
            </a:prstGeom>
          </p:spPr>
        </p:pic>
        <p:pic>
          <p:nvPicPr>
            <p:cNvPr id="7" name="Graphic 6" descr="Withering Tree with solid fill">
              <a:extLst>
                <a:ext uri="{FF2B5EF4-FFF2-40B4-BE49-F238E27FC236}">
                  <a16:creationId xmlns:a16="http://schemas.microsoft.com/office/drawing/2014/main" id="{F4294EAC-61F5-A5D2-1835-367A3D871BE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262805" y="4058269"/>
              <a:ext cx="914400" cy="914400"/>
            </a:xfrm>
            <a:prstGeom prst="rect">
              <a:avLst/>
            </a:prstGeom>
          </p:spPr>
        </p:pic>
        <p:pic>
          <p:nvPicPr>
            <p:cNvPr id="24" name="Graphic 23" descr="Withering Tree with solid fill">
              <a:extLst>
                <a:ext uri="{FF2B5EF4-FFF2-40B4-BE49-F238E27FC236}">
                  <a16:creationId xmlns:a16="http://schemas.microsoft.com/office/drawing/2014/main" id="{963BBADC-F6BD-F717-21E6-0828C895008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195313" y="4747866"/>
              <a:ext cx="914400" cy="914400"/>
            </a:xfrm>
            <a:prstGeom prst="rect">
              <a:avLst/>
            </a:prstGeom>
          </p:spPr>
        </p:pic>
        <p:pic>
          <p:nvPicPr>
            <p:cNvPr id="25" name="Graphic 24" descr="Fir tree with solid fill">
              <a:extLst>
                <a:ext uri="{FF2B5EF4-FFF2-40B4-BE49-F238E27FC236}">
                  <a16:creationId xmlns:a16="http://schemas.microsoft.com/office/drawing/2014/main" id="{02CBA557-EA11-714B-4322-6E220069A82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753551" y="3863001"/>
              <a:ext cx="914400" cy="914400"/>
            </a:xfrm>
            <a:prstGeom prst="rect">
              <a:avLst/>
            </a:prstGeom>
          </p:spPr>
        </p:pic>
        <p:pic>
          <p:nvPicPr>
            <p:cNvPr id="28" name="Graphic 27" descr="Fir tree with solid fill">
              <a:extLst>
                <a:ext uri="{FF2B5EF4-FFF2-40B4-BE49-F238E27FC236}">
                  <a16:creationId xmlns:a16="http://schemas.microsoft.com/office/drawing/2014/main" id="{60312B76-60B4-15A1-EEB4-7459EDA35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497260" y="5079212"/>
              <a:ext cx="914400" cy="914400"/>
            </a:xfrm>
            <a:prstGeom prst="rect">
              <a:avLst/>
            </a:prstGeom>
          </p:spPr>
        </p:pic>
        <p:pic>
          <p:nvPicPr>
            <p:cNvPr id="29" name="Graphic 28" descr="Fir tree with solid fill">
              <a:extLst>
                <a:ext uri="{FF2B5EF4-FFF2-40B4-BE49-F238E27FC236}">
                  <a16:creationId xmlns:a16="http://schemas.microsoft.com/office/drawing/2014/main" id="{69336EA1-A998-24C5-606C-E700F6CC122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301449" y="4880733"/>
              <a:ext cx="914400" cy="914400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C75F3BC3-CB1C-18B5-C187-B1F4C02A58CE}"/>
              </a:ext>
            </a:extLst>
          </p:cNvPr>
          <p:cNvGrpSpPr/>
          <p:nvPr/>
        </p:nvGrpSpPr>
        <p:grpSpPr>
          <a:xfrm>
            <a:off x="2306884" y="3145411"/>
            <a:ext cx="1702863" cy="1812506"/>
            <a:chOff x="2335459" y="4193161"/>
            <a:chExt cx="1702863" cy="1812506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278A45CE-D71D-436C-2FB1-B44E0AA352D7}"/>
                </a:ext>
              </a:extLst>
            </p:cNvPr>
            <p:cNvSpPr/>
            <p:nvPr/>
          </p:nvSpPr>
          <p:spPr>
            <a:xfrm>
              <a:off x="2487474" y="4497644"/>
              <a:ext cx="1550848" cy="1508023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" name="Graphic 14" descr="Fir tree with solid fill">
              <a:extLst>
                <a:ext uri="{FF2B5EF4-FFF2-40B4-BE49-F238E27FC236}">
                  <a16:creationId xmlns:a16="http://schemas.microsoft.com/office/drawing/2014/main" id="{C85A0339-4557-16F1-2B9D-E29EB50613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335459" y="5041767"/>
              <a:ext cx="914400" cy="914400"/>
            </a:xfrm>
            <a:prstGeom prst="rect">
              <a:avLst/>
            </a:prstGeom>
          </p:spPr>
        </p:pic>
        <p:pic>
          <p:nvPicPr>
            <p:cNvPr id="16" name="Graphic 15" descr="Withering Tree with solid fill">
              <a:extLst>
                <a:ext uri="{FF2B5EF4-FFF2-40B4-BE49-F238E27FC236}">
                  <a16:creationId xmlns:a16="http://schemas.microsoft.com/office/drawing/2014/main" id="{CBD6C053-6048-5EB8-D42B-D0CD5E07C5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623039" y="4193161"/>
              <a:ext cx="914400" cy="914400"/>
            </a:xfrm>
            <a:prstGeom prst="rect">
              <a:avLst/>
            </a:prstGeom>
          </p:spPr>
        </p:pic>
        <p:pic>
          <p:nvPicPr>
            <p:cNvPr id="30" name="Picture 10" descr="Forest scene with solid fill">
              <a:extLst>
                <a:ext uri="{FF2B5EF4-FFF2-40B4-BE49-F238E27FC236}">
                  <a16:creationId xmlns:a16="http://schemas.microsoft.com/office/drawing/2014/main" id="{E2004B3D-F97C-50A6-938C-93576B189E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6951" y="4339237"/>
              <a:ext cx="1031484" cy="10314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6">
              <a:extLst>
                <a:ext uri="{FF2B5EF4-FFF2-40B4-BE49-F238E27FC236}">
                  <a16:creationId xmlns:a16="http://schemas.microsoft.com/office/drawing/2014/main" id="{C1F17407-8CE8-4109-3F16-6B577D9621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7144" y="5146849"/>
              <a:ext cx="772754" cy="7727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29950BEB-96ED-8456-B9B9-A3A8066C9DC6}"/>
              </a:ext>
            </a:extLst>
          </p:cNvPr>
          <p:cNvSpPr/>
          <p:nvPr/>
        </p:nvSpPr>
        <p:spPr>
          <a:xfrm>
            <a:off x="3046995" y="3936221"/>
            <a:ext cx="475620" cy="49334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AD259F-C779-6FEA-60D6-A034322235C9}"/>
              </a:ext>
            </a:extLst>
          </p:cNvPr>
          <p:cNvSpPr txBox="1"/>
          <p:nvPr/>
        </p:nvSpPr>
        <p:spPr>
          <a:xfrm>
            <a:off x="1722962" y="4998824"/>
            <a:ext cx="2752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Small forest fragment, less core habitat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3B30657-CF41-A183-E6D2-EEF91B520D63}"/>
              </a:ext>
            </a:extLst>
          </p:cNvPr>
          <p:cNvSpPr/>
          <p:nvPr/>
        </p:nvSpPr>
        <p:spPr>
          <a:xfrm>
            <a:off x="2482516" y="3449894"/>
            <a:ext cx="1565800" cy="1505080"/>
          </a:xfrm>
          <a:prstGeom prst="round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5151A4-403D-D805-7DC5-D63B131A1FD9}"/>
              </a:ext>
            </a:extLst>
          </p:cNvPr>
          <p:cNvSpPr txBox="1"/>
          <p:nvPr/>
        </p:nvSpPr>
        <p:spPr>
          <a:xfrm>
            <a:off x="7486650" y="5071295"/>
            <a:ext cx="3382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Larger forest fragment, more core habitat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A30E0231-12F7-8607-DDDB-9ED9CCB72C82}"/>
              </a:ext>
            </a:extLst>
          </p:cNvPr>
          <p:cNvSpPr/>
          <p:nvPr/>
        </p:nvSpPr>
        <p:spPr>
          <a:xfrm>
            <a:off x="7318063" y="2737246"/>
            <a:ext cx="3382915" cy="2075556"/>
          </a:xfrm>
          <a:prstGeom prst="round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0CBF4067-D466-85B7-88FB-C6912CA6531F}"/>
              </a:ext>
            </a:extLst>
          </p:cNvPr>
          <p:cNvSpPr/>
          <p:nvPr/>
        </p:nvSpPr>
        <p:spPr>
          <a:xfrm>
            <a:off x="7724976" y="3092108"/>
            <a:ext cx="2575298" cy="133745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F130171-2A61-C128-F04C-F6659DC7547A}"/>
              </a:ext>
            </a:extLst>
          </p:cNvPr>
          <p:cNvSpPr txBox="1"/>
          <p:nvPr/>
        </p:nvSpPr>
        <p:spPr>
          <a:xfrm>
            <a:off x="1541175" y="6017541"/>
            <a:ext cx="99043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1" dirty="0"/>
              <a:t>On our campus, edges are especially impacted by invasives </a:t>
            </a:r>
          </a:p>
        </p:txBody>
      </p:sp>
    </p:spTree>
    <p:extLst>
      <p:ext uri="{BB962C8B-B14F-4D97-AF65-F5344CB8AC3E}">
        <p14:creationId xmlns:p14="http://schemas.microsoft.com/office/powerpoint/2010/main" val="222165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5" grpId="0"/>
      <p:bldP spid="33" grpId="0" animBg="1"/>
      <p:bldP spid="9" grpId="0"/>
      <p:bldP spid="34" grpId="0" animBg="1"/>
      <p:bldP spid="37" grpId="0" animBg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58F35-A666-B423-14E0-4C6132846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337457"/>
            <a:ext cx="9829800" cy="1353231"/>
          </a:xfrm>
        </p:spPr>
        <p:txBody>
          <a:bodyPr/>
          <a:lstStyle/>
          <a:p>
            <a:r>
              <a:rPr lang="en-US" b="1" dirty="0"/>
              <a:t>Priority Forest and Meadow Areas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334C0-DF56-0764-A153-815F21E000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309958-85D5-D42A-41CB-101ADF9C4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8299" y="1300678"/>
            <a:ext cx="10855402" cy="55573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F332FE-9408-39C7-6947-9E5F8D6B53B5}"/>
              </a:ext>
            </a:extLst>
          </p:cNvPr>
          <p:cNvSpPr txBox="1"/>
          <p:nvPr/>
        </p:nvSpPr>
        <p:spPr>
          <a:xfrm>
            <a:off x="7456714" y="5993970"/>
            <a:ext cx="4876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Map designed by Graphic Design student David </a:t>
            </a:r>
            <a:r>
              <a:rPr lang="en-US" sz="2400" dirty="0" err="1"/>
              <a:t>Carchipulla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84550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D00AE-EB1E-77C7-F48F-F500814DF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486" y="293914"/>
            <a:ext cx="7500257" cy="1396775"/>
          </a:xfrm>
        </p:spPr>
        <p:txBody>
          <a:bodyPr>
            <a:noAutofit/>
          </a:bodyPr>
          <a:lstStyle/>
          <a:p>
            <a:r>
              <a:rPr lang="en-US" sz="3600" b="1" dirty="0"/>
              <a:t>With priorities, we can seek funding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02B1EB-C2C3-4B9E-44F2-1C88EC485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6447"/>
            <a:ext cx="10515600" cy="4351338"/>
          </a:xfrm>
        </p:spPr>
        <p:txBody>
          <a:bodyPr/>
          <a:lstStyle/>
          <a:p>
            <a:r>
              <a:rPr lang="en-US" dirty="0"/>
              <a:t>Priority #1 Blind Brook Forest</a:t>
            </a:r>
          </a:p>
          <a:p>
            <a:r>
              <a:rPr lang="en-US" dirty="0"/>
              <a:t>Largest forest fragment on campus</a:t>
            </a:r>
          </a:p>
          <a:p>
            <a:r>
              <a:rPr lang="en-US" dirty="0"/>
              <a:t>Surrounds Blind Brook, creating forested riparian habitat</a:t>
            </a:r>
          </a:p>
          <a:p>
            <a:r>
              <a:rPr lang="en-US" dirty="0"/>
              <a:t>High diversity of wildlife 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DDABBE-BCE7-92DE-36CF-9E18209F7B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84779" y="0"/>
            <a:ext cx="4607221" cy="2358624"/>
          </a:xfrm>
          <a:prstGeom prst="rect">
            <a:avLst/>
          </a:prstGeom>
        </p:spPr>
      </p:pic>
      <p:pic>
        <p:nvPicPr>
          <p:cNvPr id="6" name="Picture 5" descr="A group of wolves standing on a log&#10;&#10;AI-generated content may be incorrect.">
            <a:extLst>
              <a:ext uri="{FF2B5EF4-FFF2-40B4-BE49-F238E27FC236}">
                <a16:creationId xmlns:a16="http://schemas.microsoft.com/office/drawing/2014/main" id="{03FD9D30-D727-9E5C-4E01-F678AD0BF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1" y="3613491"/>
            <a:ext cx="4898571" cy="2755446"/>
          </a:xfrm>
          <a:prstGeom prst="rect">
            <a:avLst/>
          </a:prstGeom>
        </p:spPr>
      </p:pic>
      <p:pic>
        <p:nvPicPr>
          <p:cNvPr id="8" name="Picture 7" descr="A wild cat in the woods&#10;&#10;AI-generated content may be incorrect.">
            <a:extLst>
              <a:ext uri="{FF2B5EF4-FFF2-40B4-BE49-F238E27FC236}">
                <a16:creationId xmlns:a16="http://schemas.microsoft.com/office/drawing/2014/main" id="{EAAC6027-199C-A1B5-6C99-BE9F0EEEBC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028" y="3613491"/>
            <a:ext cx="4898571" cy="27214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6417EBA-750A-0661-F6E9-C98EFC1DC9C1}"/>
              </a:ext>
            </a:extLst>
          </p:cNvPr>
          <p:cNvSpPr txBox="1"/>
          <p:nvPr/>
        </p:nvSpPr>
        <p:spPr>
          <a:xfrm>
            <a:off x="1839686" y="6368937"/>
            <a:ext cx="9514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Photos from Jaiden Monteau’s senior project work on </a:t>
            </a:r>
            <a:r>
              <a:rPr lang="en-US" dirty="0" err="1"/>
              <a:t>mesocarnivore</a:t>
            </a:r>
            <a:r>
              <a:rPr lang="en-US" dirty="0"/>
              <a:t> diet</a:t>
            </a:r>
          </a:p>
        </p:txBody>
      </p:sp>
    </p:spTree>
    <p:extLst>
      <p:ext uri="{BB962C8B-B14F-4D97-AF65-F5344CB8AC3E}">
        <p14:creationId xmlns:p14="http://schemas.microsoft.com/office/powerpoint/2010/main" val="1480567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839A2-9BA0-77B6-77F6-049287451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Blind Brook Forest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26930D-FBC9-A983-7176-49F8AD36CE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6891867" cy="4486275"/>
          </a:xfrm>
        </p:spPr>
        <p:txBody>
          <a:bodyPr/>
          <a:lstStyle/>
          <a:p>
            <a:r>
              <a:rPr lang="en-US" dirty="0"/>
              <a:t>Rapid response grant from NYSDEC for invasive species management ($100,000 for 2024-2027)</a:t>
            </a:r>
          </a:p>
          <a:p>
            <a:r>
              <a:rPr lang="en-US" dirty="0"/>
              <a:t>Corridor was cut into the forest to install the sewer line for Broadview</a:t>
            </a:r>
          </a:p>
        </p:txBody>
      </p:sp>
      <p:pic>
        <p:nvPicPr>
          <p:cNvPr id="4" name="Picture 3" descr="A map of a city&#10;&#10;Description automatically generated">
            <a:extLst>
              <a:ext uri="{FF2B5EF4-FFF2-40B4-BE49-F238E27FC236}">
                <a16:creationId xmlns:a16="http://schemas.microsoft.com/office/drawing/2014/main" id="{15A9A0F9-2331-4554-E3A0-F1E5014A9E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892143" y="365125"/>
            <a:ext cx="3461657" cy="3500120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26ADA2C-A4B8-633F-7A3D-4C6EEA0051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313" y="4079376"/>
            <a:ext cx="7358300" cy="24714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9595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EC538DF-403F-D9E3-CE0C-9B94EBF56A5E}"/>
              </a:ext>
            </a:extLst>
          </p:cNvPr>
          <p:cNvSpPr/>
          <p:nvPr/>
        </p:nvSpPr>
        <p:spPr>
          <a:xfrm>
            <a:off x="5077736" y="2770092"/>
            <a:ext cx="156754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F5F72D8-AA63-8FC6-F4C6-20B77D1E7A4C}"/>
              </a:ext>
            </a:extLst>
          </p:cNvPr>
          <p:cNvSpPr/>
          <p:nvPr/>
        </p:nvSpPr>
        <p:spPr>
          <a:xfrm>
            <a:off x="3094719" y="2770092"/>
            <a:ext cx="1567544" cy="914400"/>
          </a:xfrm>
          <a:prstGeom prst="roundRect">
            <a:avLst/>
          </a:prstGeom>
          <a:solidFill>
            <a:srgbClr val="D7D2C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2A49BA-AFD5-2F46-CDEF-9364B272C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460" y="233841"/>
            <a:ext cx="10422339" cy="936628"/>
          </a:xfrm>
        </p:spPr>
        <p:txBody>
          <a:bodyPr>
            <a:normAutofit/>
          </a:bodyPr>
          <a:lstStyle/>
          <a:p>
            <a:r>
              <a:rPr lang="en-US" sz="3600" b="1" dirty="0"/>
              <a:t>Forest succession</a:t>
            </a:r>
          </a:p>
        </p:txBody>
      </p:sp>
      <p:pic>
        <p:nvPicPr>
          <p:cNvPr id="8" name="Content Placeholder 7" descr="Plant with solid fill">
            <a:extLst>
              <a:ext uri="{FF2B5EF4-FFF2-40B4-BE49-F238E27FC236}">
                <a16:creationId xmlns:a16="http://schemas.microsoft.com/office/drawing/2014/main" id="{CA8970F7-922B-678E-BBF5-8544533EAF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23732" y="2562045"/>
            <a:ext cx="914400" cy="914400"/>
          </a:xfr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364EC719-D405-17F3-8F7B-D4AA20594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8221" y="2632868"/>
            <a:ext cx="772754" cy="77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60AD3A4-FF63-07BB-D8F3-8223ED0DB150}"/>
              </a:ext>
            </a:extLst>
          </p:cNvPr>
          <p:cNvSpPr/>
          <p:nvPr/>
        </p:nvSpPr>
        <p:spPr>
          <a:xfrm>
            <a:off x="931460" y="2795465"/>
            <a:ext cx="1567544" cy="914400"/>
          </a:xfrm>
          <a:prstGeom prst="roundRect">
            <a:avLst/>
          </a:prstGeom>
          <a:solidFill>
            <a:srgbClr val="D7D2C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Content Placeholder 7" descr="Plant with solid fill">
            <a:extLst>
              <a:ext uri="{FF2B5EF4-FFF2-40B4-BE49-F238E27FC236}">
                <a16:creationId xmlns:a16="http://schemas.microsoft.com/office/drawing/2014/main" id="{1DA0D32E-1895-632E-F239-8BED4081B7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83632" y="2795465"/>
            <a:ext cx="914400" cy="914400"/>
          </a:xfrm>
          <a:prstGeom prst="rect">
            <a:avLst/>
          </a:prstGeom>
        </p:spPr>
      </p:pic>
      <p:pic>
        <p:nvPicPr>
          <p:cNvPr id="14" name="Content Placeholder 7" descr="Plant with solid fill">
            <a:extLst>
              <a:ext uri="{FF2B5EF4-FFF2-40B4-BE49-F238E27FC236}">
                <a16:creationId xmlns:a16="http://schemas.microsoft.com/office/drawing/2014/main" id="{43F86629-E976-F442-706B-220C814295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480932" y="2528534"/>
            <a:ext cx="914400" cy="914400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0F7DB20-F79B-0D5A-F66D-B31C810AEDE1}"/>
              </a:ext>
            </a:extLst>
          </p:cNvPr>
          <p:cNvSpPr/>
          <p:nvPr/>
        </p:nvSpPr>
        <p:spPr>
          <a:xfrm>
            <a:off x="7044070" y="2770092"/>
            <a:ext cx="156754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Content Placeholder 7" descr="Plant with solid fill">
            <a:extLst>
              <a:ext uri="{FF2B5EF4-FFF2-40B4-BE49-F238E27FC236}">
                <a16:creationId xmlns:a16="http://schemas.microsoft.com/office/drawing/2014/main" id="{40263BB9-7DD7-E347-7ECC-0BE07A79EB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801982" y="2795465"/>
            <a:ext cx="914400" cy="914400"/>
          </a:xfrm>
          <a:prstGeom prst="rect">
            <a:avLst/>
          </a:prstGeom>
        </p:spPr>
      </p:pic>
      <p:pic>
        <p:nvPicPr>
          <p:cNvPr id="18" name="Content Placeholder 7" descr="Plant with solid fill">
            <a:extLst>
              <a:ext uri="{FF2B5EF4-FFF2-40B4-BE49-F238E27FC236}">
                <a16:creationId xmlns:a16="http://schemas.microsoft.com/office/drawing/2014/main" id="{D51EDDBB-3F4C-6190-390A-7CBB440F054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34647" y="2782779"/>
            <a:ext cx="914400" cy="914400"/>
          </a:xfrm>
          <a:prstGeom prst="rect">
            <a:avLst/>
          </a:prstGeom>
        </p:spPr>
      </p:pic>
      <p:pic>
        <p:nvPicPr>
          <p:cNvPr id="19" name="Picture 6">
            <a:extLst>
              <a:ext uri="{FF2B5EF4-FFF2-40B4-BE49-F238E27FC236}">
                <a16:creationId xmlns:a16="http://schemas.microsoft.com/office/drawing/2014/main" id="{23B3F185-EF4D-4273-D493-F8FD967E2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526" y="1970644"/>
            <a:ext cx="1456849" cy="1456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Content Placeholder 7" descr="Plant with solid fill">
            <a:extLst>
              <a:ext uri="{FF2B5EF4-FFF2-40B4-BE49-F238E27FC236}">
                <a16:creationId xmlns:a16="http://schemas.microsoft.com/office/drawing/2014/main" id="{2DF27BFC-B6E1-1E5F-FD8E-53586A69B8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00871" y="3036497"/>
            <a:ext cx="660681" cy="660681"/>
          </a:xfrm>
          <a:prstGeom prst="rect">
            <a:avLst/>
          </a:prstGeom>
        </p:spPr>
      </p:pic>
      <p:pic>
        <p:nvPicPr>
          <p:cNvPr id="21" name="Picture 6">
            <a:extLst>
              <a:ext uri="{FF2B5EF4-FFF2-40B4-BE49-F238E27FC236}">
                <a16:creationId xmlns:a16="http://schemas.microsoft.com/office/drawing/2014/main" id="{7750EC5B-A355-BCFB-07B2-6A2F1305B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618" y="2853602"/>
            <a:ext cx="772754" cy="77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172C1015-A69D-5C14-9C82-F8565E6E0C68}"/>
              </a:ext>
            </a:extLst>
          </p:cNvPr>
          <p:cNvSpPr/>
          <p:nvPr/>
        </p:nvSpPr>
        <p:spPr>
          <a:xfrm>
            <a:off x="9168268" y="2770092"/>
            <a:ext cx="156754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6">
            <a:extLst>
              <a:ext uri="{FF2B5EF4-FFF2-40B4-BE49-F238E27FC236}">
                <a16:creationId xmlns:a16="http://schemas.microsoft.com/office/drawing/2014/main" id="{76A352C5-3C52-65B7-4C8F-8754EE7BE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0971" y="1064869"/>
            <a:ext cx="2457365" cy="245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>
            <a:extLst>
              <a:ext uri="{FF2B5EF4-FFF2-40B4-BE49-F238E27FC236}">
                <a16:creationId xmlns:a16="http://schemas.microsoft.com/office/drawing/2014/main" id="{7F7A9B90-BD7B-508A-7E0C-DEB4C74C8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8779" y="2198039"/>
            <a:ext cx="1311126" cy="131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Arrow: Right 24">
            <a:extLst>
              <a:ext uri="{FF2B5EF4-FFF2-40B4-BE49-F238E27FC236}">
                <a16:creationId xmlns:a16="http://schemas.microsoft.com/office/drawing/2014/main" id="{CDCD138C-3048-7772-BA8A-6692CEE26143}"/>
              </a:ext>
            </a:extLst>
          </p:cNvPr>
          <p:cNvSpPr/>
          <p:nvPr/>
        </p:nvSpPr>
        <p:spPr>
          <a:xfrm>
            <a:off x="1348596" y="4125530"/>
            <a:ext cx="9501880" cy="24343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29431B1-B00C-01C9-F786-61303B6F2C87}"/>
              </a:ext>
            </a:extLst>
          </p:cNvPr>
          <p:cNvSpPr txBox="1"/>
          <p:nvPr/>
        </p:nvSpPr>
        <p:spPr>
          <a:xfrm>
            <a:off x="1647645" y="3775570"/>
            <a:ext cx="8488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Succession occurs naturally over time under natural conditions</a:t>
            </a: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54BE7B4-0AD0-B095-2BDC-BAE1BF178F37}"/>
              </a:ext>
            </a:extLst>
          </p:cNvPr>
          <p:cNvGrpSpPr/>
          <p:nvPr/>
        </p:nvGrpSpPr>
        <p:grpSpPr>
          <a:xfrm>
            <a:off x="931460" y="4556017"/>
            <a:ext cx="9910414" cy="1922420"/>
            <a:chOff x="931460" y="4556017"/>
            <a:chExt cx="9910414" cy="1922420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9CD57D37-B6B6-4FB6-B24D-8BA97BC418F3}"/>
                </a:ext>
              </a:extLst>
            </p:cNvPr>
            <p:cNvSpPr/>
            <p:nvPr/>
          </p:nvSpPr>
          <p:spPr>
            <a:xfrm>
              <a:off x="5077736" y="4820199"/>
              <a:ext cx="1567544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F5E43496-78D8-F97D-F4CE-4CB625E8A1CC}"/>
                </a:ext>
              </a:extLst>
            </p:cNvPr>
            <p:cNvSpPr/>
            <p:nvPr/>
          </p:nvSpPr>
          <p:spPr>
            <a:xfrm>
              <a:off x="3052992" y="4832886"/>
              <a:ext cx="1567544" cy="914400"/>
            </a:xfrm>
            <a:prstGeom prst="roundRect">
              <a:avLst/>
            </a:prstGeom>
            <a:solidFill>
              <a:srgbClr val="D7D2CB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9" name="Content Placeholder 7" descr="Plant with solid fill">
              <a:extLst>
                <a:ext uri="{FF2B5EF4-FFF2-40B4-BE49-F238E27FC236}">
                  <a16:creationId xmlns:a16="http://schemas.microsoft.com/office/drawing/2014/main" id="{E62A4DEA-560E-C811-4BE4-991509F31B7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3023732" y="4612152"/>
              <a:ext cx="914400" cy="914400"/>
            </a:xfrm>
            <a:prstGeom prst="rect">
              <a:avLst/>
            </a:prstGeom>
          </p:spPr>
        </p:pic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3FC9E9D8-55EF-F6E9-1919-E5D3FA72B23B}"/>
                </a:ext>
              </a:extLst>
            </p:cNvPr>
            <p:cNvSpPr/>
            <p:nvPr/>
          </p:nvSpPr>
          <p:spPr>
            <a:xfrm>
              <a:off x="931460" y="4845572"/>
              <a:ext cx="1567544" cy="914400"/>
            </a:xfrm>
            <a:prstGeom prst="roundRect">
              <a:avLst/>
            </a:prstGeom>
            <a:solidFill>
              <a:srgbClr val="D7D2CB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2" name="Content Placeholder 7" descr="Plant with solid fill">
              <a:extLst>
                <a:ext uri="{FF2B5EF4-FFF2-40B4-BE49-F238E27FC236}">
                  <a16:creationId xmlns:a16="http://schemas.microsoft.com/office/drawing/2014/main" id="{4B2B7CD6-F65F-87D6-3CD0-B337EB87E37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184975" y="4578641"/>
              <a:ext cx="914400" cy="914400"/>
            </a:xfrm>
            <a:prstGeom prst="rect">
              <a:avLst/>
            </a:prstGeom>
          </p:spPr>
        </p:pic>
        <p:pic>
          <p:nvPicPr>
            <p:cNvPr id="33" name="Content Placeholder 7" descr="Plant with solid fill">
              <a:extLst>
                <a:ext uri="{FF2B5EF4-FFF2-40B4-BE49-F238E27FC236}">
                  <a16:creationId xmlns:a16="http://schemas.microsoft.com/office/drawing/2014/main" id="{7D8C256E-8D8F-57B0-305F-CA667C8204B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3480932" y="4578641"/>
              <a:ext cx="914400" cy="914400"/>
            </a:xfrm>
            <a:prstGeom prst="rect">
              <a:avLst/>
            </a:prstGeom>
          </p:spPr>
        </p:pic>
        <p:pic>
          <p:nvPicPr>
            <p:cNvPr id="36" name="Content Placeholder 7" descr="Plant with solid fill">
              <a:extLst>
                <a:ext uri="{FF2B5EF4-FFF2-40B4-BE49-F238E27FC236}">
                  <a16:creationId xmlns:a16="http://schemas.microsoft.com/office/drawing/2014/main" id="{8505D180-72D4-2FCF-18F5-98483981257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4823272" y="4820199"/>
              <a:ext cx="914400" cy="914400"/>
            </a:xfrm>
            <a:prstGeom prst="rect">
              <a:avLst/>
            </a:prstGeom>
          </p:spPr>
        </p:pic>
        <p:pic>
          <p:nvPicPr>
            <p:cNvPr id="37" name="Content Placeholder 7" descr="Plant with solid fill">
              <a:extLst>
                <a:ext uri="{FF2B5EF4-FFF2-40B4-BE49-F238E27FC236}">
                  <a16:creationId xmlns:a16="http://schemas.microsoft.com/office/drawing/2014/main" id="{0373DA1A-C117-D954-8EFD-25FA6A4050E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801982" y="4857138"/>
              <a:ext cx="914400" cy="914400"/>
            </a:xfrm>
            <a:prstGeom prst="rect">
              <a:avLst/>
            </a:prstGeom>
          </p:spPr>
        </p:pic>
        <p:pic>
          <p:nvPicPr>
            <p:cNvPr id="38" name="Content Placeholder 7" descr="Plant with solid fill">
              <a:extLst>
                <a:ext uri="{FF2B5EF4-FFF2-40B4-BE49-F238E27FC236}">
                  <a16:creationId xmlns:a16="http://schemas.microsoft.com/office/drawing/2014/main" id="{D35A95E6-F450-2686-92EB-B36B77625B7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454410" y="4845572"/>
              <a:ext cx="914400" cy="914400"/>
            </a:xfrm>
            <a:prstGeom prst="rect">
              <a:avLst/>
            </a:prstGeom>
          </p:spPr>
        </p:pic>
        <p:pic>
          <p:nvPicPr>
            <p:cNvPr id="39" name="Content Placeholder 7" descr="Plant with solid fill">
              <a:extLst>
                <a:ext uri="{FF2B5EF4-FFF2-40B4-BE49-F238E27FC236}">
                  <a16:creationId xmlns:a16="http://schemas.microsoft.com/office/drawing/2014/main" id="{90B8889D-04EE-1498-FC78-C4662FE1198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884598" y="4612152"/>
              <a:ext cx="914400" cy="914400"/>
            </a:xfrm>
            <a:prstGeom prst="rect">
              <a:avLst/>
            </a:prstGeom>
          </p:spPr>
        </p:pic>
        <p:pic>
          <p:nvPicPr>
            <p:cNvPr id="40" name="Content Placeholder 7" descr="Plant with solid fill">
              <a:extLst>
                <a:ext uri="{FF2B5EF4-FFF2-40B4-BE49-F238E27FC236}">
                  <a16:creationId xmlns:a16="http://schemas.microsoft.com/office/drawing/2014/main" id="{38E94D81-B225-C8B8-AA5C-244C947E71F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3762464" y="4845572"/>
              <a:ext cx="914400" cy="914400"/>
            </a:xfrm>
            <a:prstGeom prst="rect">
              <a:avLst/>
            </a:prstGeom>
          </p:spPr>
        </p:pic>
        <p:pic>
          <p:nvPicPr>
            <p:cNvPr id="41" name="Picture 6">
              <a:extLst>
                <a:ext uri="{FF2B5EF4-FFF2-40B4-BE49-F238E27FC236}">
                  <a16:creationId xmlns:a16="http://schemas.microsoft.com/office/drawing/2014/main" id="{2B3CD9DC-883D-E233-6FDD-E01D7812A5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4730" y="4972265"/>
              <a:ext cx="676780" cy="6767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8515D67A-C534-EB9C-2E27-28FE7961B306}"/>
                </a:ext>
              </a:extLst>
            </p:cNvPr>
            <p:cNvSpPr/>
            <p:nvPr/>
          </p:nvSpPr>
          <p:spPr>
            <a:xfrm>
              <a:off x="7044070" y="4817994"/>
              <a:ext cx="1567544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3" name="Content Placeholder 7" descr="Plant with solid fill">
              <a:extLst>
                <a:ext uri="{FF2B5EF4-FFF2-40B4-BE49-F238E27FC236}">
                  <a16:creationId xmlns:a16="http://schemas.microsoft.com/office/drawing/2014/main" id="{21DAD1F0-27BE-A321-A22D-7167AD48424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151309" y="4576436"/>
              <a:ext cx="914400" cy="914400"/>
            </a:xfrm>
            <a:prstGeom prst="rect">
              <a:avLst/>
            </a:prstGeom>
          </p:spPr>
        </p:pic>
        <p:pic>
          <p:nvPicPr>
            <p:cNvPr id="44" name="Content Placeholder 7" descr="Plant with solid fill">
              <a:extLst>
                <a:ext uri="{FF2B5EF4-FFF2-40B4-BE49-F238E27FC236}">
                  <a16:creationId xmlns:a16="http://schemas.microsoft.com/office/drawing/2014/main" id="{F4EAEC81-3C15-BA37-BA57-845EEF97831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768316" y="4854933"/>
              <a:ext cx="914400" cy="914400"/>
            </a:xfrm>
            <a:prstGeom prst="rect">
              <a:avLst/>
            </a:prstGeom>
          </p:spPr>
        </p:pic>
        <p:pic>
          <p:nvPicPr>
            <p:cNvPr id="45" name="Content Placeholder 7" descr="Plant with solid fill">
              <a:extLst>
                <a:ext uri="{FF2B5EF4-FFF2-40B4-BE49-F238E27FC236}">
                  <a16:creationId xmlns:a16="http://schemas.microsoft.com/office/drawing/2014/main" id="{2729DEEF-E88D-7924-276B-A976638D123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420744" y="4843367"/>
              <a:ext cx="914400" cy="914400"/>
            </a:xfrm>
            <a:prstGeom prst="rect">
              <a:avLst/>
            </a:prstGeom>
          </p:spPr>
        </p:pic>
        <p:pic>
          <p:nvPicPr>
            <p:cNvPr id="46" name="Content Placeholder 7" descr="Plant with solid fill">
              <a:extLst>
                <a:ext uri="{FF2B5EF4-FFF2-40B4-BE49-F238E27FC236}">
                  <a16:creationId xmlns:a16="http://schemas.microsoft.com/office/drawing/2014/main" id="{D16980B1-3FA7-D96F-0902-FBF6F8418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850932" y="4609947"/>
              <a:ext cx="914400" cy="914400"/>
            </a:xfrm>
            <a:prstGeom prst="rect">
              <a:avLst/>
            </a:prstGeom>
          </p:spPr>
        </p:pic>
        <p:pic>
          <p:nvPicPr>
            <p:cNvPr id="48" name="Graphic 47" descr="Withering Tree with solid fill">
              <a:extLst>
                <a:ext uri="{FF2B5EF4-FFF2-40B4-BE49-F238E27FC236}">
                  <a16:creationId xmlns:a16="http://schemas.microsoft.com/office/drawing/2014/main" id="{0B896A44-5779-92F0-E33D-4435DFE8552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6985817" y="4817414"/>
              <a:ext cx="914400" cy="914400"/>
            </a:xfrm>
            <a:prstGeom prst="rect">
              <a:avLst/>
            </a:prstGeom>
          </p:spPr>
        </p:pic>
        <p:sp>
          <p:nvSpPr>
            <p:cNvPr id="49" name="Arrow: Right 48">
              <a:extLst>
                <a:ext uri="{FF2B5EF4-FFF2-40B4-BE49-F238E27FC236}">
                  <a16:creationId xmlns:a16="http://schemas.microsoft.com/office/drawing/2014/main" id="{BD8F9078-10E9-4461-F527-73169B8F9B7D}"/>
                </a:ext>
              </a:extLst>
            </p:cNvPr>
            <p:cNvSpPr/>
            <p:nvPr/>
          </p:nvSpPr>
          <p:spPr>
            <a:xfrm>
              <a:off x="1291094" y="6234998"/>
              <a:ext cx="9501880" cy="243439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D2619F53-1B10-C22C-440F-1298433646DE}"/>
                </a:ext>
              </a:extLst>
            </p:cNvPr>
            <p:cNvSpPr txBox="1"/>
            <p:nvPr/>
          </p:nvSpPr>
          <p:spPr>
            <a:xfrm>
              <a:off x="1990362" y="5909989"/>
              <a:ext cx="84883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Succession when invasive plants get there first</a:t>
              </a:r>
            </a:p>
          </p:txBody>
        </p:sp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D227E2A4-656F-E1BA-8450-F50AD00B4667}"/>
                </a:ext>
              </a:extLst>
            </p:cNvPr>
            <p:cNvSpPr/>
            <p:nvPr/>
          </p:nvSpPr>
          <p:spPr>
            <a:xfrm>
              <a:off x="9168268" y="4808541"/>
              <a:ext cx="1567544" cy="91440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2" name="Content Placeholder 7" descr="Plant with solid fill">
              <a:extLst>
                <a:ext uri="{FF2B5EF4-FFF2-40B4-BE49-F238E27FC236}">
                  <a16:creationId xmlns:a16="http://schemas.microsoft.com/office/drawing/2014/main" id="{943345E5-65A0-FB18-CD92-DD3819B4589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8952151" y="4817414"/>
              <a:ext cx="914400" cy="914400"/>
            </a:xfrm>
            <a:prstGeom prst="rect">
              <a:avLst/>
            </a:prstGeom>
          </p:spPr>
        </p:pic>
        <p:pic>
          <p:nvPicPr>
            <p:cNvPr id="53" name="Content Placeholder 7" descr="Plant with solid fill">
              <a:extLst>
                <a:ext uri="{FF2B5EF4-FFF2-40B4-BE49-F238E27FC236}">
                  <a16:creationId xmlns:a16="http://schemas.microsoft.com/office/drawing/2014/main" id="{A3B05AA0-5503-65C6-BAAA-7AECFE50A37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9304638" y="4556017"/>
              <a:ext cx="914400" cy="914400"/>
            </a:xfrm>
            <a:prstGeom prst="rect">
              <a:avLst/>
            </a:prstGeom>
          </p:spPr>
        </p:pic>
        <p:pic>
          <p:nvPicPr>
            <p:cNvPr id="54" name="Content Placeholder 7" descr="Plant with solid fill">
              <a:extLst>
                <a:ext uri="{FF2B5EF4-FFF2-40B4-BE49-F238E27FC236}">
                  <a16:creationId xmlns:a16="http://schemas.microsoft.com/office/drawing/2014/main" id="{DE76B40E-7175-EF33-B038-BF90AE9AF3F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9472359" y="4838400"/>
              <a:ext cx="914400" cy="914400"/>
            </a:xfrm>
            <a:prstGeom prst="rect">
              <a:avLst/>
            </a:prstGeom>
          </p:spPr>
        </p:pic>
        <p:pic>
          <p:nvPicPr>
            <p:cNvPr id="55" name="Content Placeholder 7" descr="Plant with solid fill">
              <a:extLst>
                <a:ext uri="{FF2B5EF4-FFF2-40B4-BE49-F238E27FC236}">
                  <a16:creationId xmlns:a16="http://schemas.microsoft.com/office/drawing/2014/main" id="{090FABDF-D5A3-EE2A-D8D2-CB59956CA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9927474" y="4634612"/>
              <a:ext cx="914400" cy="914400"/>
            </a:xfrm>
            <a:prstGeom prst="rect">
              <a:avLst/>
            </a:prstGeom>
          </p:spPr>
        </p:pic>
      </p:grpSp>
      <p:sp>
        <p:nvSpPr>
          <p:cNvPr id="57" name="TextBox 56">
            <a:extLst>
              <a:ext uri="{FF2B5EF4-FFF2-40B4-BE49-F238E27FC236}">
                <a16:creationId xmlns:a16="http://schemas.microsoft.com/office/drawing/2014/main" id="{61CB5B74-A1B2-E460-CC10-0409048B0EB1}"/>
              </a:ext>
            </a:extLst>
          </p:cNvPr>
          <p:cNvSpPr txBox="1"/>
          <p:nvPr/>
        </p:nvSpPr>
        <p:spPr>
          <a:xfrm>
            <a:off x="5077736" y="476942"/>
            <a:ext cx="60945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in a world with invasive plants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9084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04BE6-25A8-36AB-7B0B-B49985906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Rapid response goal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33A37-B232-739F-C28A-9050C9C02D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769" y="1802922"/>
            <a:ext cx="5277556" cy="4390370"/>
          </a:xfrm>
        </p:spPr>
        <p:txBody>
          <a:bodyPr>
            <a:normAutofit/>
          </a:bodyPr>
          <a:lstStyle/>
          <a:p>
            <a:r>
              <a:rPr lang="en-US" dirty="0"/>
              <a:t>Mitigate the invasive species in this area so they do not invade the rest of the forest</a:t>
            </a:r>
          </a:p>
          <a:p>
            <a:r>
              <a:rPr lang="en-US" dirty="0"/>
              <a:t>Set new forest corridor on a trajectory of recovery and succession</a:t>
            </a:r>
          </a:p>
          <a:p>
            <a:r>
              <a:rPr lang="en-US" dirty="0"/>
              <a:t>Not expecting perfection, just trying to give enough relief from invasive species that natural processes can happen 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D382DB-B108-CCE3-0A4A-C0CC10C1B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7605" y="1664424"/>
            <a:ext cx="6015291" cy="4528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85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8E6A3-58F8-15B2-53EA-25C9A87EB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Student technicians and interns have been critical to the success of this project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F4AC38-FEFB-131D-0F77-7AEAE3FCD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128" y="1825625"/>
            <a:ext cx="3590996" cy="27028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DC0BBA-E77C-4A37-A71B-259C2FB537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6439" y="2356330"/>
            <a:ext cx="4078439" cy="3069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4A2847-1BF0-9D14-F099-A69AE29AE73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5949"/>
          <a:stretch/>
        </p:blipFill>
        <p:spPr>
          <a:xfrm>
            <a:off x="8024878" y="3233586"/>
            <a:ext cx="3736543" cy="3347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07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0D276-5FB0-26C6-CF80-16112633C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5" y="406353"/>
            <a:ext cx="7271657" cy="1688518"/>
          </a:xfrm>
        </p:spPr>
        <p:txBody>
          <a:bodyPr>
            <a:noAutofit/>
          </a:bodyPr>
          <a:lstStyle/>
          <a:p>
            <a:r>
              <a:rPr lang="en-US" sz="3600" b="1" dirty="0"/>
              <a:t>We identified and removed invasive species but left behind natives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F38E606-F0A8-9F74-66C0-3A7674F810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4656169"/>
              </p:ext>
            </p:extLst>
          </p:nvPr>
        </p:nvGraphicFramePr>
        <p:xfrm>
          <a:off x="8398186" y="192764"/>
          <a:ext cx="3543442" cy="6602374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2139185">
                  <a:extLst>
                    <a:ext uri="{9D8B030D-6E8A-4147-A177-3AD203B41FA5}">
                      <a16:colId xmlns:a16="http://schemas.microsoft.com/office/drawing/2014/main" val="373563775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885925288"/>
                    </a:ext>
                  </a:extLst>
                </a:gridCol>
                <a:gridCol w="642257">
                  <a:extLst>
                    <a:ext uri="{9D8B030D-6E8A-4147-A177-3AD203B41FA5}">
                      <a16:colId xmlns:a16="http://schemas.microsoft.com/office/drawing/2014/main" val="1188059063"/>
                    </a:ext>
                  </a:extLst>
                </a:gridCol>
              </a:tblGrid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Invasive removed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2024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2025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1722586422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Autumn Olive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6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3705897030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Blackberry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178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272292659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Border Privet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352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1135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4115925531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Bull Thistle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11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876342803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Burning Bush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49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9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280218172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Common Ivy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982610701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Common Mugwort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325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180412445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Crabapple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18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2191274386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Garlic mustard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endParaRPr lang="en-US" sz="1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16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976415705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Hedge bedstraw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endParaRPr lang="en-US" sz="1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47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500479249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Amur Honeysuckle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129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1124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2882612969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Japanese Angelica Tree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4228644774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Japanese Barberry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3596624118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Mile-a-minute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4231523346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Multiflora Rose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3558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9644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3897902422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Narrowleaf Bittercress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169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624068191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Oriental Bittersweet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31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4095018744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Porcelain Berry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300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193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2176730960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Rusty willow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1051505255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Water Pepper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536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2974878341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Wild Carrot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endParaRPr lang="en-US" sz="1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17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1830408198"/>
                  </a:ext>
                </a:extLst>
              </a:tr>
              <a:tr h="189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Wineberry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23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0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4464" marR="24464" marT="16309" marB="16309" anchor="b"/>
                </a:tc>
                <a:extLst>
                  <a:ext uri="{0D108BD9-81ED-4DB2-BD59-A6C34878D82A}">
                    <a16:rowId xmlns:a16="http://schemas.microsoft.com/office/drawing/2014/main" val="2644613349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3F7B9B6B-5AEE-110A-222F-FEFAEFEEF0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567" y="2199735"/>
            <a:ext cx="3115396" cy="41493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A49A802-68F6-345B-3A41-944C3C4053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4503" y="2238553"/>
            <a:ext cx="3086249" cy="411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9953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0D276-5FB0-26C6-CF80-16112633C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5" y="327804"/>
            <a:ext cx="10661710" cy="1767067"/>
          </a:xfrm>
        </p:spPr>
        <p:txBody>
          <a:bodyPr>
            <a:noAutofit/>
          </a:bodyPr>
          <a:lstStyle/>
          <a:p>
            <a:r>
              <a:rPr lang="en-US" sz="3600" b="1" dirty="0"/>
              <a:t>We also planted natives and are also seeing native tree species regenerating in the cut area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3D10DA-1316-B2FA-F105-6B3A7ADC4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981" y="2094871"/>
            <a:ext cx="5943600" cy="460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038F1E-B131-E735-5575-54F765521E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CC223F5-9F43-CE52-2C93-DA016C5538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8669" y="1896463"/>
            <a:ext cx="2877662" cy="38215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4B1EC6A-BCB6-4446-1FF0-5984DBD0F6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9660" y="3071004"/>
            <a:ext cx="2729272" cy="362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063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75317F-875B-B113-EC74-C0FC6AA10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514" y="366711"/>
            <a:ext cx="7163622" cy="970383"/>
          </a:xfrm>
        </p:spPr>
        <p:txBody>
          <a:bodyPr>
            <a:noAutofit/>
          </a:bodyPr>
          <a:lstStyle/>
          <a:p>
            <a:r>
              <a:rPr lang="en-US" sz="3600" b="1" dirty="0"/>
              <a:t>Priority #2: Commons Woodlot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31E6B-E2F3-76C3-5EC8-7E587EAF97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18" y="1337094"/>
            <a:ext cx="7163622" cy="4391295"/>
          </a:xfrm>
        </p:spPr>
        <p:txBody>
          <a:bodyPr>
            <a:normAutofit/>
          </a:bodyPr>
          <a:lstStyle/>
          <a:p>
            <a:r>
              <a:rPr lang="en-US" sz="2400" dirty="0"/>
              <a:t>This is an area where succession did not occur naturally because of the influence of invasive plants</a:t>
            </a:r>
          </a:p>
          <a:p>
            <a:r>
              <a:rPr lang="en-US" sz="2400" dirty="0"/>
              <a:t>Relatively large fragment (especially including adjacent Cottage Ave Preserve) but not in good shape ecologically</a:t>
            </a:r>
          </a:p>
        </p:txBody>
      </p:sp>
      <p:pic>
        <p:nvPicPr>
          <p:cNvPr id="5" name="Picture 4" descr="A field of brown grass and trees&#10;&#10;AI-generated content may be incorrect.">
            <a:extLst>
              <a:ext uri="{FF2B5EF4-FFF2-40B4-BE49-F238E27FC236}">
                <a16:creationId xmlns:a16="http://schemas.microsoft.com/office/drawing/2014/main" id="{F3D57676-AB63-62F1-DE50-60B471563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110" y="3576305"/>
            <a:ext cx="4262196" cy="320347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An aerial view of a campus&#10;&#10;AI-generated content may be incorrect.">
            <a:extLst>
              <a:ext uri="{FF2B5EF4-FFF2-40B4-BE49-F238E27FC236}">
                <a16:creationId xmlns:a16="http://schemas.microsoft.com/office/drawing/2014/main" id="{E67C3D11-F3D5-EB52-0A59-3579056414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805" y="738706"/>
            <a:ext cx="4282509" cy="53805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97538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E15E6-133C-FA6F-D249-D4CFDCB09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Commons Experimental Forest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84F4D-99A3-0023-F81F-FEDB999B5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820047"/>
            <a:ext cx="5965166" cy="435691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Funded through the NYSDEC Community Reforestation Grant Program</a:t>
            </a:r>
          </a:p>
          <a:p>
            <a:r>
              <a:rPr lang="en-US" dirty="0"/>
              <a:t>This program was looking to build new forests in urban areas</a:t>
            </a:r>
          </a:p>
          <a:p>
            <a:r>
              <a:rPr lang="en-US" dirty="0"/>
              <a:t>$500,000 in funding for 2026-2031</a:t>
            </a:r>
          </a:p>
          <a:p>
            <a:r>
              <a:rPr lang="en-US" dirty="0"/>
              <a:t>Rebuild the site using different planting methods to allow us to study regeneration</a:t>
            </a:r>
          </a:p>
          <a:p>
            <a:pPr lvl="1"/>
            <a:r>
              <a:rPr lang="en-US" dirty="0"/>
              <a:t>Traditional spacing</a:t>
            </a:r>
          </a:p>
          <a:p>
            <a:pPr lvl="1"/>
            <a:r>
              <a:rPr lang="en-US" dirty="0"/>
              <a:t>2 variations of the Miyawaki method</a:t>
            </a:r>
          </a:p>
        </p:txBody>
      </p:sp>
      <p:pic>
        <p:nvPicPr>
          <p:cNvPr id="5" name="Picture 4" descr="An aerial view of a neighborhood&#10;&#10;AI-generated content may be incorrect.">
            <a:extLst>
              <a:ext uri="{FF2B5EF4-FFF2-40B4-BE49-F238E27FC236}">
                <a16:creationId xmlns:a16="http://schemas.microsoft.com/office/drawing/2014/main" id="{91D554B4-BEE9-50E3-5DDD-BAB382AB3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187" y="1863241"/>
            <a:ext cx="5027210" cy="43569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53823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A071C-CFD1-A8B1-040B-B05859D6A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3756" y="2623588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Miyawaki Forest Planting Method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777A2C6-AA2A-B1A5-2C1A-F8C0FDACF59A}"/>
              </a:ext>
            </a:extLst>
          </p:cNvPr>
          <p:cNvSpPr/>
          <p:nvPr/>
        </p:nvSpPr>
        <p:spPr>
          <a:xfrm>
            <a:off x="5086417" y="973968"/>
            <a:ext cx="156754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03BC00D-F0E6-8562-62F3-0CE961C82A96}"/>
              </a:ext>
            </a:extLst>
          </p:cNvPr>
          <p:cNvSpPr/>
          <p:nvPr/>
        </p:nvSpPr>
        <p:spPr>
          <a:xfrm>
            <a:off x="3103400" y="973968"/>
            <a:ext cx="1567544" cy="914400"/>
          </a:xfrm>
          <a:prstGeom prst="roundRect">
            <a:avLst/>
          </a:prstGeom>
          <a:solidFill>
            <a:srgbClr val="D7D2C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7" descr="Plant with solid fill">
            <a:extLst>
              <a:ext uri="{FF2B5EF4-FFF2-40B4-BE49-F238E27FC236}">
                <a16:creationId xmlns:a16="http://schemas.microsoft.com/office/drawing/2014/main" id="{DA098893-37DE-C099-8082-9E406379A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32413" y="765921"/>
            <a:ext cx="914400" cy="914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334C54-6B01-0191-6799-BCF2B9826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902" y="836744"/>
            <a:ext cx="772754" cy="77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F80A340-08BA-D71D-844D-355386FAD784}"/>
              </a:ext>
            </a:extLst>
          </p:cNvPr>
          <p:cNvSpPr/>
          <p:nvPr/>
        </p:nvSpPr>
        <p:spPr>
          <a:xfrm>
            <a:off x="940141" y="999341"/>
            <a:ext cx="1567544" cy="914400"/>
          </a:xfrm>
          <a:prstGeom prst="roundRect">
            <a:avLst/>
          </a:prstGeom>
          <a:solidFill>
            <a:srgbClr val="D7D2C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7" descr="Plant with solid fill">
            <a:extLst>
              <a:ext uri="{FF2B5EF4-FFF2-40B4-BE49-F238E27FC236}">
                <a16:creationId xmlns:a16="http://schemas.microsoft.com/office/drawing/2014/main" id="{E9D60CAC-0F05-5033-1BF9-2D44C47E37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92313" y="999341"/>
            <a:ext cx="914400" cy="914400"/>
          </a:xfrm>
          <a:prstGeom prst="rect">
            <a:avLst/>
          </a:prstGeom>
        </p:spPr>
      </p:pic>
      <p:pic>
        <p:nvPicPr>
          <p:cNvPr id="10" name="Content Placeholder 7" descr="Plant with solid fill">
            <a:extLst>
              <a:ext uri="{FF2B5EF4-FFF2-40B4-BE49-F238E27FC236}">
                <a16:creationId xmlns:a16="http://schemas.microsoft.com/office/drawing/2014/main" id="{7032C2B3-0185-368C-7787-59695D8085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489613" y="732410"/>
            <a:ext cx="914400" cy="9144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8DAE738-EBA1-D571-C521-D7C0040983C8}"/>
              </a:ext>
            </a:extLst>
          </p:cNvPr>
          <p:cNvSpPr/>
          <p:nvPr/>
        </p:nvSpPr>
        <p:spPr>
          <a:xfrm>
            <a:off x="7052751" y="973968"/>
            <a:ext cx="156754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Content Placeholder 7" descr="Plant with solid fill">
            <a:extLst>
              <a:ext uri="{FF2B5EF4-FFF2-40B4-BE49-F238E27FC236}">
                <a16:creationId xmlns:a16="http://schemas.microsoft.com/office/drawing/2014/main" id="{AA501EF2-E1D9-14F8-C09E-D3B3E683FA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810663" y="999341"/>
            <a:ext cx="914400" cy="914400"/>
          </a:xfrm>
          <a:prstGeom prst="rect">
            <a:avLst/>
          </a:prstGeom>
        </p:spPr>
      </p:pic>
      <p:pic>
        <p:nvPicPr>
          <p:cNvPr id="13" name="Content Placeholder 7" descr="Plant with solid fill">
            <a:extLst>
              <a:ext uri="{FF2B5EF4-FFF2-40B4-BE49-F238E27FC236}">
                <a16:creationId xmlns:a16="http://schemas.microsoft.com/office/drawing/2014/main" id="{C5BEFD5B-B51E-66DB-51D6-6D21B17831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943328" y="986655"/>
            <a:ext cx="914400" cy="914400"/>
          </a:xfrm>
          <a:prstGeom prst="rect">
            <a:avLst/>
          </a:prstGeom>
        </p:spPr>
      </p:pic>
      <p:pic>
        <p:nvPicPr>
          <p:cNvPr id="14" name="Picture 6">
            <a:extLst>
              <a:ext uri="{FF2B5EF4-FFF2-40B4-BE49-F238E27FC236}">
                <a16:creationId xmlns:a16="http://schemas.microsoft.com/office/drawing/2014/main" id="{DC207D24-72FC-BBDA-7F0D-870D9C293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245" y="536035"/>
            <a:ext cx="1167214" cy="1167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Content Placeholder 7" descr="Plant with solid fill">
            <a:extLst>
              <a:ext uri="{FF2B5EF4-FFF2-40B4-BE49-F238E27FC236}">
                <a16:creationId xmlns:a16="http://schemas.microsoft.com/office/drawing/2014/main" id="{0BE1AF34-456F-6516-0EFA-82168831D7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909552" y="1240373"/>
            <a:ext cx="660681" cy="660681"/>
          </a:xfrm>
          <a:prstGeom prst="rect">
            <a:avLst/>
          </a:prstGeom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804862FD-92F7-E99F-E3B3-B7824F2E7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299" y="1057478"/>
            <a:ext cx="772754" cy="77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C648DDD-DF8E-CEF8-B295-C5A8A80BEC57}"/>
              </a:ext>
            </a:extLst>
          </p:cNvPr>
          <p:cNvSpPr/>
          <p:nvPr/>
        </p:nvSpPr>
        <p:spPr>
          <a:xfrm>
            <a:off x="9176949" y="973968"/>
            <a:ext cx="156754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6">
            <a:extLst>
              <a:ext uri="{FF2B5EF4-FFF2-40B4-BE49-F238E27FC236}">
                <a16:creationId xmlns:a16="http://schemas.microsoft.com/office/drawing/2014/main" id="{2A4CBF02-5177-E303-BBBC-E16B1F1F7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5225" y="-614409"/>
            <a:ext cx="2457365" cy="245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>
            <a:extLst>
              <a:ext uri="{FF2B5EF4-FFF2-40B4-BE49-F238E27FC236}">
                <a16:creationId xmlns:a16="http://schemas.microsoft.com/office/drawing/2014/main" id="{7DF61ED1-9DA6-418B-3127-184D7655E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7460" y="401915"/>
            <a:ext cx="1311126" cy="131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Arrow: Right 19">
            <a:extLst>
              <a:ext uri="{FF2B5EF4-FFF2-40B4-BE49-F238E27FC236}">
                <a16:creationId xmlns:a16="http://schemas.microsoft.com/office/drawing/2014/main" id="{0702C6A4-00B1-1646-FA78-3377B55E2ADC}"/>
              </a:ext>
            </a:extLst>
          </p:cNvPr>
          <p:cNvSpPr/>
          <p:nvPr/>
        </p:nvSpPr>
        <p:spPr>
          <a:xfrm>
            <a:off x="1357277" y="2329406"/>
            <a:ext cx="9501880" cy="24343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63ED7EC-EE3B-0E1C-BF4E-48DC2F93D1DA}"/>
              </a:ext>
            </a:extLst>
          </p:cNvPr>
          <p:cNvSpPr txBox="1"/>
          <p:nvPr/>
        </p:nvSpPr>
        <p:spPr>
          <a:xfrm>
            <a:off x="1656326" y="1979446"/>
            <a:ext cx="8488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Succession occurs naturally under natural conditions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61F8B4AA-D354-CA56-B705-A465BDFDD963}"/>
              </a:ext>
            </a:extLst>
          </p:cNvPr>
          <p:cNvSpPr/>
          <p:nvPr/>
        </p:nvSpPr>
        <p:spPr>
          <a:xfrm>
            <a:off x="1050489" y="4900001"/>
            <a:ext cx="1567544" cy="914400"/>
          </a:xfrm>
          <a:prstGeom prst="roundRect">
            <a:avLst/>
          </a:prstGeom>
          <a:solidFill>
            <a:srgbClr val="D7D2C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07FC69F-0965-912A-1095-05C6647A525F}"/>
              </a:ext>
            </a:extLst>
          </p:cNvPr>
          <p:cNvSpPr/>
          <p:nvPr/>
        </p:nvSpPr>
        <p:spPr>
          <a:xfrm>
            <a:off x="3231350" y="4887314"/>
            <a:ext cx="156754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192AFED-FC95-7091-145B-EFAB99C5C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436" y="4672889"/>
            <a:ext cx="772754" cy="77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Content Placeholder 7" descr="Plant with solid fill">
            <a:extLst>
              <a:ext uri="{FF2B5EF4-FFF2-40B4-BE49-F238E27FC236}">
                <a16:creationId xmlns:a16="http://schemas.microsoft.com/office/drawing/2014/main" id="{A1FB53AF-1305-62FE-8230-E3A1944969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955596" y="4912687"/>
            <a:ext cx="914400" cy="914400"/>
          </a:xfrm>
          <a:prstGeom prst="rect">
            <a:avLst/>
          </a:prstGeom>
        </p:spPr>
      </p:pic>
      <p:pic>
        <p:nvPicPr>
          <p:cNvPr id="26" name="Content Placeholder 7" descr="Plant with solid fill">
            <a:extLst>
              <a:ext uri="{FF2B5EF4-FFF2-40B4-BE49-F238E27FC236}">
                <a16:creationId xmlns:a16="http://schemas.microsoft.com/office/drawing/2014/main" id="{C74A6F89-E5B5-6D5C-4FFA-621502C2E2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088261" y="4900001"/>
            <a:ext cx="914400" cy="914400"/>
          </a:xfrm>
          <a:prstGeom prst="rect">
            <a:avLst/>
          </a:prstGeom>
        </p:spPr>
      </p:pic>
      <p:pic>
        <p:nvPicPr>
          <p:cNvPr id="27" name="Graphic 26" descr="Fir tree with solid fill">
            <a:extLst>
              <a:ext uri="{FF2B5EF4-FFF2-40B4-BE49-F238E27FC236}">
                <a16:creationId xmlns:a16="http://schemas.microsoft.com/office/drawing/2014/main" id="{9F2B0A37-1CEA-BE93-A1F6-BE24CE440B4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203886" y="4749882"/>
            <a:ext cx="705450" cy="70545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2B1C086-99E7-732F-62C4-63010923C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300" y="4970824"/>
            <a:ext cx="772754" cy="77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Graphic 28" descr="Fir tree with solid fill">
            <a:extLst>
              <a:ext uri="{FF2B5EF4-FFF2-40B4-BE49-F238E27FC236}">
                <a16:creationId xmlns:a16="http://schemas.microsoft.com/office/drawing/2014/main" id="{015C7E08-E83D-3E6B-9478-5E4D8E1A810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738088" y="5102607"/>
            <a:ext cx="705450" cy="705450"/>
          </a:xfrm>
          <a:prstGeom prst="rect">
            <a:avLst/>
          </a:prstGeom>
        </p:spPr>
      </p:pic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E558069B-49BD-72C9-4B80-142B95E827BC}"/>
              </a:ext>
            </a:extLst>
          </p:cNvPr>
          <p:cNvSpPr/>
          <p:nvPr/>
        </p:nvSpPr>
        <p:spPr>
          <a:xfrm>
            <a:off x="5280131" y="4912150"/>
            <a:ext cx="156754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91F9D374-F5BF-1854-A290-B15141D8B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217" y="4697725"/>
            <a:ext cx="772754" cy="77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Content Placeholder 7" descr="Plant with solid fill">
            <a:extLst>
              <a:ext uri="{FF2B5EF4-FFF2-40B4-BE49-F238E27FC236}">
                <a16:creationId xmlns:a16="http://schemas.microsoft.com/office/drawing/2014/main" id="{4B12A453-FDF1-9900-3040-8050C2B5BD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904356" y="4988443"/>
            <a:ext cx="914400" cy="914400"/>
          </a:xfrm>
          <a:prstGeom prst="rect">
            <a:avLst/>
          </a:prstGeom>
        </p:spPr>
      </p:pic>
      <p:pic>
        <p:nvPicPr>
          <p:cNvPr id="34" name="Graphic 33" descr="Fir tree with solid fill">
            <a:extLst>
              <a:ext uri="{FF2B5EF4-FFF2-40B4-BE49-F238E27FC236}">
                <a16:creationId xmlns:a16="http://schemas.microsoft.com/office/drawing/2014/main" id="{F169C607-13B4-1AE0-7EB4-AA4896B3FF0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5036241" y="4499232"/>
            <a:ext cx="1271179" cy="127117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AF0F3BF-84D8-2717-B524-6B9312215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54" y="4386597"/>
            <a:ext cx="1327676" cy="132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Graphic 35" descr="Fir tree with solid fill">
            <a:extLst>
              <a:ext uri="{FF2B5EF4-FFF2-40B4-BE49-F238E27FC236}">
                <a16:creationId xmlns:a16="http://schemas.microsoft.com/office/drawing/2014/main" id="{D53D266D-CFAC-04A8-250D-B5ABFB85BE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588257" y="5138929"/>
            <a:ext cx="705450" cy="705450"/>
          </a:xfrm>
          <a:prstGeom prst="rect">
            <a:avLst/>
          </a:prstGeom>
        </p:spPr>
      </p:pic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08441760-F9E4-2477-5FFC-3DA609193209}"/>
              </a:ext>
            </a:extLst>
          </p:cNvPr>
          <p:cNvSpPr/>
          <p:nvPr/>
        </p:nvSpPr>
        <p:spPr>
          <a:xfrm>
            <a:off x="7377860" y="4900001"/>
            <a:ext cx="156754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781EB502-AE4A-04E8-C877-02A1622FFE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023" y="3734162"/>
            <a:ext cx="1963766" cy="1963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Graphic 41" descr="Fir tree with solid fill">
            <a:extLst>
              <a:ext uri="{FF2B5EF4-FFF2-40B4-BE49-F238E27FC236}">
                <a16:creationId xmlns:a16="http://schemas.microsoft.com/office/drawing/2014/main" id="{D6D13E57-26F7-6502-DA09-EC663FAF9A7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743479" y="3516112"/>
            <a:ext cx="2198161" cy="2198161"/>
          </a:xfrm>
          <a:prstGeom prst="rect">
            <a:avLst/>
          </a:prstGeom>
        </p:spPr>
      </p:pic>
      <p:sp>
        <p:nvSpPr>
          <p:cNvPr id="43" name="Arrow: Right 42">
            <a:extLst>
              <a:ext uri="{FF2B5EF4-FFF2-40B4-BE49-F238E27FC236}">
                <a16:creationId xmlns:a16="http://schemas.microsoft.com/office/drawing/2014/main" id="{A4AB16B9-FEF4-EB92-A9C8-A2D893BE5392}"/>
              </a:ext>
            </a:extLst>
          </p:cNvPr>
          <p:cNvSpPr/>
          <p:nvPr/>
        </p:nvSpPr>
        <p:spPr>
          <a:xfrm>
            <a:off x="1242613" y="6318755"/>
            <a:ext cx="9501880" cy="24343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ACBC122-260E-44DE-BAA2-DEF937B1BAA1}"/>
              </a:ext>
            </a:extLst>
          </p:cNvPr>
          <p:cNvSpPr txBox="1"/>
          <p:nvPr/>
        </p:nvSpPr>
        <p:spPr>
          <a:xfrm>
            <a:off x="1379071" y="5991634"/>
            <a:ext cx="8765648" cy="372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Miyawaki encourages succession to happen quicker by planting trees really densely</a:t>
            </a:r>
          </a:p>
        </p:txBody>
      </p:sp>
    </p:spTree>
    <p:extLst>
      <p:ext uri="{BB962C8B-B14F-4D97-AF65-F5344CB8AC3E}">
        <p14:creationId xmlns:p14="http://schemas.microsoft.com/office/powerpoint/2010/main" val="1012157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" grpId="0" animBg="1"/>
      <p:bldP spid="23" grpId="0" animBg="1"/>
      <p:bldP spid="30" grpId="0" animBg="1"/>
      <p:bldP spid="37" grpId="0" animBg="1"/>
      <p:bldP spid="43" grpId="0" animBg="1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CD2BD-747B-E68F-19E6-E142B3F48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803" y="284673"/>
            <a:ext cx="10644997" cy="1406016"/>
          </a:xfrm>
        </p:spPr>
        <p:txBody>
          <a:bodyPr>
            <a:normAutofit/>
          </a:bodyPr>
          <a:lstStyle/>
          <a:p>
            <a:r>
              <a:rPr lang="en-US" sz="3200" b="1" dirty="0"/>
              <a:t>Land clearing at Commons is very different than Blind Brook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013F0-5013-3AB8-2920-5684648DD6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803" y="1584787"/>
            <a:ext cx="4760344" cy="4488210"/>
          </a:xfrm>
        </p:spPr>
        <p:txBody>
          <a:bodyPr>
            <a:normAutofit/>
          </a:bodyPr>
          <a:lstStyle/>
          <a:p>
            <a:r>
              <a:rPr lang="en-US" sz="2400" dirty="0"/>
              <a:t>Need to remove a lot of invasives from ~2.8 acres of land and there is very little native growth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E5BDFC-A8DB-03ED-D279-F132CB52C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957" y="2626230"/>
            <a:ext cx="2911359" cy="41307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1EEE58-5717-677D-7148-4E514613DE5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101" r="28174" b="42686"/>
          <a:stretch/>
        </p:blipFill>
        <p:spPr>
          <a:xfrm>
            <a:off x="6402634" y="3322033"/>
            <a:ext cx="2780339" cy="31708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1A57D79-E2AC-6DB8-29C8-CF2F8367B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8015" y="3794170"/>
            <a:ext cx="2138519" cy="269870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B540F0F-6A1E-5405-A692-6D6E74344EF2}"/>
              </a:ext>
            </a:extLst>
          </p:cNvPr>
          <p:cNvSpPr txBox="1"/>
          <p:nvPr/>
        </p:nvSpPr>
        <p:spPr>
          <a:xfrm>
            <a:off x="6019231" y="1440123"/>
            <a:ext cx="6094562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Could bring in heavy equipment but we hope to use goat grazing instead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Using a Westchester contractor who manages the fencing and the goat herd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No, Purchase will not have a petting zoo of goats now</a:t>
            </a:r>
          </a:p>
        </p:txBody>
      </p:sp>
    </p:spTree>
    <p:extLst>
      <p:ext uri="{BB962C8B-B14F-4D97-AF65-F5344CB8AC3E}">
        <p14:creationId xmlns:p14="http://schemas.microsoft.com/office/powerpoint/2010/main" val="3695295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7E9B4-C202-D584-C523-BD719FA2B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Benefit of goat grazing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C1E6B-4F26-DFCD-7EE0-EAE15B54DC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6338977" cy="4348163"/>
          </a:xfrm>
        </p:spPr>
        <p:txBody>
          <a:bodyPr/>
          <a:lstStyle/>
          <a:p>
            <a:r>
              <a:rPr lang="en-US" dirty="0"/>
              <a:t>Does not compact the soil in the way heavy machinery would</a:t>
            </a:r>
          </a:p>
          <a:p>
            <a:r>
              <a:rPr lang="en-US" dirty="0"/>
              <a:t>Heavy machinery would also need to cart plants away, increasing carbon footprint</a:t>
            </a:r>
          </a:p>
          <a:p>
            <a:r>
              <a:rPr lang="en-US" dirty="0"/>
              <a:t>Most invasive seeds cannot survive the gut of a goat so there is less new seed germination</a:t>
            </a:r>
          </a:p>
          <a:p>
            <a:r>
              <a:rPr lang="en-US" dirty="0"/>
              <a:t>Goats produce their own fertilizer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55EBD1-61A2-5468-6548-817E876B9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6613" y="1690688"/>
            <a:ext cx="4253938" cy="418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3606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C0C98-C36A-B002-576F-87D415356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Timeline of the Commons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355773-7F14-B1EC-15C7-8F7F0161EF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149846"/>
          </a:xfrm>
        </p:spPr>
        <p:txBody>
          <a:bodyPr>
            <a:normAutofit/>
          </a:bodyPr>
          <a:lstStyle/>
          <a:p>
            <a:r>
              <a:rPr lang="en-US" sz="2000" dirty="0"/>
              <a:t>2026: land clearing and invasive removal (primarily goats and paid technicians)</a:t>
            </a:r>
          </a:p>
          <a:p>
            <a:pPr lvl="1"/>
            <a:r>
              <a:rPr lang="en-US" sz="1600" dirty="0"/>
              <a:t>Goats won’t get here until after commencement</a:t>
            </a:r>
          </a:p>
          <a:p>
            <a:r>
              <a:rPr lang="en-US" sz="2000" dirty="0"/>
              <a:t>2027-2031 phases of new forest establishment (will be looking for volunteers!)</a:t>
            </a:r>
          </a:p>
        </p:txBody>
      </p:sp>
      <p:pic>
        <p:nvPicPr>
          <p:cNvPr id="4" name="Picture 3" descr="A screenshot of a video game&#10;&#10;AI-generated content may be incorrect.">
            <a:extLst>
              <a:ext uri="{FF2B5EF4-FFF2-40B4-BE49-F238E27FC236}">
                <a16:creationId xmlns:a16="http://schemas.microsoft.com/office/drawing/2014/main" id="{3F0BC4BE-51EB-67DB-13DE-7AFD287E99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99"/>
          <a:stretch/>
        </p:blipFill>
        <p:spPr bwMode="auto">
          <a:xfrm>
            <a:off x="523844" y="2786332"/>
            <a:ext cx="11144312" cy="37065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79076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A520C-FF53-56A9-3E30-8E509D22E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6392" y="214619"/>
            <a:ext cx="8013940" cy="1271283"/>
          </a:xfrm>
        </p:spPr>
        <p:txBody>
          <a:bodyPr>
            <a:normAutofit fontScale="90000"/>
          </a:bodyPr>
          <a:lstStyle/>
          <a:p>
            <a:r>
              <a:rPr lang="en-US" sz="4000" b="1" dirty="0"/>
              <a:t>From these projects, we’ve learned just how much our campus loves our trees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03E5E-1DA5-5750-C0ED-2B2B66F13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5C5907-A605-0ECF-7D6C-EDF9CF8E71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0387" y="1481140"/>
            <a:ext cx="1782365" cy="23669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91646AF-D9EB-DB3C-2F3D-6E448FFA4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4747" y="1359208"/>
            <a:ext cx="3573509" cy="269046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AEBC740-1CA1-9B34-AFD2-24BA9C7FFD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8382" y="1825625"/>
            <a:ext cx="2258877" cy="29997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7C3AE82-C635-F7A8-A201-D5EA3B122D2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36683"/>
          <a:stretch/>
        </p:blipFill>
        <p:spPr>
          <a:xfrm>
            <a:off x="125990" y="140943"/>
            <a:ext cx="3100290" cy="65024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27F5F9-2F5C-DF57-0782-8DC7903A96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2273" y="4001294"/>
            <a:ext cx="3701352" cy="27867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5DB6003-30F2-AF9A-30A6-486D86FE09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3453" y="3744222"/>
            <a:ext cx="2292032" cy="304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9167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3EAD4-60E0-5A16-5088-747AC6B3F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SAOC would like to achieve Tree Campus Certification by the end of 2026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DBF0F8-C876-F175-B6BB-C19B05A91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96219"/>
            <a:ext cx="5873151" cy="408074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To become a tree campus, we must achieve 5 goals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Establish a committee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Make a tree plan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Solidify our investment in trees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Hold a celebration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Engage campus through service learning</a:t>
            </a:r>
          </a:p>
          <a:p>
            <a:endParaRPr lang="en-US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5AB16E34-59A2-2739-A309-92AEBECB5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935" y="2018491"/>
            <a:ext cx="451485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18193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48142-A4FE-FD1C-0DF7-93C92642B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5705"/>
          </a:xfrm>
        </p:spPr>
        <p:txBody>
          <a:bodyPr/>
          <a:lstStyle/>
          <a:p>
            <a:r>
              <a:rPr lang="en-US" b="1" dirty="0"/>
              <a:t>2026 Tree Celebration Events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65E09-1AD5-1F7B-6E38-9481689AF0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872" y="1733909"/>
            <a:ext cx="5227608" cy="4201514"/>
          </a:xfrm>
        </p:spPr>
        <p:txBody>
          <a:bodyPr>
            <a:normAutofit/>
          </a:bodyPr>
          <a:lstStyle/>
          <a:p>
            <a:r>
              <a:rPr lang="en-US" sz="2400" dirty="0"/>
              <a:t>This talk!</a:t>
            </a:r>
          </a:p>
          <a:p>
            <a:r>
              <a:rPr lang="en-US" sz="2400" dirty="0"/>
              <a:t>Arbor Day Celebration: Tentative tree potting in the native plant nursery</a:t>
            </a:r>
          </a:p>
          <a:p>
            <a:pPr lvl="1"/>
            <a:r>
              <a:rPr lang="en-US" sz="2000" dirty="0"/>
              <a:t>Depends on weather and when the trees arrive</a:t>
            </a:r>
          </a:p>
          <a:p>
            <a:r>
              <a:rPr lang="en-US" sz="2400" dirty="0"/>
              <a:t>Hoping for a ribbon cutting ceremony for the Commons Forest (likely May or June)</a:t>
            </a:r>
          </a:p>
          <a:p>
            <a:r>
              <a:rPr lang="en-US" sz="2400" dirty="0"/>
              <a:t>Fall volunteer tree planting days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1EE72C0-984C-25CA-DF20-F0C6C4339D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791" r="11204"/>
          <a:stretch/>
        </p:blipFill>
        <p:spPr>
          <a:xfrm>
            <a:off x="8186467" y="449944"/>
            <a:ext cx="3717985" cy="281480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AED2415-DDA9-94AC-DE34-6E6E8696CB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4826" y="3429000"/>
            <a:ext cx="2481266" cy="3105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7365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6C3BE-AA75-D8E0-35D6-CECE784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550" y="365125"/>
            <a:ext cx="11182350" cy="1325563"/>
          </a:xfrm>
        </p:spPr>
        <p:txBody>
          <a:bodyPr/>
          <a:lstStyle/>
          <a:p>
            <a:r>
              <a:rPr lang="en-US" b="1" dirty="0"/>
              <a:t>Service Learning Project: Campus tree catalog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239003-EAB0-83B9-20FE-EA12866BD0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58195"/>
            <a:ext cx="4786223" cy="4218767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Current tree catalog is spotty and focused on areas where we have done research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Would love to identify our street trees as well as natural area trees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Create a campus tree walk with information about trees 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04DA1C-4FB7-A3F5-BA70-65303A3E56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4745" y="1690688"/>
            <a:ext cx="6565593" cy="38336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358A705-6FDE-1F8F-1F9E-04EEB608A0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0024" y="4948589"/>
            <a:ext cx="1162876" cy="154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6481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DF023-FD6A-D2A3-9012-2E48C3F85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How you can get involved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3631E-CB7A-3124-DD10-5146F1A2B9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5668"/>
            <a:ext cx="6934200" cy="4391295"/>
          </a:xfrm>
        </p:spPr>
        <p:txBody>
          <a:bodyPr/>
          <a:lstStyle/>
          <a:p>
            <a:r>
              <a:rPr lang="en-US" dirty="0"/>
              <a:t>Join our sustainability  volunteer list (sign up before you leave today)</a:t>
            </a:r>
          </a:p>
          <a:p>
            <a:pPr lvl="1"/>
            <a:r>
              <a:rPr lang="en-US" dirty="0"/>
              <a:t>We will announce any volunteer dates and needs through this listserv including:</a:t>
            </a:r>
          </a:p>
          <a:p>
            <a:pPr lvl="2"/>
            <a:r>
              <a:rPr lang="en-US" dirty="0"/>
              <a:t>Tree potting help</a:t>
            </a:r>
          </a:p>
          <a:p>
            <a:pPr lvl="2"/>
            <a:r>
              <a:rPr lang="en-US" dirty="0"/>
              <a:t>Native plant garden help</a:t>
            </a:r>
          </a:p>
          <a:p>
            <a:pPr lvl="2"/>
            <a:r>
              <a:rPr lang="en-US" dirty="0"/>
              <a:t>Tree inventory help</a:t>
            </a:r>
          </a:p>
          <a:p>
            <a:r>
              <a:rPr lang="en-US" dirty="0"/>
              <a:t>Students – apply to be paid interns or technicians (summer technician job announcement will come out in the next few weeks)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7514F4-570A-C344-55E8-E487CBFE002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5968"/>
          <a:stretch/>
        </p:blipFill>
        <p:spPr>
          <a:xfrm>
            <a:off x="8873042" y="365125"/>
            <a:ext cx="2582101" cy="21956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46F8D6-5940-DF4A-C816-4A5F2B4058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0760" y="3816967"/>
            <a:ext cx="3746666" cy="28208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7B3998-9233-9389-6D86-E6298BD8717C}"/>
              </a:ext>
            </a:extLst>
          </p:cNvPr>
          <p:cNvSpPr txBox="1"/>
          <p:nvPr/>
        </p:nvSpPr>
        <p:spPr>
          <a:xfrm>
            <a:off x="9074988" y="2878622"/>
            <a:ext cx="2580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This could be you!</a:t>
            </a:r>
          </a:p>
        </p:txBody>
      </p:sp>
    </p:spTree>
    <p:extLst>
      <p:ext uri="{BB962C8B-B14F-4D97-AF65-F5344CB8AC3E}">
        <p14:creationId xmlns:p14="http://schemas.microsoft.com/office/powerpoint/2010/main" val="23183098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92173-E502-1050-E43B-DCDC7EDEC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50" y="218477"/>
            <a:ext cx="11503325" cy="773392"/>
          </a:xfrm>
        </p:spPr>
        <p:txBody>
          <a:bodyPr/>
          <a:lstStyle/>
          <a:p>
            <a:pPr algn="ctr"/>
            <a:r>
              <a:rPr lang="en-US" b="1" dirty="0"/>
              <a:t>Many thanks and please get involved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4D831E-9760-DD93-3CDC-4579FBFAEE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324" y="1418753"/>
            <a:ext cx="4622322" cy="5193725"/>
          </a:xfrm>
        </p:spPr>
        <p:txBody>
          <a:bodyPr>
            <a:normAutofit fontScale="92500" lnSpcReduction="10000"/>
          </a:bodyPr>
          <a:lstStyle/>
          <a:p>
            <a:r>
              <a:rPr lang="en-US" sz="1600" dirty="0"/>
              <a:t>All of the interns and technicians that have helped on so many different projects over the years</a:t>
            </a:r>
          </a:p>
          <a:p>
            <a:r>
              <a:rPr lang="en-US" sz="1600" dirty="0"/>
              <a:t>SAOC for being a great think tank for ideas and encouragement</a:t>
            </a:r>
          </a:p>
          <a:p>
            <a:r>
              <a:rPr lang="en-US" sz="1600" dirty="0"/>
              <a:t>Community Design class for great collaboration on preserve logo and signs</a:t>
            </a:r>
          </a:p>
          <a:p>
            <a:r>
              <a:rPr lang="en-US" sz="1600" dirty="0"/>
              <a:t>David </a:t>
            </a:r>
            <a:r>
              <a:rPr lang="en-US" sz="1600" dirty="0" err="1"/>
              <a:t>Carchipulla</a:t>
            </a:r>
            <a:r>
              <a:rPr lang="en-US" sz="1600" dirty="0"/>
              <a:t> for his design of the preserve map and the native plant nursery sign</a:t>
            </a:r>
          </a:p>
          <a:p>
            <a:r>
              <a:rPr lang="en-US" sz="1600" dirty="0"/>
              <a:t>NYS Department of Environmental Conservation for Invasive Species and Community Reforestation Funding</a:t>
            </a:r>
          </a:p>
          <a:p>
            <a:r>
              <a:rPr lang="en-US" sz="1600" dirty="0"/>
              <a:t>Lucille </a:t>
            </a:r>
            <a:r>
              <a:rPr lang="en-US" sz="1600" dirty="0" err="1"/>
              <a:t>Werlinich</a:t>
            </a:r>
            <a:r>
              <a:rPr lang="en-US" sz="1600" dirty="0"/>
              <a:t> for continued support of the ENV department</a:t>
            </a:r>
          </a:p>
          <a:p>
            <a:r>
              <a:rPr lang="en-US" sz="1600" dirty="0"/>
              <a:t>Broadview Garden Group for collaboration and funding</a:t>
            </a:r>
          </a:p>
          <a:p>
            <a:r>
              <a:rPr lang="en-US" sz="1600" dirty="0"/>
              <a:t>Con Edison for funding </a:t>
            </a:r>
          </a:p>
          <a:p>
            <a:r>
              <a:rPr lang="en-US" sz="1600" dirty="0"/>
              <a:t>Gorton Carruth and Christina Williams from NSS for helping with all of my orders!</a:t>
            </a:r>
          </a:p>
          <a:p>
            <a:r>
              <a:rPr lang="en-US" sz="1600" dirty="0"/>
              <a:t>Octavio and everyone in grounds for their help hauling invasives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F22F4C0-295F-B43E-8D12-98C8545E8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506" y="1366995"/>
            <a:ext cx="2232714" cy="2232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AE827F6-6969-4792-9339-929B742F79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7136" y="3778370"/>
            <a:ext cx="1855959" cy="24815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0ED665D-F06A-26FF-FF1B-E44973AB7F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7852" y="2149150"/>
            <a:ext cx="2893936" cy="290111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4CC014D-4E0A-61EE-A618-F4CC232206E7}"/>
              </a:ext>
            </a:extLst>
          </p:cNvPr>
          <p:cNvSpPr txBox="1"/>
          <p:nvPr/>
        </p:nvSpPr>
        <p:spPr>
          <a:xfrm>
            <a:off x="8118538" y="5063278"/>
            <a:ext cx="38391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/>
              <a:t>Purchase folks: Scan here to have your Purchase email address added to the volunteer email list!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7C8AE9-25E1-86DE-848B-C9BE4C3778B3}"/>
              </a:ext>
            </a:extLst>
          </p:cNvPr>
          <p:cNvSpPr txBox="1"/>
          <p:nvPr/>
        </p:nvSpPr>
        <p:spPr>
          <a:xfrm>
            <a:off x="7791061" y="1064810"/>
            <a:ext cx="41665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Email allyson.jackson@purchase.edu</a:t>
            </a:r>
          </a:p>
        </p:txBody>
      </p:sp>
    </p:spTree>
    <p:extLst>
      <p:ext uri="{BB962C8B-B14F-4D97-AF65-F5344CB8AC3E}">
        <p14:creationId xmlns:p14="http://schemas.microsoft.com/office/powerpoint/2010/main" val="2068203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1294</Words>
  <Application>Microsoft Office PowerPoint</Application>
  <PresentationFormat>Widescreen</PresentationFormat>
  <Paragraphs>204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Aptos</vt:lpstr>
      <vt:lpstr>Aptos Display</vt:lpstr>
      <vt:lpstr>Arial</vt:lpstr>
      <vt:lpstr>Calibri</vt:lpstr>
      <vt:lpstr>Times New Roman</vt:lpstr>
      <vt:lpstr>Office Theme</vt:lpstr>
      <vt:lpstr>Seeing Purchase for its trees:  how we are working to build and restore forests on our campus</vt:lpstr>
      <vt:lpstr>Forestry used to be focused on large uninterrupted forests</vt:lpstr>
      <vt:lpstr>Trees help mitigate urban heat islands</vt:lpstr>
      <vt:lpstr>Differences in urban trees and forests</vt:lpstr>
      <vt:lpstr>Forest types at Purchase </vt:lpstr>
      <vt:lpstr>Natural areas on campus</vt:lpstr>
      <vt:lpstr>Prioritization of natural areas on campus</vt:lpstr>
      <vt:lpstr>Why are larger fragments so important? </vt:lpstr>
      <vt:lpstr>Priority Forest and Meadow Areas</vt:lpstr>
      <vt:lpstr>With priorities, we can seek funding</vt:lpstr>
      <vt:lpstr>Blind Brook Forest Project</vt:lpstr>
      <vt:lpstr>Forest succession</vt:lpstr>
      <vt:lpstr>Rapid response goal</vt:lpstr>
      <vt:lpstr>Student technicians and interns have been critical to the success of this project</vt:lpstr>
      <vt:lpstr>We identified and removed invasive species but left behind natives</vt:lpstr>
      <vt:lpstr>We also planted natives and are also seeing native tree species regenerating in the cut area</vt:lpstr>
      <vt:lpstr>Priority #2: Commons Woodlot</vt:lpstr>
      <vt:lpstr>Commons Experimental Forest Project</vt:lpstr>
      <vt:lpstr>Miyawaki Forest Planting Method</vt:lpstr>
      <vt:lpstr>Land clearing at Commons is very different than Blind Brook Project</vt:lpstr>
      <vt:lpstr>Benefit of goat grazing</vt:lpstr>
      <vt:lpstr>Timeline of the Commons project</vt:lpstr>
      <vt:lpstr>From these projects, we’ve learned just how much our campus loves our trees</vt:lpstr>
      <vt:lpstr>SAOC would like to achieve Tree Campus Certification by the end of 2026</vt:lpstr>
      <vt:lpstr>2026 Tree Celebration Events</vt:lpstr>
      <vt:lpstr>Service Learning Project: Campus tree catalog</vt:lpstr>
      <vt:lpstr>How you can get involved</vt:lpstr>
      <vt:lpstr>Many thanks and please get involved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Jackson, Allyson</dc:creator>
  <cp:lastModifiedBy>Allyson Jackson</cp:lastModifiedBy>
  <cp:revision>13</cp:revision>
  <dcterms:modified xsi:type="dcterms:W3CDTF">2026-03-12T16:09:53Z</dcterms:modified>
</cp:coreProperties>
</file>