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9144000" cy="6858000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07794" y="295402"/>
            <a:ext cx="6269990" cy="883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778375" y="1468882"/>
            <a:ext cx="3904615" cy="42945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uny.edu/time" TargetMode="External"/><Relationship Id="rId3" Type="http://schemas.openxmlformats.org/officeDocument/2006/relationships/image" Target="../media/image5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jpg"/><Relationship Id="rId4" Type="http://schemas.openxmlformats.org/officeDocument/2006/relationships/image" Target="../media/image9.png"/><Relationship Id="rId5" Type="http://schemas.openxmlformats.org/officeDocument/2006/relationships/image" Target="../media/image10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3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6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7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uny.edu/time" TargetMode="External"/><Relationship Id="rId3" Type="http://schemas.openxmlformats.org/officeDocument/2006/relationships/image" Target="../media/image5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5.png"/><Relationship Id="rId4" Type="http://schemas.openxmlformats.org/officeDocument/2006/relationships/image" Target="../media/image23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25.png"/><Relationship Id="rId4" Type="http://schemas.openxmlformats.org/officeDocument/2006/relationships/image" Target="../media/image1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04800" y="228600"/>
            <a:ext cx="3429000" cy="1752600"/>
            <a:chOff x="304800" y="228600"/>
            <a:chExt cx="3429000" cy="1752600"/>
          </a:xfrm>
        </p:grpSpPr>
        <p:pic>
          <p:nvPicPr>
            <p:cNvPr id="4" name="object 4" descr="SUNY_Logo-01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800" y="228600"/>
              <a:ext cx="1752600" cy="1752600"/>
            </a:xfrm>
            <a:prstGeom prst="rect">
              <a:avLst/>
            </a:prstGeom>
          </p:spPr>
        </p:pic>
        <p:pic>
          <p:nvPicPr>
            <p:cNvPr id="5" name="object 5" descr="SUNY_State_text-01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7400" y="876300"/>
              <a:ext cx="1676400" cy="45720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2430526" y="2550998"/>
            <a:ext cx="4624070" cy="222123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"/>
                <a:cs typeface="Arial"/>
              </a:rPr>
              <a:t>Time</a:t>
            </a:r>
            <a:r>
              <a:rPr dirty="0" sz="3600" spc="-6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and</a:t>
            </a:r>
            <a:r>
              <a:rPr dirty="0" sz="3600" spc="-18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Attendance </a:t>
            </a:r>
            <a:r>
              <a:rPr dirty="0" sz="3600">
                <a:latin typeface="Arial"/>
                <a:cs typeface="Arial"/>
              </a:rPr>
              <a:t>System</a:t>
            </a:r>
            <a:r>
              <a:rPr dirty="0" sz="3600" spc="-40">
                <a:latin typeface="Arial"/>
                <a:cs typeface="Arial"/>
              </a:rPr>
              <a:t> </a:t>
            </a:r>
            <a:r>
              <a:rPr dirty="0" sz="3600" spc="-25">
                <a:latin typeface="Arial"/>
                <a:cs typeface="Arial"/>
              </a:rPr>
              <a:t>for </a:t>
            </a:r>
            <a:r>
              <a:rPr dirty="0" sz="3600">
                <a:latin typeface="Arial"/>
                <a:cs typeface="Arial"/>
              </a:rPr>
              <a:t>Classified</a:t>
            </a:r>
            <a:r>
              <a:rPr dirty="0" sz="3600" spc="-10">
                <a:latin typeface="Arial"/>
                <a:cs typeface="Arial"/>
              </a:rPr>
              <a:t> Service Employees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55214" y="580389"/>
            <a:ext cx="5154930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10668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dirty="0" sz="2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2000" spc="409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20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Attendance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(TAS)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20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Classified</a:t>
            </a:r>
            <a:r>
              <a:rPr dirty="0" sz="20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Service</a:t>
            </a:r>
            <a:r>
              <a:rPr dirty="0" sz="2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Employees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535940" y="1763394"/>
            <a:ext cx="7368540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69900" marR="5080" indent="-457834">
              <a:lnSpc>
                <a:spcPct val="100000"/>
              </a:lnSpc>
              <a:spcBef>
                <a:spcPts val="95"/>
              </a:spcBef>
              <a:tabLst>
                <a:tab pos="469900" algn="l"/>
              </a:tabLst>
            </a:pPr>
            <a:r>
              <a:rPr dirty="0" sz="2800" spc="-25" b="0">
                <a:solidFill>
                  <a:srgbClr val="17375E"/>
                </a:solidFill>
                <a:latin typeface="Calibri"/>
                <a:cs typeface="Calibri"/>
              </a:rPr>
              <a:t>1)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	Sign</a:t>
            </a:r>
            <a:r>
              <a:rPr dirty="0" sz="28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25" b="0">
                <a:solidFill>
                  <a:srgbClr val="17375E"/>
                </a:solidFill>
                <a:latin typeface="Calibri"/>
                <a:cs typeface="Calibri"/>
              </a:rPr>
              <a:t>–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8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800" spc="-5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28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HR</a:t>
            </a:r>
            <a:r>
              <a:rPr dirty="0" sz="2800" spc="-3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800" spc="-6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2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20" b="0">
                <a:solidFill>
                  <a:srgbClr val="17375E"/>
                </a:solidFill>
                <a:latin typeface="Calibri"/>
                <a:cs typeface="Calibri"/>
              </a:rPr>
              <a:t>Attendance</a:t>
            </a:r>
            <a:r>
              <a:rPr dirty="0" sz="28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 b="0">
                <a:solidFill>
                  <a:srgbClr val="17375E"/>
                </a:solidFill>
                <a:latin typeface="Calibri"/>
                <a:cs typeface="Calibri"/>
              </a:rPr>
              <a:t>using existing</a:t>
            </a:r>
            <a:r>
              <a:rPr dirty="0" sz="28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User</a:t>
            </a:r>
            <a:r>
              <a:rPr dirty="0" sz="2800" spc="-4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ID</a:t>
            </a:r>
            <a:r>
              <a:rPr dirty="0" sz="2800" spc="-6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6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 b="0">
                <a:solidFill>
                  <a:srgbClr val="17375E"/>
                </a:solidFill>
                <a:latin typeface="Calibri"/>
                <a:cs typeface="Calibri"/>
              </a:rPr>
              <a:t>password.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2616479"/>
            <a:ext cx="7837805" cy="301307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770"/>
              </a:spcBef>
              <a:buAutoNum type="arabicParenR" startAt="2"/>
              <a:tabLst>
                <a:tab pos="469900" algn="l"/>
              </a:tabLst>
            </a:pP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28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an</a:t>
            </a:r>
            <a:r>
              <a:rPr dirty="0" sz="28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Accrual</a:t>
            </a:r>
            <a:r>
              <a:rPr dirty="0" sz="28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Period</a:t>
            </a:r>
            <a:r>
              <a:rPr dirty="0" sz="2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(Pay</a:t>
            </a:r>
            <a:r>
              <a:rPr dirty="0" sz="28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period)</a:t>
            </a:r>
            <a:endParaRPr sz="28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AutoNum type="arabicParenR" startAt="2"/>
              <a:tabLst>
                <a:tab pos="469900" algn="l"/>
              </a:tabLst>
            </a:pP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Enter</a:t>
            </a:r>
            <a:r>
              <a:rPr dirty="0" sz="2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8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Out</a:t>
            </a:r>
            <a:r>
              <a:rPr dirty="0" sz="2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for</a:t>
            </a:r>
            <a:r>
              <a:rPr dirty="0" sz="2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each</a:t>
            </a:r>
            <a:r>
              <a:rPr dirty="0" sz="2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day</a:t>
            </a:r>
            <a:r>
              <a:rPr dirty="0" sz="2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worked.</a:t>
            </a:r>
            <a:endParaRPr sz="2800">
              <a:latin typeface="Calibri"/>
              <a:cs typeface="Calibri"/>
            </a:endParaRPr>
          </a:p>
          <a:p>
            <a:pPr marL="469900" marR="103505" indent="-457834">
              <a:lnSpc>
                <a:spcPct val="100000"/>
              </a:lnSpc>
              <a:spcBef>
                <a:spcPts val="670"/>
              </a:spcBef>
              <a:buAutoNum type="arabicParenR" startAt="2"/>
              <a:tabLst>
                <a:tab pos="469900" algn="l"/>
              </a:tabLst>
            </a:pP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Enter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submit</a:t>
            </a:r>
            <a:r>
              <a:rPr dirty="0" sz="2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Request</a:t>
            </a:r>
            <a:r>
              <a:rPr dirty="0" sz="2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8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charge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accruals</a:t>
            </a:r>
            <a:r>
              <a:rPr dirty="0" sz="28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within</a:t>
            </a:r>
            <a:r>
              <a:rPr dirty="0" sz="2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pay</a:t>
            </a:r>
            <a:r>
              <a:rPr dirty="0" sz="28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period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(vacation,</a:t>
            </a:r>
            <a:r>
              <a:rPr dirty="0" sz="28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sick,</a:t>
            </a:r>
            <a:r>
              <a:rPr dirty="0" sz="28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etc).</a:t>
            </a:r>
            <a:endParaRPr sz="28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AutoNum type="arabicParenR" startAt="2"/>
              <a:tabLst>
                <a:tab pos="469900" algn="l"/>
              </a:tabLst>
            </a:pP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Certify</a:t>
            </a:r>
            <a:r>
              <a:rPr dirty="0" sz="28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Submit</a:t>
            </a:r>
            <a:r>
              <a:rPr dirty="0" sz="2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Record</a:t>
            </a:r>
            <a:r>
              <a:rPr dirty="0" sz="28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8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Supervisor.</a:t>
            </a:r>
            <a:endParaRPr sz="28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AutoNum type="arabicParenR" startAt="2"/>
              <a:tabLst>
                <a:tab pos="469900" algn="l"/>
              </a:tabLst>
            </a:pPr>
            <a:r>
              <a:rPr dirty="0" sz="2800" spc="-25">
                <a:solidFill>
                  <a:srgbClr val="17375E"/>
                </a:solidFill>
                <a:latin typeface="Calibri"/>
                <a:cs typeface="Calibri"/>
              </a:rPr>
              <a:t>Sign-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out</a:t>
            </a:r>
            <a:r>
              <a:rPr dirty="0" sz="28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of</a:t>
            </a:r>
            <a:r>
              <a:rPr dirty="0" sz="2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2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Browser</a:t>
            </a:r>
            <a:r>
              <a:rPr dirty="0" sz="2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7375E"/>
                </a:solidFill>
                <a:latin typeface="Calibri"/>
                <a:cs typeface="Calibri"/>
              </a:rPr>
              <a:t>Close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360" rIns="0" bIns="0" rtlCol="0" vert="horz">
            <a:spAutoFit/>
          </a:bodyPr>
          <a:lstStyle/>
          <a:p>
            <a:pPr marL="313055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First-</a:t>
            </a:r>
            <a:r>
              <a:rPr dirty="0"/>
              <a:t>time</a:t>
            </a:r>
            <a:r>
              <a:rPr dirty="0" spc="-5"/>
              <a:t> </a:t>
            </a:r>
            <a:r>
              <a:rPr dirty="0" spc="-20"/>
              <a:t>System</a:t>
            </a:r>
            <a:r>
              <a:rPr dirty="0" spc="-15"/>
              <a:t> </a:t>
            </a:r>
            <a:r>
              <a:rPr dirty="0" spc="-10"/>
              <a:t>Sign-</a:t>
            </a:r>
            <a:r>
              <a:rPr dirty="0"/>
              <a:t>in</a:t>
            </a:r>
            <a:r>
              <a:rPr dirty="0" spc="-10"/>
              <a:t> Information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07946"/>
            <a:ext cx="8011159" cy="4172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4533265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security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reasons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sign-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be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different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first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time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enter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into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Time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Attendance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System.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	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be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asked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for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SUNY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ID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(which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is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provided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by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your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campus)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date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birth (DD/MM/YYYY).</a:t>
            </a:r>
            <a:endParaRPr sz="3200">
              <a:latin typeface="Calibri"/>
              <a:cs typeface="Calibri"/>
            </a:endParaRPr>
          </a:p>
          <a:p>
            <a:pPr marL="355600" marR="345440" indent="-342900">
              <a:lnSpc>
                <a:spcPct val="100000"/>
              </a:lnSpc>
              <a:spcBef>
                <a:spcPts val="192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Once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complete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this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security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procedure,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will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not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need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to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verify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information.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824733" y="295402"/>
            <a:ext cx="349313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561975">
              <a:lnSpc>
                <a:spcPct val="100000"/>
              </a:lnSpc>
              <a:spcBef>
                <a:spcPts val="100"/>
              </a:spcBef>
            </a:pPr>
            <a:r>
              <a:rPr dirty="0"/>
              <a:t>Sign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25"/>
              <a:t> </a:t>
            </a:r>
            <a:r>
              <a:rPr dirty="0"/>
              <a:t>SUNY</a:t>
            </a:r>
            <a:r>
              <a:rPr dirty="0" spc="-50"/>
              <a:t> </a:t>
            </a:r>
            <a:r>
              <a:rPr dirty="0" spc="-25"/>
              <a:t>at: </a:t>
            </a:r>
            <a:r>
              <a:rPr dirty="0" u="sng" spc="-2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http://www.suny.edu/time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923415"/>
            <a:ext cx="7773034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  <a:tab pos="469900" algn="l"/>
              </a:tabLst>
            </a:pPr>
            <a:r>
              <a:rPr dirty="0" sz="1800">
                <a:solidFill>
                  <a:srgbClr val="17375E"/>
                </a:solidFill>
                <a:latin typeface="Arial"/>
                <a:cs typeface="Arial"/>
              </a:rPr>
              <a:t>	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As</a:t>
            </a:r>
            <a:r>
              <a:rPr dirty="0" sz="1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described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previous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slide,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be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slightly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different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first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18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signing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in,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requesting</a:t>
            </a:r>
            <a:r>
              <a:rPr dirty="0" sz="18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1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ID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DOB.</a:t>
            </a:r>
            <a:r>
              <a:rPr dirty="0" sz="1800" spc="3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i="1">
                <a:solidFill>
                  <a:srgbClr val="17375E"/>
                </a:solidFill>
                <a:latin typeface="Calibri"/>
                <a:cs typeface="Calibri"/>
              </a:rPr>
              <a:t>That</a:t>
            </a:r>
            <a:r>
              <a:rPr dirty="0" sz="18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i="1">
                <a:solidFill>
                  <a:srgbClr val="17375E"/>
                </a:solidFill>
                <a:latin typeface="Calibri"/>
                <a:cs typeface="Calibri"/>
              </a:rPr>
              <a:t>is</a:t>
            </a:r>
            <a:r>
              <a:rPr dirty="0" sz="18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i="1">
                <a:solidFill>
                  <a:srgbClr val="17375E"/>
                </a:solidFill>
                <a:latin typeface="Calibri"/>
                <a:cs typeface="Calibri"/>
              </a:rPr>
              <a:t>a</a:t>
            </a:r>
            <a:r>
              <a:rPr dirty="0" sz="1800" spc="-3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 i="1">
                <a:solidFill>
                  <a:srgbClr val="17375E"/>
                </a:solidFill>
                <a:latin typeface="Calibri"/>
                <a:cs typeface="Calibri"/>
              </a:rPr>
              <a:t>one-</a:t>
            </a:r>
            <a:r>
              <a:rPr dirty="0" sz="1800" i="1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18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 i="1">
                <a:solidFill>
                  <a:srgbClr val="17375E"/>
                </a:solidFill>
                <a:latin typeface="Calibri"/>
                <a:cs typeface="Calibri"/>
              </a:rPr>
              <a:t>security</a:t>
            </a:r>
            <a:r>
              <a:rPr dirty="0" sz="1800" spc="-1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i="1">
                <a:solidFill>
                  <a:srgbClr val="17375E"/>
                </a:solidFill>
                <a:latin typeface="Calibri"/>
                <a:cs typeface="Calibri"/>
              </a:rPr>
              <a:t>occurrence.</a:t>
            </a:r>
            <a:r>
              <a:rPr dirty="0" sz="1800" spc="37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Going</a:t>
            </a:r>
            <a:r>
              <a:rPr dirty="0" sz="1800" spc="-7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forward,</a:t>
            </a:r>
            <a:r>
              <a:rPr dirty="0" sz="1800" spc="-3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5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entry</a:t>
            </a:r>
            <a:r>
              <a:rPr dirty="0" sz="18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1800" spc="-4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1800" spc="-4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look</a:t>
            </a:r>
            <a:r>
              <a:rPr dirty="0" sz="1800" spc="-4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7375E"/>
                </a:solidFill>
                <a:latin typeface="Calibri"/>
                <a:cs typeface="Calibri"/>
              </a:rPr>
              <a:t>like</a:t>
            </a:r>
            <a:r>
              <a:rPr dirty="0" sz="1800" spc="-7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7375E"/>
                </a:solidFill>
                <a:latin typeface="Calibri"/>
                <a:cs typeface="Calibri"/>
              </a:rPr>
              <a:t>this: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464744" y="4331144"/>
            <a:ext cx="2007235" cy="1092835"/>
            <a:chOff x="6464744" y="4331144"/>
            <a:chExt cx="2007235" cy="1092835"/>
          </a:xfrm>
        </p:grpSpPr>
        <p:sp>
          <p:nvSpPr>
            <p:cNvPr id="5" name="object 5"/>
            <p:cNvSpPr/>
            <p:nvPr/>
          </p:nvSpPr>
          <p:spPr>
            <a:xfrm>
              <a:off x="6477762" y="4344162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533399" y="0"/>
                  </a:moveTo>
                  <a:lnTo>
                    <a:pt x="0" y="533400"/>
                  </a:lnTo>
                  <a:lnTo>
                    <a:pt x="533399" y="1066800"/>
                  </a:lnTo>
                  <a:lnTo>
                    <a:pt x="533399" y="800100"/>
                  </a:lnTo>
                  <a:lnTo>
                    <a:pt x="1981199" y="800100"/>
                  </a:lnTo>
                  <a:lnTo>
                    <a:pt x="1714499" y="533400"/>
                  </a:lnTo>
                  <a:lnTo>
                    <a:pt x="1981199" y="266700"/>
                  </a:lnTo>
                  <a:lnTo>
                    <a:pt x="533399" y="266700"/>
                  </a:lnTo>
                  <a:lnTo>
                    <a:pt x="5333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77762" y="4344162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1981199" y="266700"/>
                  </a:moveTo>
                  <a:lnTo>
                    <a:pt x="533399" y="266700"/>
                  </a:lnTo>
                  <a:lnTo>
                    <a:pt x="533399" y="0"/>
                  </a:lnTo>
                  <a:lnTo>
                    <a:pt x="0" y="533400"/>
                  </a:lnTo>
                  <a:lnTo>
                    <a:pt x="533399" y="1066800"/>
                  </a:lnTo>
                  <a:lnTo>
                    <a:pt x="533399" y="800100"/>
                  </a:lnTo>
                  <a:lnTo>
                    <a:pt x="1981199" y="800100"/>
                  </a:lnTo>
                  <a:lnTo>
                    <a:pt x="1714499" y="533400"/>
                  </a:lnTo>
                  <a:lnTo>
                    <a:pt x="1981199" y="2667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7136638" y="4604765"/>
            <a:ext cx="696595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 marR="5080" indent="-38100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r>
              <a:rPr dirty="0" sz="11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ID</a:t>
            </a:r>
            <a:r>
              <a:rPr dirty="0" sz="11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Password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303007" y="292608"/>
            <a:ext cx="1854200" cy="1196340"/>
            <a:chOff x="7303007" y="292608"/>
            <a:chExt cx="1854200" cy="1196340"/>
          </a:xfrm>
        </p:grpSpPr>
        <p:sp>
          <p:nvSpPr>
            <p:cNvPr id="9" name="object 9"/>
            <p:cNvSpPr/>
            <p:nvPr/>
          </p:nvSpPr>
          <p:spPr>
            <a:xfrm>
              <a:off x="7315961" y="305562"/>
              <a:ext cx="1828164" cy="1170940"/>
            </a:xfrm>
            <a:custGeom>
              <a:avLst/>
              <a:gdLst/>
              <a:ahLst/>
              <a:cxnLst/>
              <a:rect l="l" t="t" r="r" b="b"/>
              <a:pathLst>
                <a:path w="1828165" h="1170940">
                  <a:moveTo>
                    <a:pt x="585216" y="0"/>
                  </a:moveTo>
                  <a:lnTo>
                    <a:pt x="0" y="585216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828038" y="877824"/>
                  </a:lnTo>
                  <a:lnTo>
                    <a:pt x="1828038" y="712470"/>
                  </a:lnTo>
                  <a:lnTo>
                    <a:pt x="1700784" y="585216"/>
                  </a:lnTo>
                  <a:lnTo>
                    <a:pt x="1828038" y="457962"/>
                  </a:lnTo>
                  <a:lnTo>
                    <a:pt x="1828038" y="292608"/>
                  </a:lnTo>
                  <a:lnTo>
                    <a:pt x="585216" y="292608"/>
                  </a:lnTo>
                  <a:lnTo>
                    <a:pt x="58521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7315961" y="305562"/>
              <a:ext cx="1828164" cy="1170940"/>
            </a:xfrm>
            <a:custGeom>
              <a:avLst/>
              <a:gdLst/>
              <a:ahLst/>
              <a:cxnLst/>
              <a:rect l="l" t="t" r="r" b="b"/>
              <a:pathLst>
                <a:path w="1828165" h="1170940">
                  <a:moveTo>
                    <a:pt x="1828038" y="292608"/>
                  </a:moveTo>
                  <a:lnTo>
                    <a:pt x="585216" y="292608"/>
                  </a:lnTo>
                  <a:lnTo>
                    <a:pt x="585216" y="0"/>
                  </a:lnTo>
                  <a:lnTo>
                    <a:pt x="0" y="585216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828038" y="877824"/>
                  </a:lnTo>
                </a:path>
                <a:path w="1828165" h="1170940">
                  <a:moveTo>
                    <a:pt x="1828038" y="712470"/>
                  </a:moveTo>
                  <a:lnTo>
                    <a:pt x="1700784" y="585216"/>
                  </a:lnTo>
                  <a:lnTo>
                    <a:pt x="1828038" y="457962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8002269" y="784606"/>
            <a:ext cx="62166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Bookmark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2" name="object 12" descr="C:\Users\vumbacti\AppData\Local\Temp\SNAGHTML1a148f3d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00200" y="2819400"/>
            <a:ext cx="4876800" cy="378104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3554" y="269189"/>
            <a:ext cx="7535545" cy="849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logged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dirty="0" sz="18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FFFFFF"/>
                </a:solidFill>
                <a:latin typeface="Calibri"/>
                <a:cs typeface="Calibri"/>
              </a:rPr>
              <a:t>TAS,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home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page</a:t>
            </a:r>
            <a:r>
              <a:rPr dirty="0" sz="18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displayed.</a:t>
            </a:r>
            <a:r>
              <a:rPr dirty="0" sz="1800" spc="3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includes</a:t>
            </a:r>
            <a:r>
              <a:rPr dirty="0" sz="1800" spc="-7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employee</a:t>
            </a:r>
            <a:endParaRPr sz="1800">
              <a:latin typeface="Calibri"/>
              <a:cs typeface="Calibri"/>
            </a:endParaRPr>
          </a:p>
          <a:p>
            <a:pPr algn="ctr" marL="754380" marR="748030">
              <a:lnSpc>
                <a:spcPct val="100000"/>
              </a:lnSpc>
              <a:spcBef>
                <a:spcPts val="5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dirty="0" sz="1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employment</a:t>
            </a:r>
            <a:r>
              <a:rPr dirty="0" sz="18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roles.</a:t>
            </a:r>
            <a:r>
              <a:rPr dirty="0" sz="1800" spc="3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6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begin</a:t>
            </a:r>
            <a:r>
              <a:rPr dirty="0" sz="18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using</a:t>
            </a:r>
            <a:r>
              <a:rPr dirty="0" sz="18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FFFFFF"/>
                </a:solidFill>
                <a:latin typeface="Calibri"/>
                <a:cs typeface="Calibri"/>
              </a:rPr>
              <a:t>TAS,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“Time</a:t>
            </a:r>
            <a:r>
              <a:rPr dirty="0" sz="18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 Attendance”</a:t>
            </a:r>
            <a:r>
              <a:rPr dirty="0" sz="18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FFFFFF"/>
                </a:solidFill>
                <a:latin typeface="Calibri"/>
                <a:cs typeface="Calibri"/>
              </a:rPr>
              <a:t>tab.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2400" y="1447800"/>
            <a:ext cx="8839200" cy="4738370"/>
            <a:chOff x="152400" y="1447800"/>
            <a:chExt cx="8839200" cy="4738370"/>
          </a:xfrm>
        </p:grpSpPr>
        <p:pic>
          <p:nvPicPr>
            <p:cNvPr id="4" name="object 4" descr="C:\Users\vumbacti\AppData\Local\Temp\SNAGHTML63fd3c3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" y="1447800"/>
              <a:ext cx="8839200" cy="395325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5562" y="4953761"/>
              <a:ext cx="914400" cy="1219200"/>
            </a:xfrm>
            <a:custGeom>
              <a:avLst/>
              <a:gdLst/>
              <a:ahLst/>
              <a:cxnLst/>
              <a:rect l="l" t="t" r="r" b="b"/>
              <a:pathLst>
                <a:path w="914400" h="1219200">
                  <a:moveTo>
                    <a:pt x="457200" y="0"/>
                  </a:moveTo>
                  <a:lnTo>
                    <a:pt x="0" y="457200"/>
                  </a:lnTo>
                  <a:lnTo>
                    <a:pt x="228600" y="457200"/>
                  </a:lnTo>
                  <a:lnTo>
                    <a:pt x="228600" y="1219200"/>
                  </a:lnTo>
                  <a:lnTo>
                    <a:pt x="457200" y="990600"/>
                  </a:lnTo>
                  <a:lnTo>
                    <a:pt x="685800" y="1219200"/>
                  </a:lnTo>
                  <a:lnTo>
                    <a:pt x="685800" y="457200"/>
                  </a:lnTo>
                  <a:lnTo>
                    <a:pt x="914400" y="4572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05562" y="4953761"/>
              <a:ext cx="914400" cy="1219200"/>
            </a:xfrm>
            <a:custGeom>
              <a:avLst/>
              <a:gdLst/>
              <a:ahLst/>
              <a:cxnLst/>
              <a:rect l="l" t="t" r="r" b="b"/>
              <a:pathLst>
                <a:path w="914400" h="1219200">
                  <a:moveTo>
                    <a:pt x="228600" y="1219200"/>
                  </a:moveTo>
                  <a:lnTo>
                    <a:pt x="228600" y="457200"/>
                  </a:lnTo>
                  <a:lnTo>
                    <a:pt x="0" y="457200"/>
                  </a:lnTo>
                  <a:lnTo>
                    <a:pt x="457200" y="0"/>
                  </a:lnTo>
                  <a:lnTo>
                    <a:pt x="914400" y="457200"/>
                  </a:lnTo>
                  <a:lnTo>
                    <a:pt x="685800" y="457200"/>
                  </a:lnTo>
                  <a:lnTo>
                    <a:pt x="685800" y="1219200"/>
                  </a:lnTo>
                  <a:lnTo>
                    <a:pt x="457200" y="990600"/>
                  </a:lnTo>
                  <a:lnTo>
                    <a:pt x="228600" y="12192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7" y="6085"/>
            <a:ext cx="9131824" cy="684582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9831" rIns="0" bIns="0" rtlCol="0" vert="horz">
            <a:spAutoFit/>
          </a:bodyPr>
          <a:lstStyle/>
          <a:p>
            <a:pPr marL="1224915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Calibri"/>
                <a:cs typeface="Calibri"/>
              </a:rPr>
              <a:t>Time </a:t>
            </a:r>
            <a:r>
              <a:rPr dirty="0" sz="4400" spc="-20" b="0">
                <a:latin typeface="Calibri"/>
                <a:cs typeface="Calibri"/>
              </a:rPr>
              <a:t>record: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27575" y="2164207"/>
            <a:ext cx="7493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27575" y="2600070"/>
            <a:ext cx="7493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7575" y="3036188"/>
            <a:ext cx="7493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27575" y="3472052"/>
            <a:ext cx="7493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27575" y="3773804"/>
            <a:ext cx="7493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27575" y="4075252"/>
            <a:ext cx="74930" cy="194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27575" y="4511802"/>
            <a:ext cx="7493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27575" y="5215890"/>
            <a:ext cx="7493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50"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27575" y="1593545"/>
            <a:ext cx="3861435" cy="4218940"/>
          </a:xfrm>
          <a:prstGeom prst="rect">
            <a:avLst/>
          </a:prstGeom>
        </p:spPr>
        <p:txBody>
          <a:bodyPr wrap="square" lIns="0" tIns="46990" rIns="0" bIns="0" rtlCol="0" vert="horz">
            <a:spAutoFit/>
          </a:bodyPr>
          <a:lstStyle/>
          <a:p>
            <a:pPr marL="355600" marR="5080" indent="-343535">
              <a:lnSpc>
                <a:spcPct val="80100"/>
              </a:lnSpc>
              <a:spcBef>
                <a:spcPts val="37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record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will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automatically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open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current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pay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period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which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you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have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been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set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up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being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entering.</a:t>
            </a:r>
            <a:r>
              <a:rPr dirty="0" sz="1100" spc="2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10">
                <a:latin typeface="Calibri"/>
                <a:cs typeface="Calibri"/>
              </a:rPr>
              <a:t> change </a:t>
            </a:r>
            <a:r>
              <a:rPr dirty="0" sz="1100">
                <a:latin typeface="Calibri"/>
                <a:cs typeface="Calibri"/>
              </a:rPr>
              <a:t>pay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periods,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select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from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drop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down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shown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below</a:t>
            </a:r>
            <a:r>
              <a:rPr dirty="0" sz="1100" spc="-25">
                <a:latin typeface="Calibri"/>
                <a:cs typeface="Calibri"/>
              </a:rPr>
              <a:t> and</a:t>
            </a:r>
            <a:r>
              <a:rPr dirty="0" sz="1100" spc="50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click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change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period.</a:t>
            </a:r>
            <a:endParaRPr sz="1100">
              <a:latin typeface="Calibri"/>
              <a:cs typeface="Calibri"/>
            </a:endParaRPr>
          </a:p>
          <a:p>
            <a:pPr marL="355600" marR="21590">
              <a:lnSpc>
                <a:spcPct val="80000"/>
              </a:lnSpc>
              <a:spcBef>
                <a:spcPts val="260"/>
              </a:spcBef>
            </a:pPr>
            <a:r>
              <a:rPr dirty="0" sz="1100">
                <a:latin typeface="Calibri"/>
                <a:cs typeface="Calibri"/>
              </a:rPr>
              <a:t>Enter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and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out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fields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indicated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below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20">
                <a:latin typeface="Calibri"/>
                <a:cs typeface="Calibri"/>
              </a:rPr>
              <a:t>with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worked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each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day.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Enter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for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AM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and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for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PM.</a:t>
            </a:r>
            <a:r>
              <a:rPr dirty="0" sz="1100" spc="22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Military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is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also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accepted.</a:t>
            </a:r>
            <a:endParaRPr sz="1100">
              <a:latin typeface="Calibri"/>
              <a:cs typeface="Calibri"/>
            </a:endParaRPr>
          </a:p>
          <a:p>
            <a:pPr marL="355600" marR="98425">
              <a:lnSpc>
                <a:spcPts val="1060"/>
              </a:lnSpc>
              <a:spcBef>
                <a:spcPts val="254"/>
              </a:spcBef>
            </a:pPr>
            <a:r>
              <a:rPr dirty="0" sz="1100">
                <a:latin typeface="Calibri"/>
                <a:cs typeface="Calibri"/>
              </a:rPr>
              <a:t>If you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need </a:t>
            </a:r>
            <a:r>
              <a:rPr dirty="0" sz="1100" spc="-10">
                <a:latin typeface="Calibri"/>
                <a:cs typeface="Calibri"/>
              </a:rPr>
              <a:t>additional</a:t>
            </a:r>
            <a:r>
              <a:rPr dirty="0" sz="1100" spc="-4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fields,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please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click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first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(+) </a:t>
            </a:r>
            <a:r>
              <a:rPr dirty="0" sz="1100">
                <a:latin typeface="Calibri"/>
                <a:cs typeface="Calibri"/>
              </a:rPr>
              <a:t>button.</a:t>
            </a:r>
            <a:r>
              <a:rPr dirty="0" sz="1100" spc="2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This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will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open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up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more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and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out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fields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</a:t>
            </a:r>
            <a:r>
              <a:rPr dirty="0" sz="1100" spc="-25">
                <a:latin typeface="Calibri"/>
                <a:cs typeface="Calibri"/>
              </a:rPr>
              <a:t> the </a:t>
            </a:r>
            <a:r>
              <a:rPr dirty="0" sz="1100">
                <a:latin typeface="Calibri"/>
                <a:cs typeface="Calibri"/>
              </a:rPr>
              <a:t>particular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 spc="-20">
                <a:latin typeface="Calibri"/>
                <a:cs typeface="Calibri"/>
              </a:rPr>
              <a:t>day.</a:t>
            </a:r>
            <a:endParaRPr sz="1100">
              <a:latin typeface="Calibri"/>
              <a:cs typeface="Calibri"/>
            </a:endParaRPr>
          </a:p>
          <a:p>
            <a:pPr algn="just" marL="355600" marR="115570">
              <a:lnSpc>
                <a:spcPts val="1060"/>
              </a:lnSpc>
              <a:spcBef>
                <a:spcPts val="254"/>
              </a:spcBef>
            </a:pPr>
            <a:r>
              <a:rPr dirty="0" sz="1100">
                <a:latin typeface="Calibri"/>
                <a:cs typeface="Calibri"/>
              </a:rPr>
              <a:t>If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employee</a:t>
            </a:r>
            <a:r>
              <a:rPr dirty="0" sz="1100" spc="-5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works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overtime,</a:t>
            </a:r>
            <a:r>
              <a:rPr dirty="0" sz="1100" spc="-5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please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indicate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whether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it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was </a:t>
            </a:r>
            <a:r>
              <a:rPr dirty="0" sz="1100">
                <a:latin typeface="Calibri"/>
                <a:cs typeface="Calibri"/>
              </a:rPr>
              <a:t>mandatory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overtime</a:t>
            </a:r>
            <a:r>
              <a:rPr dirty="0" sz="1100" spc="-5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by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selecting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box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under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Mdt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OT </a:t>
            </a:r>
            <a:r>
              <a:rPr dirty="0" sz="1100" spc="-10">
                <a:latin typeface="Calibri"/>
                <a:cs typeface="Calibri"/>
              </a:rPr>
              <a:t>column.</a:t>
            </a:r>
            <a:endParaRPr sz="1100">
              <a:latin typeface="Calibri"/>
              <a:cs typeface="Calibri"/>
            </a:endParaRPr>
          </a:p>
          <a:p>
            <a:pPr marL="355600" marR="190500">
              <a:lnSpc>
                <a:spcPts val="1060"/>
              </a:lnSpc>
              <a:spcBef>
                <a:spcPts val="250"/>
              </a:spcBef>
            </a:pP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enter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for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on-call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(recall),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please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click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(+) </a:t>
            </a:r>
            <a:r>
              <a:rPr dirty="0" sz="1100">
                <a:latin typeface="Calibri"/>
                <a:cs typeface="Calibri"/>
              </a:rPr>
              <a:t>button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under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on-call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column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and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enter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worked.</a:t>
            </a:r>
            <a:endParaRPr sz="1100">
              <a:latin typeface="Calibri"/>
              <a:cs typeface="Calibri"/>
            </a:endParaRPr>
          </a:p>
          <a:p>
            <a:pPr marL="355600" marR="190500">
              <a:lnSpc>
                <a:spcPct val="80000"/>
              </a:lnSpc>
              <a:spcBef>
                <a:spcPts val="270"/>
              </a:spcBef>
            </a:pPr>
            <a:r>
              <a:rPr dirty="0" sz="1100">
                <a:latin typeface="Calibri"/>
                <a:cs typeface="Calibri"/>
              </a:rPr>
              <a:t>If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employee</a:t>
            </a:r>
            <a:r>
              <a:rPr dirty="0" sz="1100" spc="-5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had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stand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by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shifts,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please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indicate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number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of </a:t>
            </a:r>
            <a:r>
              <a:rPr dirty="0" sz="1100">
                <a:latin typeface="Calibri"/>
                <a:cs typeface="Calibri"/>
              </a:rPr>
              <a:t>shifts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under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Stand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By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column.</a:t>
            </a:r>
            <a:endParaRPr sz="1100">
              <a:latin typeface="Calibri"/>
              <a:cs typeface="Calibri"/>
            </a:endParaRPr>
          </a:p>
          <a:p>
            <a:pPr marL="355600" marR="41910">
              <a:lnSpc>
                <a:spcPct val="80100"/>
              </a:lnSpc>
              <a:spcBef>
                <a:spcPts val="260"/>
              </a:spcBef>
            </a:pPr>
            <a:r>
              <a:rPr dirty="0" sz="1100">
                <a:latin typeface="Calibri"/>
                <a:cs typeface="Calibri"/>
              </a:rPr>
              <a:t>Once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worked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has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been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entered,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TAS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will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calculate</a:t>
            </a:r>
            <a:r>
              <a:rPr dirty="0" sz="1100" spc="-25">
                <a:latin typeface="Calibri"/>
                <a:cs typeface="Calibri"/>
              </a:rPr>
              <a:t> the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worked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within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summary</a:t>
            </a:r>
            <a:r>
              <a:rPr dirty="0" sz="1100" spc="-4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columns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(worked,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charged, </a:t>
            </a:r>
            <a:r>
              <a:rPr dirty="0" sz="1100">
                <a:latin typeface="Calibri"/>
                <a:cs typeface="Calibri"/>
              </a:rPr>
              <a:t>total,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regular,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comp</a:t>
            </a:r>
            <a:r>
              <a:rPr dirty="0" sz="1100" spc="-4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and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overtime).</a:t>
            </a:r>
            <a:endParaRPr sz="1100">
              <a:latin typeface="Calibri"/>
              <a:cs typeface="Calibri"/>
            </a:endParaRPr>
          </a:p>
          <a:p>
            <a:pPr marL="355600" marR="220345">
              <a:lnSpc>
                <a:spcPct val="80000"/>
              </a:lnSpc>
              <a:spcBef>
                <a:spcPts val="265"/>
              </a:spcBef>
            </a:pP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charged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hours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are only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displayed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record </a:t>
            </a:r>
            <a:r>
              <a:rPr dirty="0" sz="1100">
                <a:latin typeface="Calibri"/>
                <a:cs typeface="Calibri"/>
              </a:rPr>
              <a:t>once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off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request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has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been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approved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by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the </a:t>
            </a:r>
            <a:r>
              <a:rPr dirty="0" sz="1100">
                <a:latin typeface="Calibri"/>
                <a:cs typeface="Calibri"/>
              </a:rPr>
              <a:t>supervisor</a:t>
            </a:r>
            <a:r>
              <a:rPr dirty="0" sz="1100" spc="-5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(highlighted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yellow).</a:t>
            </a:r>
            <a:r>
              <a:rPr dirty="0" sz="1100" spc="2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charge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accruals, </a:t>
            </a:r>
            <a:r>
              <a:rPr dirty="0" sz="1100">
                <a:latin typeface="Calibri"/>
                <a:cs typeface="Calibri"/>
              </a:rPr>
              <a:t>employees</a:t>
            </a:r>
            <a:r>
              <a:rPr dirty="0" sz="1100" spc="-5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must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submit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 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off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request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their </a:t>
            </a:r>
            <a:r>
              <a:rPr dirty="0" sz="1100">
                <a:latin typeface="Calibri"/>
                <a:cs typeface="Calibri"/>
              </a:rPr>
              <a:t>supervisors.</a:t>
            </a:r>
            <a:r>
              <a:rPr dirty="0" sz="1100" spc="19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See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off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Request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section.</a:t>
            </a:r>
            <a:endParaRPr sz="1100">
              <a:latin typeface="Calibri"/>
              <a:cs typeface="Calibri"/>
            </a:endParaRPr>
          </a:p>
          <a:p>
            <a:pPr marL="355600" marR="79375">
              <a:lnSpc>
                <a:spcPct val="80100"/>
              </a:lnSpc>
              <a:spcBef>
                <a:spcPts val="260"/>
              </a:spcBef>
            </a:pPr>
            <a:r>
              <a:rPr dirty="0" sz="1100">
                <a:latin typeface="Calibri"/>
                <a:cs typeface="Calibri"/>
              </a:rPr>
              <a:t>If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an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employee</a:t>
            </a:r>
            <a:r>
              <a:rPr dirty="0" sz="1100" spc="-3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has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pending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off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request,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date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 spc="-25">
                <a:latin typeface="Calibri"/>
                <a:cs typeface="Calibri"/>
              </a:rPr>
              <a:t>the </a:t>
            </a:r>
            <a:r>
              <a:rPr dirty="0" sz="1100">
                <a:latin typeface="Calibri"/>
                <a:cs typeface="Calibri"/>
              </a:rPr>
              <a:t>request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will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appear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on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record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red</a:t>
            </a:r>
            <a:r>
              <a:rPr dirty="0" sz="1100" spc="-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with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 </a:t>
            </a:r>
            <a:r>
              <a:rPr dirty="0" sz="1100" spc="-20">
                <a:latin typeface="Calibri"/>
                <a:cs typeface="Calibri"/>
              </a:rPr>
              <a:t>note </a:t>
            </a:r>
            <a:r>
              <a:rPr dirty="0" sz="1100">
                <a:latin typeface="Calibri"/>
                <a:cs typeface="Calibri"/>
              </a:rPr>
              <a:t>displayed</a:t>
            </a:r>
            <a:r>
              <a:rPr dirty="0" sz="1100" spc="-3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at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top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of</a:t>
            </a:r>
            <a:r>
              <a:rPr dirty="0" sz="1100" spc="-15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the</a:t>
            </a:r>
            <a:r>
              <a:rPr dirty="0" sz="1100" spc="-1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time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record,</a:t>
            </a:r>
            <a:r>
              <a:rPr dirty="0" sz="1100" spc="-20">
                <a:latin typeface="Calibri"/>
                <a:cs typeface="Calibri"/>
              </a:rPr>
              <a:t> </a:t>
            </a:r>
            <a:r>
              <a:rPr dirty="0" sz="1100">
                <a:latin typeface="Calibri"/>
                <a:cs typeface="Calibri"/>
              </a:rPr>
              <a:t>indicating</a:t>
            </a:r>
            <a:r>
              <a:rPr dirty="0" sz="1100" spc="-25">
                <a:latin typeface="Calibri"/>
                <a:cs typeface="Calibri"/>
              </a:rPr>
              <a:t> </a:t>
            </a:r>
            <a:r>
              <a:rPr dirty="0" sz="1100" spc="-20">
                <a:latin typeface="Calibri"/>
                <a:cs typeface="Calibri"/>
              </a:rPr>
              <a:t>your </a:t>
            </a:r>
            <a:r>
              <a:rPr dirty="0" sz="1100">
                <a:latin typeface="Calibri"/>
                <a:cs typeface="Calibri"/>
              </a:rPr>
              <a:t>pending</a:t>
            </a:r>
            <a:r>
              <a:rPr dirty="0" sz="1100" spc="-45">
                <a:latin typeface="Calibri"/>
                <a:cs typeface="Calibri"/>
              </a:rPr>
              <a:t> </a:t>
            </a:r>
            <a:r>
              <a:rPr dirty="0" sz="1100" spc="-10">
                <a:latin typeface="Calibri"/>
                <a:cs typeface="Calibri"/>
              </a:rPr>
              <a:t>request.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-12700" y="1371600"/>
            <a:ext cx="4737100" cy="2390140"/>
            <a:chOff x="-12700" y="1371600"/>
            <a:chExt cx="4737100" cy="2390140"/>
          </a:xfrm>
        </p:grpSpPr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599" y="1371600"/>
              <a:ext cx="4495800" cy="205740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0" y="2161666"/>
              <a:ext cx="270510" cy="635000"/>
            </a:xfrm>
            <a:custGeom>
              <a:avLst/>
              <a:gdLst/>
              <a:ahLst/>
              <a:cxnLst/>
              <a:rect l="l" t="t" r="r" b="b"/>
              <a:pathLst>
                <a:path w="270510" h="635000">
                  <a:moveTo>
                    <a:pt x="148399" y="0"/>
                  </a:moveTo>
                  <a:lnTo>
                    <a:pt x="0" y="28432"/>
                  </a:lnTo>
                  <a:lnTo>
                    <a:pt x="0" y="626000"/>
                  </a:lnTo>
                  <a:lnTo>
                    <a:pt x="80914" y="506730"/>
                  </a:lnTo>
                  <a:lnTo>
                    <a:pt x="270091" y="635000"/>
                  </a:lnTo>
                  <a:lnTo>
                    <a:pt x="1483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0" y="2161666"/>
              <a:ext cx="270510" cy="635000"/>
            </a:xfrm>
            <a:custGeom>
              <a:avLst/>
              <a:gdLst/>
              <a:ahLst/>
              <a:cxnLst/>
              <a:rect l="l" t="t" r="r" b="b"/>
              <a:pathLst>
                <a:path w="270510" h="635000">
                  <a:moveTo>
                    <a:pt x="0" y="28432"/>
                  </a:moveTo>
                  <a:lnTo>
                    <a:pt x="148399" y="0"/>
                  </a:lnTo>
                  <a:lnTo>
                    <a:pt x="270091" y="635000"/>
                  </a:lnTo>
                  <a:lnTo>
                    <a:pt x="80914" y="506730"/>
                  </a:lnTo>
                  <a:lnTo>
                    <a:pt x="0" y="626000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2466" y="2661666"/>
              <a:ext cx="1072515" cy="1099693"/>
            </a:xfrm>
            <a:prstGeom prst="rect">
              <a:avLst/>
            </a:prstGeom>
          </p:spPr>
        </p:pic>
      </p:grpSp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3810000"/>
            <a:ext cx="4724400" cy="265328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2971799"/>
            <a:ext cx="7918704" cy="341680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71805">
              <a:lnSpc>
                <a:spcPct val="100000"/>
              </a:lnSpc>
              <a:spcBef>
                <a:spcPts val="100"/>
              </a:spcBef>
            </a:pPr>
            <a:r>
              <a:rPr dirty="0"/>
              <a:t>Other</a:t>
            </a:r>
            <a:r>
              <a:rPr dirty="0" spc="-45"/>
              <a:t> </a:t>
            </a:r>
            <a:r>
              <a:rPr dirty="0" spc="-10"/>
              <a:t>features</a:t>
            </a:r>
            <a:r>
              <a:rPr dirty="0" spc="-35"/>
              <a:t> </a:t>
            </a:r>
            <a:r>
              <a:rPr dirty="0"/>
              <a:t>on</a:t>
            </a:r>
            <a:r>
              <a:rPr dirty="0" spc="-60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Time</a:t>
            </a:r>
            <a:r>
              <a:rPr dirty="0" spc="-45"/>
              <a:t> </a:t>
            </a:r>
            <a:r>
              <a:rPr dirty="0" spc="-10"/>
              <a:t>Record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255521"/>
            <a:ext cx="7755890" cy="174498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Enter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comments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box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indicated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below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wish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submit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comments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supervisor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record.</a:t>
            </a:r>
            <a:endParaRPr sz="1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Paid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Hours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total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number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hours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entered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within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period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each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type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(Holiday,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Overtime,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Extra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Time,</a:t>
            </a:r>
            <a:r>
              <a:rPr dirty="0" sz="1200" spc="-20">
                <a:latin typeface="Calibri"/>
                <a:cs typeface="Calibri"/>
              </a:rPr>
              <a:t> Lost </a:t>
            </a:r>
            <a:r>
              <a:rPr dirty="0" sz="1200">
                <a:latin typeface="Calibri"/>
                <a:cs typeface="Calibri"/>
              </a:rPr>
              <a:t>Time,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Standby)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Accrual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Balances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summary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accrual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balances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each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accrual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type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amount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charged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within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period.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View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Holidays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list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</a:t>
            </a:r>
            <a:r>
              <a:rPr dirty="0" sz="1200" spc="-10">
                <a:latin typeface="Calibri"/>
                <a:cs typeface="Calibri"/>
              </a:rPr>
              <a:t> holiday/floaters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that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have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earned,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charged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expiration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date.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28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PDF</a:t>
            </a:r>
            <a:r>
              <a:rPr dirty="0" sz="1200" spc="2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Report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-</a:t>
            </a:r>
            <a:r>
              <a:rPr dirty="0" sz="1200" spc="2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Printable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Existing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displayed.</a:t>
            </a:r>
            <a:endParaRPr sz="1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200">
                <a:latin typeface="Calibri"/>
                <a:cs typeface="Calibri"/>
              </a:rPr>
              <a:t>Audit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Details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when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records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have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submitted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action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has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taken.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-13017" y="2883344"/>
            <a:ext cx="776605" cy="788035"/>
            <a:chOff x="-13017" y="2883344"/>
            <a:chExt cx="776605" cy="788035"/>
          </a:xfrm>
        </p:grpSpPr>
        <p:sp>
          <p:nvSpPr>
            <p:cNvPr id="6" name="object 6"/>
            <p:cNvSpPr/>
            <p:nvPr/>
          </p:nvSpPr>
          <p:spPr>
            <a:xfrm>
              <a:off x="0" y="2896362"/>
              <a:ext cx="750570" cy="762000"/>
            </a:xfrm>
            <a:custGeom>
              <a:avLst/>
              <a:gdLst/>
              <a:ahLst/>
              <a:cxnLst/>
              <a:rect l="l" t="t" r="r" b="b"/>
              <a:pathLst>
                <a:path w="750570" h="762000">
                  <a:moveTo>
                    <a:pt x="369570" y="0"/>
                  </a:moveTo>
                  <a:lnTo>
                    <a:pt x="369570" y="190500"/>
                  </a:lnTo>
                  <a:lnTo>
                    <a:pt x="0" y="190500"/>
                  </a:lnTo>
                  <a:lnTo>
                    <a:pt x="0" y="571500"/>
                  </a:lnTo>
                  <a:lnTo>
                    <a:pt x="369570" y="571500"/>
                  </a:lnTo>
                  <a:lnTo>
                    <a:pt x="369570" y="762000"/>
                  </a:lnTo>
                  <a:lnTo>
                    <a:pt x="750570" y="381000"/>
                  </a:lnTo>
                  <a:lnTo>
                    <a:pt x="36957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2896362"/>
              <a:ext cx="750570" cy="762000"/>
            </a:xfrm>
            <a:custGeom>
              <a:avLst/>
              <a:gdLst/>
              <a:ahLst/>
              <a:cxnLst/>
              <a:rect l="l" t="t" r="r" b="b"/>
              <a:pathLst>
                <a:path w="750570" h="762000">
                  <a:moveTo>
                    <a:pt x="0" y="190500"/>
                  </a:moveTo>
                  <a:lnTo>
                    <a:pt x="369570" y="190500"/>
                  </a:lnTo>
                  <a:lnTo>
                    <a:pt x="369570" y="0"/>
                  </a:lnTo>
                  <a:lnTo>
                    <a:pt x="750570" y="381000"/>
                  </a:lnTo>
                  <a:lnTo>
                    <a:pt x="369570" y="762000"/>
                  </a:lnTo>
                  <a:lnTo>
                    <a:pt x="369570" y="571500"/>
                  </a:lnTo>
                  <a:lnTo>
                    <a:pt x="0" y="571500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-20320" y="3196208"/>
            <a:ext cx="483870" cy="1479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Comments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502344" y="4864544"/>
            <a:ext cx="1321435" cy="940435"/>
            <a:chOff x="2502344" y="4864544"/>
            <a:chExt cx="1321435" cy="940435"/>
          </a:xfrm>
        </p:grpSpPr>
        <p:sp>
          <p:nvSpPr>
            <p:cNvPr id="10" name="object 10"/>
            <p:cNvSpPr/>
            <p:nvPr/>
          </p:nvSpPr>
          <p:spPr>
            <a:xfrm>
              <a:off x="2515362" y="4877562"/>
              <a:ext cx="1295400" cy="914400"/>
            </a:xfrm>
            <a:custGeom>
              <a:avLst/>
              <a:gdLst/>
              <a:ahLst/>
              <a:cxnLst/>
              <a:rect l="l" t="t" r="r" b="b"/>
              <a:pathLst>
                <a:path w="1295400" h="914400">
                  <a:moveTo>
                    <a:pt x="457200" y="0"/>
                  </a:move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295400" y="685800"/>
                  </a:lnTo>
                  <a:lnTo>
                    <a:pt x="1066800" y="457200"/>
                  </a:lnTo>
                  <a:lnTo>
                    <a:pt x="1295400" y="228600"/>
                  </a:lnTo>
                  <a:lnTo>
                    <a:pt x="457200" y="2286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515362" y="4877562"/>
              <a:ext cx="1295400" cy="914400"/>
            </a:xfrm>
            <a:custGeom>
              <a:avLst/>
              <a:gdLst/>
              <a:ahLst/>
              <a:cxnLst/>
              <a:rect l="l" t="t" r="r" b="b"/>
              <a:pathLst>
                <a:path w="1295400" h="914400">
                  <a:moveTo>
                    <a:pt x="1295400" y="685800"/>
                  </a:moveTo>
                  <a:lnTo>
                    <a:pt x="457200" y="685800"/>
                  </a:lnTo>
                  <a:lnTo>
                    <a:pt x="457200" y="914400"/>
                  </a:lnTo>
                  <a:lnTo>
                    <a:pt x="0" y="457200"/>
                  </a:lnTo>
                  <a:lnTo>
                    <a:pt x="457200" y="0"/>
                  </a:lnTo>
                  <a:lnTo>
                    <a:pt x="457200" y="228600"/>
                  </a:lnTo>
                  <a:lnTo>
                    <a:pt x="1295400" y="228600"/>
                  </a:lnTo>
                  <a:lnTo>
                    <a:pt x="1066800" y="457200"/>
                  </a:lnTo>
                  <a:lnTo>
                    <a:pt x="1295400" y="6858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2924301" y="5141559"/>
            <a:ext cx="493395" cy="38798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86995">
              <a:lnSpc>
                <a:spcPts val="865"/>
              </a:lnSpc>
            </a:pPr>
            <a:r>
              <a:rPr dirty="0" sz="800" spc="-20" b="1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endParaRPr sz="800">
              <a:latin typeface="Calibri"/>
              <a:cs typeface="Calibri"/>
            </a:endParaRPr>
          </a:p>
          <a:p>
            <a:pPr algn="just" marL="19685" marR="5080" indent="-7620">
              <a:lnSpc>
                <a:spcPct val="100000"/>
              </a:lnSpc>
            </a:pP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Holidays</a:t>
            </a:r>
            <a:r>
              <a:rPr dirty="0" sz="800" spc="5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8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25" b="1">
                <a:solidFill>
                  <a:srgbClr val="FFFFFF"/>
                </a:solidFill>
                <a:latin typeface="Calibri"/>
                <a:cs typeface="Calibri"/>
              </a:rPr>
              <a:t>PDF</a:t>
            </a:r>
            <a:r>
              <a:rPr dirty="0" sz="800" spc="5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-10" b="1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23865" y="4533265"/>
            <a:ext cx="863981" cy="129917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52551" rIns="0" bIns="0" rtlCol="0" vert="horz">
            <a:spAutoFit/>
          </a:bodyPr>
          <a:lstStyle/>
          <a:p>
            <a:pPr marL="1122680">
              <a:lnSpc>
                <a:spcPct val="100000"/>
              </a:lnSpc>
              <a:spcBef>
                <a:spcPts val="100"/>
              </a:spcBef>
            </a:pPr>
            <a:r>
              <a:rPr dirty="0" sz="1800"/>
              <a:t>Certify</a:t>
            </a:r>
            <a:r>
              <a:rPr dirty="0" sz="1800" spc="-15"/>
              <a:t> </a:t>
            </a:r>
            <a:r>
              <a:rPr dirty="0" sz="1800"/>
              <a:t>and</a:t>
            </a:r>
            <a:r>
              <a:rPr dirty="0" sz="1800" spc="-30"/>
              <a:t> </a:t>
            </a:r>
            <a:r>
              <a:rPr dirty="0" sz="1800"/>
              <a:t>Submit</a:t>
            </a:r>
            <a:r>
              <a:rPr dirty="0" sz="1800" spc="-20"/>
              <a:t> </a:t>
            </a:r>
            <a:r>
              <a:rPr dirty="0" sz="1800"/>
              <a:t>to</a:t>
            </a:r>
            <a:r>
              <a:rPr dirty="0" sz="1800" spc="-25"/>
              <a:t> </a:t>
            </a:r>
            <a:r>
              <a:rPr dirty="0" sz="1800" spc="-10"/>
              <a:t>Supervisor</a:t>
            </a:r>
            <a:endParaRPr sz="1800"/>
          </a:p>
        </p:txBody>
      </p:sp>
      <p:grpSp>
        <p:nvGrpSpPr>
          <p:cNvPr id="3" name="object 3"/>
          <p:cNvGrpSpPr/>
          <p:nvPr/>
        </p:nvGrpSpPr>
        <p:grpSpPr>
          <a:xfrm>
            <a:off x="-12953" y="4491228"/>
            <a:ext cx="456565" cy="887094"/>
            <a:chOff x="-12953" y="4491228"/>
            <a:chExt cx="456565" cy="887094"/>
          </a:xfrm>
        </p:grpSpPr>
        <p:sp>
          <p:nvSpPr>
            <p:cNvPr id="4" name="object 4"/>
            <p:cNvSpPr/>
            <p:nvPr/>
          </p:nvSpPr>
          <p:spPr>
            <a:xfrm>
              <a:off x="0" y="4504182"/>
              <a:ext cx="430530" cy="861060"/>
            </a:xfrm>
            <a:custGeom>
              <a:avLst/>
              <a:gdLst/>
              <a:ahLst/>
              <a:cxnLst/>
              <a:rect l="l" t="t" r="r" b="b"/>
              <a:pathLst>
                <a:path w="430530" h="861060">
                  <a:moveTo>
                    <a:pt x="0" y="0"/>
                  </a:moveTo>
                  <a:lnTo>
                    <a:pt x="0" y="861060"/>
                  </a:lnTo>
                  <a:lnTo>
                    <a:pt x="430530" y="4305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4504182"/>
              <a:ext cx="430530" cy="861060"/>
            </a:xfrm>
            <a:custGeom>
              <a:avLst/>
              <a:gdLst/>
              <a:ahLst/>
              <a:cxnLst/>
              <a:rect l="l" t="t" r="r" b="b"/>
              <a:pathLst>
                <a:path w="430530" h="861060">
                  <a:moveTo>
                    <a:pt x="0" y="0"/>
                  </a:moveTo>
                  <a:lnTo>
                    <a:pt x="430530" y="430530"/>
                  </a:lnTo>
                  <a:lnTo>
                    <a:pt x="0" y="861060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/>
          <p:cNvGrpSpPr/>
          <p:nvPr/>
        </p:nvGrpSpPr>
        <p:grpSpPr>
          <a:xfrm>
            <a:off x="533400" y="2971800"/>
            <a:ext cx="8229600" cy="3402329"/>
            <a:chOff x="533400" y="2971800"/>
            <a:chExt cx="8229600" cy="3402329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971800"/>
              <a:ext cx="8229600" cy="339852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68322" y="5116322"/>
              <a:ext cx="995679" cy="125760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908041" y="4450842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628777" y="0"/>
                  </a:moveTo>
                  <a:lnTo>
                    <a:pt x="0" y="261492"/>
                  </a:lnTo>
                  <a:lnTo>
                    <a:pt x="261493" y="890269"/>
                  </a:lnTo>
                  <a:lnTo>
                    <a:pt x="353313" y="667638"/>
                  </a:lnTo>
                  <a:lnTo>
                    <a:pt x="1171067" y="1005077"/>
                  </a:lnTo>
                  <a:lnTo>
                    <a:pt x="1040384" y="690752"/>
                  </a:lnTo>
                  <a:lnTo>
                    <a:pt x="1354709" y="559942"/>
                  </a:lnTo>
                  <a:lnTo>
                    <a:pt x="536956" y="222503"/>
                  </a:lnTo>
                  <a:lnTo>
                    <a:pt x="62877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908041" y="4450842"/>
              <a:ext cx="1355090" cy="1005205"/>
            </a:xfrm>
            <a:custGeom>
              <a:avLst/>
              <a:gdLst/>
              <a:ahLst/>
              <a:cxnLst/>
              <a:rect l="l" t="t" r="r" b="b"/>
              <a:pathLst>
                <a:path w="1355089" h="1005204">
                  <a:moveTo>
                    <a:pt x="1354709" y="559942"/>
                  </a:moveTo>
                  <a:lnTo>
                    <a:pt x="536956" y="222503"/>
                  </a:lnTo>
                  <a:lnTo>
                    <a:pt x="628777" y="0"/>
                  </a:lnTo>
                  <a:lnTo>
                    <a:pt x="0" y="261492"/>
                  </a:lnTo>
                  <a:lnTo>
                    <a:pt x="261493" y="890269"/>
                  </a:lnTo>
                  <a:lnTo>
                    <a:pt x="353313" y="667638"/>
                  </a:lnTo>
                  <a:lnTo>
                    <a:pt x="1171067" y="1005077"/>
                  </a:lnTo>
                  <a:lnTo>
                    <a:pt x="1040384" y="690752"/>
                  </a:lnTo>
                  <a:lnTo>
                    <a:pt x="1354709" y="559942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356986" y="4873117"/>
              <a:ext cx="367030" cy="227329"/>
            </a:xfrm>
            <a:custGeom>
              <a:avLst/>
              <a:gdLst/>
              <a:ahLst/>
              <a:cxnLst/>
              <a:rect l="l" t="t" r="r" b="b"/>
              <a:pathLst>
                <a:path w="367029" h="227329">
                  <a:moveTo>
                    <a:pt x="312420" y="133349"/>
                  </a:moveTo>
                  <a:lnTo>
                    <a:pt x="308737" y="133349"/>
                  </a:lnTo>
                  <a:lnTo>
                    <a:pt x="308228" y="134619"/>
                  </a:lnTo>
                  <a:lnTo>
                    <a:pt x="307975" y="134619"/>
                  </a:lnTo>
                  <a:lnTo>
                    <a:pt x="307593" y="135889"/>
                  </a:lnTo>
                  <a:lnTo>
                    <a:pt x="307466" y="137159"/>
                  </a:lnTo>
                  <a:lnTo>
                    <a:pt x="307339" y="138429"/>
                  </a:lnTo>
                  <a:lnTo>
                    <a:pt x="305435" y="199389"/>
                  </a:lnTo>
                  <a:lnTo>
                    <a:pt x="305435" y="200659"/>
                  </a:lnTo>
                  <a:lnTo>
                    <a:pt x="305942" y="201929"/>
                  </a:lnTo>
                  <a:lnTo>
                    <a:pt x="306197" y="201929"/>
                  </a:lnTo>
                  <a:lnTo>
                    <a:pt x="306704" y="203199"/>
                  </a:lnTo>
                  <a:lnTo>
                    <a:pt x="291338" y="218439"/>
                  </a:lnTo>
                  <a:lnTo>
                    <a:pt x="290702" y="218439"/>
                  </a:lnTo>
                  <a:lnTo>
                    <a:pt x="290322" y="219709"/>
                  </a:lnTo>
                  <a:lnTo>
                    <a:pt x="290067" y="220979"/>
                  </a:lnTo>
                  <a:lnTo>
                    <a:pt x="290195" y="220979"/>
                  </a:lnTo>
                  <a:lnTo>
                    <a:pt x="290575" y="222249"/>
                  </a:lnTo>
                  <a:lnTo>
                    <a:pt x="291591" y="222249"/>
                  </a:lnTo>
                  <a:lnTo>
                    <a:pt x="292480" y="223519"/>
                  </a:lnTo>
                  <a:lnTo>
                    <a:pt x="294766" y="224789"/>
                  </a:lnTo>
                  <a:lnTo>
                    <a:pt x="296417" y="224789"/>
                  </a:lnTo>
                  <a:lnTo>
                    <a:pt x="299720" y="226059"/>
                  </a:lnTo>
                  <a:lnTo>
                    <a:pt x="302260" y="227329"/>
                  </a:lnTo>
                  <a:lnTo>
                    <a:pt x="307339" y="227329"/>
                  </a:lnTo>
                  <a:lnTo>
                    <a:pt x="308228" y="226059"/>
                  </a:lnTo>
                  <a:lnTo>
                    <a:pt x="323214" y="209549"/>
                  </a:lnTo>
                  <a:lnTo>
                    <a:pt x="343480" y="186689"/>
                  </a:lnTo>
                  <a:lnTo>
                    <a:pt x="322325" y="186689"/>
                  </a:lnTo>
                  <a:lnTo>
                    <a:pt x="323132" y="171449"/>
                  </a:lnTo>
                  <a:lnTo>
                    <a:pt x="323200" y="170179"/>
                  </a:lnTo>
                  <a:lnTo>
                    <a:pt x="323267" y="168909"/>
                  </a:lnTo>
                  <a:lnTo>
                    <a:pt x="323334" y="167639"/>
                  </a:lnTo>
                  <a:lnTo>
                    <a:pt x="323401" y="166369"/>
                  </a:lnTo>
                  <a:lnTo>
                    <a:pt x="323469" y="165099"/>
                  </a:lnTo>
                  <a:lnTo>
                    <a:pt x="323536" y="163829"/>
                  </a:lnTo>
                  <a:lnTo>
                    <a:pt x="323603" y="162559"/>
                  </a:lnTo>
                  <a:lnTo>
                    <a:pt x="323670" y="161289"/>
                  </a:lnTo>
                  <a:lnTo>
                    <a:pt x="323737" y="160019"/>
                  </a:lnTo>
                  <a:lnTo>
                    <a:pt x="323805" y="158749"/>
                  </a:lnTo>
                  <a:lnTo>
                    <a:pt x="323872" y="157479"/>
                  </a:lnTo>
                  <a:lnTo>
                    <a:pt x="323939" y="156209"/>
                  </a:lnTo>
                  <a:lnTo>
                    <a:pt x="324006" y="154939"/>
                  </a:lnTo>
                  <a:lnTo>
                    <a:pt x="324074" y="153669"/>
                  </a:lnTo>
                  <a:lnTo>
                    <a:pt x="324141" y="152399"/>
                  </a:lnTo>
                  <a:lnTo>
                    <a:pt x="324208" y="151129"/>
                  </a:lnTo>
                  <a:lnTo>
                    <a:pt x="324275" y="149859"/>
                  </a:lnTo>
                  <a:lnTo>
                    <a:pt x="324343" y="148589"/>
                  </a:lnTo>
                  <a:lnTo>
                    <a:pt x="324410" y="147319"/>
                  </a:lnTo>
                  <a:lnTo>
                    <a:pt x="324477" y="146049"/>
                  </a:lnTo>
                  <a:lnTo>
                    <a:pt x="324544" y="144779"/>
                  </a:lnTo>
                  <a:lnTo>
                    <a:pt x="324612" y="139699"/>
                  </a:lnTo>
                  <a:lnTo>
                    <a:pt x="324358" y="139699"/>
                  </a:lnTo>
                  <a:lnTo>
                    <a:pt x="323341" y="138429"/>
                  </a:lnTo>
                  <a:lnTo>
                    <a:pt x="322579" y="138429"/>
                  </a:lnTo>
                  <a:lnTo>
                    <a:pt x="320548" y="137159"/>
                  </a:lnTo>
                  <a:lnTo>
                    <a:pt x="319150" y="135889"/>
                  </a:lnTo>
                  <a:lnTo>
                    <a:pt x="313689" y="134619"/>
                  </a:lnTo>
                  <a:lnTo>
                    <a:pt x="312420" y="133349"/>
                  </a:lnTo>
                  <a:close/>
                </a:path>
                <a:path w="367029" h="227329">
                  <a:moveTo>
                    <a:pt x="359790" y="152399"/>
                  </a:moveTo>
                  <a:lnTo>
                    <a:pt x="350647" y="152399"/>
                  </a:lnTo>
                  <a:lnTo>
                    <a:pt x="322579" y="186689"/>
                  </a:lnTo>
                  <a:lnTo>
                    <a:pt x="343480" y="186689"/>
                  </a:lnTo>
                  <a:lnTo>
                    <a:pt x="364871" y="162559"/>
                  </a:lnTo>
                  <a:lnTo>
                    <a:pt x="365633" y="161289"/>
                  </a:lnTo>
                  <a:lnTo>
                    <a:pt x="366267" y="160019"/>
                  </a:lnTo>
                  <a:lnTo>
                    <a:pt x="366522" y="158749"/>
                  </a:lnTo>
                  <a:lnTo>
                    <a:pt x="366902" y="158749"/>
                  </a:lnTo>
                  <a:lnTo>
                    <a:pt x="366775" y="157479"/>
                  </a:lnTo>
                  <a:lnTo>
                    <a:pt x="366395" y="157479"/>
                  </a:lnTo>
                  <a:lnTo>
                    <a:pt x="366013" y="156209"/>
                  </a:lnTo>
                  <a:lnTo>
                    <a:pt x="365378" y="156209"/>
                  </a:lnTo>
                  <a:lnTo>
                    <a:pt x="363092" y="154939"/>
                  </a:lnTo>
                  <a:lnTo>
                    <a:pt x="361568" y="153669"/>
                  </a:lnTo>
                  <a:lnTo>
                    <a:pt x="359790" y="152399"/>
                  </a:lnTo>
                  <a:close/>
                </a:path>
                <a:path w="367029" h="227329">
                  <a:moveTo>
                    <a:pt x="302640" y="97789"/>
                  </a:moveTo>
                  <a:lnTo>
                    <a:pt x="294132" y="97789"/>
                  </a:lnTo>
                  <a:lnTo>
                    <a:pt x="289305" y="100329"/>
                  </a:lnTo>
                  <a:lnTo>
                    <a:pt x="277875" y="119379"/>
                  </a:lnTo>
                  <a:lnTo>
                    <a:pt x="266700" y="119379"/>
                  </a:lnTo>
                  <a:lnTo>
                    <a:pt x="266191" y="120649"/>
                  </a:lnTo>
                  <a:lnTo>
                    <a:pt x="264795" y="124459"/>
                  </a:lnTo>
                  <a:lnTo>
                    <a:pt x="264287" y="125729"/>
                  </a:lnTo>
                  <a:lnTo>
                    <a:pt x="264287" y="128269"/>
                  </a:lnTo>
                  <a:lnTo>
                    <a:pt x="264667" y="129539"/>
                  </a:lnTo>
                  <a:lnTo>
                    <a:pt x="265429" y="129539"/>
                  </a:lnTo>
                  <a:lnTo>
                    <a:pt x="272541" y="132079"/>
                  </a:lnTo>
                  <a:lnTo>
                    <a:pt x="253746" y="177799"/>
                  </a:lnTo>
                  <a:lnTo>
                    <a:pt x="253491" y="179069"/>
                  </a:lnTo>
                  <a:lnTo>
                    <a:pt x="253618" y="180339"/>
                  </a:lnTo>
                  <a:lnTo>
                    <a:pt x="254508" y="180339"/>
                  </a:lnTo>
                  <a:lnTo>
                    <a:pt x="255015" y="181609"/>
                  </a:lnTo>
                  <a:lnTo>
                    <a:pt x="255777" y="181609"/>
                  </a:lnTo>
                  <a:lnTo>
                    <a:pt x="259079" y="182879"/>
                  </a:lnTo>
                  <a:lnTo>
                    <a:pt x="262127" y="184149"/>
                  </a:lnTo>
                  <a:lnTo>
                    <a:pt x="263398" y="185419"/>
                  </a:lnTo>
                  <a:lnTo>
                    <a:pt x="269621" y="185419"/>
                  </a:lnTo>
                  <a:lnTo>
                    <a:pt x="288416" y="139699"/>
                  </a:lnTo>
                  <a:lnTo>
                    <a:pt x="302895" y="139699"/>
                  </a:lnTo>
                  <a:lnTo>
                    <a:pt x="303911" y="138429"/>
                  </a:lnTo>
                  <a:lnTo>
                    <a:pt x="304418" y="137159"/>
                  </a:lnTo>
                  <a:lnTo>
                    <a:pt x="304800" y="135889"/>
                  </a:lnTo>
                  <a:lnTo>
                    <a:pt x="305053" y="134619"/>
                  </a:lnTo>
                  <a:lnTo>
                    <a:pt x="305180" y="133349"/>
                  </a:lnTo>
                  <a:lnTo>
                    <a:pt x="305308" y="133349"/>
                  </a:lnTo>
                  <a:lnTo>
                    <a:pt x="305308" y="132079"/>
                  </a:lnTo>
                  <a:lnTo>
                    <a:pt x="305180" y="132079"/>
                  </a:lnTo>
                  <a:lnTo>
                    <a:pt x="304926" y="130809"/>
                  </a:lnTo>
                  <a:lnTo>
                    <a:pt x="304038" y="130809"/>
                  </a:lnTo>
                  <a:lnTo>
                    <a:pt x="293750" y="125729"/>
                  </a:lnTo>
                  <a:lnTo>
                    <a:pt x="295910" y="120649"/>
                  </a:lnTo>
                  <a:lnTo>
                    <a:pt x="299720" y="114299"/>
                  </a:lnTo>
                  <a:lnTo>
                    <a:pt x="300609" y="114299"/>
                  </a:lnTo>
                  <a:lnTo>
                    <a:pt x="301498" y="113029"/>
                  </a:lnTo>
                  <a:lnTo>
                    <a:pt x="316864" y="113029"/>
                  </a:lnTo>
                  <a:lnTo>
                    <a:pt x="317373" y="111759"/>
                  </a:lnTo>
                  <a:lnTo>
                    <a:pt x="317753" y="110489"/>
                  </a:lnTo>
                  <a:lnTo>
                    <a:pt x="318262" y="109219"/>
                  </a:lnTo>
                  <a:lnTo>
                    <a:pt x="318135" y="106679"/>
                  </a:lnTo>
                  <a:lnTo>
                    <a:pt x="318008" y="105409"/>
                  </a:lnTo>
                  <a:lnTo>
                    <a:pt x="316102" y="104139"/>
                  </a:lnTo>
                  <a:lnTo>
                    <a:pt x="315087" y="102869"/>
                  </a:lnTo>
                  <a:lnTo>
                    <a:pt x="312292" y="101599"/>
                  </a:lnTo>
                  <a:lnTo>
                    <a:pt x="310768" y="100329"/>
                  </a:lnTo>
                  <a:lnTo>
                    <a:pt x="309117" y="100329"/>
                  </a:lnTo>
                  <a:lnTo>
                    <a:pt x="305688" y="99059"/>
                  </a:lnTo>
                  <a:lnTo>
                    <a:pt x="302640" y="97789"/>
                  </a:lnTo>
                  <a:close/>
                </a:path>
                <a:path w="367029" h="227329">
                  <a:moveTo>
                    <a:pt x="233934" y="170179"/>
                  </a:moveTo>
                  <a:lnTo>
                    <a:pt x="227964" y="170179"/>
                  </a:lnTo>
                  <a:lnTo>
                    <a:pt x="228980" y="171449"/>
                  </a:lnTo>
                  <a:lnTo>
                    <a:pt x="233679" y="171449"/>
                  </a:lnTo>
                  <a:lnTo>
                    <a:pt x="233934" y="170179"/>
                  </a:lnTo>
                  <a:close/>
                </a:path>
                <a:path w="367029" h="227329">
                  <a:moveTo>
                    <a:pt x="247650" y="106679"/>
                  </a:moveTo>
                  <a:lnTo>
                    <a:pt x="241553" y="106679"/>
                  </a:lnTo>
                  <a:lnTo>
                    <a:pt x="218186" y="163829"/>
                  </a:lnTo>
                  <a:lnTo>
                    <a:pt x="218186" y="165099"/>
                  </a:lnTo>
                  <a:lnTo>
                    <a:pt x="219583" y="166369"/>
                  </a:lnTo>
                  <a:lnTo>
                    <a:pt x="220345" y="167639"/>
                  </a:lnTo>
                  <a:lnTo>
                    <a:pt x="222250" y="167639"/>
                  </a:lnTo>
                  <a:lnTo>
                    <a:pt x="223520" y="168909"/>
                  </a:lnTo>
                  <a:lnTo>
                    <a:pt x="225171" y="168909"/>
                  </a:lnTo>
                  <a:lnTo>
                    <a:pt x="226695" y="170179"/>
                  </a:lnTo>
                  <a:lnTo>
                    <a:pt x="234187" y="170179"/>
                  </a:lnTo>
                  <a:lnTo>
                    <a:pt x="257428" y="114299"/>
                  </a:lnTo>
                  <a:lnTo>
                    <a:pt x="257301" y="111759"/>
                  </a:lnTo>
                  <a:lnTo>
                    <a:pt x="256539" y="111759"/>
                  </a:lnTo>
                  <a:lnTo>
                    <a:pt x="256032" y="110489"/>
                  </a:lnTo>
                  <a:lnTo>
                    <a:pt x="255270" y="110489"/>
                  </a:lnTo>
                  <a:lnTo>
                    <a:pt x="254253" y="109219"/>
                  </a:lnTo>
                  <a:lnTo>
                    <a:pt x="253364" y="109219"/>
                  </a:lnTo>
                  <a:lnTo>
                    <a:pt x="252095" y="107949"/>
                  </a:lnTo>
                  <a:lnTo>
                    <a:pt x="250443" y="107949"/>
                  </a:lnTo>
                  <a:lnTo>
                    <a:pt x="247650" y="106679"/>
                  </a:lnTo>
                  <a:close/>
                </a:path>
                <a:path w="367029" h="227329">
                  <a:moveTo>
                    <a:pt x="193293" y="85089"/>
                  </a:moveTo>
                  <a:lnTo>
                    <a:pt x="191262" y="85089"/>
                  </a:lnTo>
                  <a:lnTo>
                    <a:pt x="190373" y="86359"/>
                  </a:lnTo>
                  <a:lnTo>
                    <a:pt x="189991" y="86359"/>
                  </a:lnTo>
                  <a:lnTo>
                    <a:pt x="189484" y="87629"/>
                  </a:lnTo>
                  <a:lnTo>
                    <a:pt x="188595" y="88899"/>
                  </a:lnTo>
                  <a:lnTo>
                    <a:pt x="188087" y="90169"/>
                  </a:lnTo>
                  <a:lnTo>
                    <a:pt x="187198" y="92709"/>
                  </a:lnTo>
                  <a:lnTo>
                    <a:pt x="186689" y="93979"/>
                  </a:lnTo>
                  <a:lnTo>
                    <a:pt x="186689" y="96519"/>
                  </a:lnTo>
                  <a:lnTo>
                    <a:pt x="187071" y="97789"/>
                  </a:lnTo>
                  <a:lnTo>
                    <a:pt x="187960" y="97789"/>
                  </a:lnTo>
                  <a:lnTo>
                    <a:pt x="194690" y="100329"/>
                  </a:lnTo>
                  <a:lnTo>
                    <a:pt x="182752" y="129539"/>
                  </a:lnTo>
                  <a:lnTo>
                    <a:pt x="181355" y="133349"/>
                  </a:lnTo>
                  <a:lnTo>
                    <a:pt x="180466" y="135889"/>
                  </a:lnTo>
                  <a:lnTo>
                    <a:pt x="180086" y="138429"/>
                  </a:lnTo>
                  <a:lnTo>
                    <a:pt x="180086" y="144779"/>
                  </a:lnTo>
                  <a:lnTo>
                    <a:pt x="180848" y="146049"/>
                  </a:lnTo>
                  <a:lnTo>
                    <a:pt x="181737" y="148589"/>
                  </a:lnTo>
                  <a:lnTo>
                    <a:pt x="183134" y="151129"/>
                  </a:lnTo>
                  <a:lnTo>
                    <a:pt x="185038" y="152399"/>
                  </a:lnTo>
                  <a:lnTo>
                    <a:pt x="187071" y="154939"/>
                  </a:lnTo>
                  <a:lnTo>
                    <a:pt x="189611" y="156209"/>
                  </a:lnTo>
                  <a:lnTo>
                    <a:pt x="194055" y="157479"/>
                  </a:lnTo>
                  <a:lnTo>
                    <a:pt x="195199" y="157479"/>
                  </a:lnTo>
                  <a:lnTo>
                    <a:pt x="196468" y="158749"/>
                  </a:lnTo>
                  <a:lnTo>
                    <a:pt x="206121" y="158749"/>
                  </a:lnTo>
                  <a:lnTo>
                    <a:pt x="208025" y="154939"/>
                  </a:lnTo>
                  <a:lnTo>
                    <a:pt x="208787" y="153669"/>
                  </a:lnTo>
                  <a:lnTo>
                    <a:pt x="209296" y="152399"/>
                  </a:lnTo>
                  <a:lnTo>
                    <a:pt x="209676" y="151129"/>
                  </a:lnTo>
                  <a:lnTo>
                    <a:pt x="209803" y="149859"/>
                  </a:lnTo>
                  <a:lnTo>
                    <a:pt x="210058" y="149859"/>
                  </a:lnTo>
                  <a:lnTo>
                    <a:pt x="210185" y="148589"/>
                  </a:lnTo>
                  <a:lnTo>
                    <a:pt x="210312" y="147319"/>
                  </a:lnTo>
                  <a:lnTo>
                    <a:pt x="209676" y="147319"/>
                  </a:lnTo>
                  <a:lnTo>
                    <a:pt x="209423" y="146049"/>
                  </a:lnTo>
                  <a:lnTo>
                    <a:pt x="203326" y="146049"/>
                  </a:lnTo>
                  <a:lnTo>
                    <a:pt x="200025" y="144779"/>
                  </a:lnTo>
                  <a:lnTo>
                    <a:pt x="198500" y="143509"/>
                  </a:lnTo>
                  <a:lnTo>
                    <a:pt x="198374" y="142239"/>
                  </a:lnTo>
                  <a:lnTo>
                    <a:pt x="198247" y="140969"/>
                  </a:lnTo>
                  <a:lnTo>
                    <a:pt x="197865" y="139699"/>
                  </a:lnTo>
                  <a:lnTo>
                    <a:pt x="198374" y="137159"/>
                  </a:lnTo>
                  <a:lnTo>
                    <a:pt x="199643" y="133349"/>
                  </a:lnTo>
                  <a:lnTo>
                    <a:pt x="210565" y="106679"/>
                  </a:lnTo>
                  <a:lnTo>
                    <a:pt x="228091" y="106679"/>
                  </a:lnTo>
                  <a:lnTo>
                    <a:pt x="228600" y="105409"/>
                  </a:lnTo>
                  <a:lnTo>
                    <a:pt x="228853" y="104139"/>
                  </a:lnTo>
                  <a:lnTo>
                    <a:pt x="229362" y="102869"/>
                  </a:lnTo>
                  <a:lnTo>
                    <a:pt x="229362" y="100329"/>
                  </a:lnTo>
                  <a:lnTo>
                    <a:pt x="229108" y="100329"/>
                  </a:lnTo>
                  <a:lnTo>
                    <a:pt x="228600" y="99059"/>
                  </a:lnTo>
                  <a:lnTo>
                    <a:pt x="228218" y="99059"/>
                  </a:lnTo>
                  <a:lnTo>
                    <a:pt x="215900" y="93979"/>
                  </a:lnTo>
                  <a:lnTo>
                    <a:pt x="218503" y="87629"/>
                  </a:lnTo>
                  <a:lnTo>
                    <a:pt x="200025" y="87629"/>
                  </a:lnTo>
                  <a:lnTo>
                    <a:pt x="193293" y="85089"/>
                  </a:lnTo>
                  <a:close/>
                </a:path>
                <a:path w="367029" h="227329">
                  <a:moveTo>
                    <a:pt x="355726" y="151129"/>
                  </a:moveTo>
                  <a:lnTo>
                    <a:pt x="351916" y="151129"/>
                  </a:lnTo>
                  <a:lnTo>
                    <a:pt x="351282" y="152399"/>
                  </a:lnTo>
                  <a:lnTo>
                    <a:pt x="357504" y="152399"/>
                  </a:lnTo>
                  <a:lnTo>
                    <a:pt x="355726" y="151129"/>
                  </a:lnTo>
                  <a:close/>
                </a:path>
                <a:path w="367029" h="227329">
                  <a:moveTo>
                    <a:pt x="302895" y="139699"/>
                  </a:moveTo>
                  <a:lnTo>
                    <a:pt x="288416" y="139699"/>
                  </a:lnTo>
                  <a:lnTo>
                    <a:pt x="298703" y="143509"/>
                  </a:lnTo>
                  <a:lnTo>
                    <a:pt x="300354" y="143509"/>
                  </a:lnTo>
                  <a:lnTo>
                    <a:pt x="301243" y="142239"/>
                  </a:lnTo>
                  <a:lnTo>
                    <a:pt x="302005" y="142239"/>
                  </a:lnTo>
                  <a:lnTo>
                    <a:pt x="302895" y="139699"/>
                  </a:lnTo>
                  <a:close/>
                </a:path>
                <a:path w="367029" h="227329">
                  <a:moveTo>
                    <a:pt x="156463" y="68579"/>
                  </a:moveTo>
                  <a:lnTo>
                    <a:pt x="150113" y="68579"/>
                  </a:lnTo>
                  <a:lnTo>
                    <a:pt x="149860" y="69849"/>
                  </a:lnTo>
                  <a:lnTo>
                    <a:pt x="126618" y="125729"/>
                  </a:lnTo>
                  <a:lnTo>
                    <a:pt x="126618" y="126999"/>
                  </a:lnTo>
                  <a:lnTo>
                    <a:pt x="127000" y="128269"/>
                  </a:lnTo>
                  <a:lnTo>
                    <a:pt x="128015" y="128269"/>
                  </a:lnTo>
                  <a:lnTo>
                    <a:pt x="128777" y="129539"/>
                  </a:lnTo>
                  <a:lnTo>
                    <a:pt x="129793" y="129539"/>
                  </a:lnTo>
                  <a:lnTo>
                    <a:pt x="130683" y="130809"/>
                  </a:lnTo>
                  <a:lnTo>
                    <a:pt x="131952" y="130809"/>
                  </a:lnTo>
                  <a:lnTo>
                    <a:pt x="133603" y="132079"/>
                  </a:lnTo>
                  <a:lnTo>
                    <a:pt x="136398" y="133349"/>
                  </a:lnTo>
                  <a:lnTo>
                    <a:pt x="142112" y="133349"/>
                  </a:lnTo>
                  <a:lnTo>
                    <a:pt x="142621" y="132079"/>
                  </a:lnTo>
                  <a:lnTo>
                    <a:pt x="157099" y="97789"/>
                  </a:lnTo>
                  <a:lnTo>
                    <a:pt x="159003" y="95249"/>
                  </a:lnTo>
                  <a:lnTo>
                    <a:pt x="163829" y="92709"/>
                  </a:lnTo>
                  <a:lnTo>
                    <a:pt x="166624" y="92709"/>
                  </a:lnTo>
                  <a:lnTo>
                    <a:pt x="167766" y="91439"/>
                  </a:lnTo>
                  <a:lnTo>
                    <a:pt x="183451" y="91439"/>
                  </a:lnTo>
                  <a:lnTo>
                    <a:pt x="184023" y="90169"/>
                  </a:lnTo>
                  <a:lnTo>
                    <a:pt x="185165" y="86359"/>
                  </a:lnTo>
                  <a:lnTo>
                    <a:pt x="185420" y="86359"/>
                  </a:lnTo>
                  <a:lnTo>
                    <a:pt x="185800" y="85089"/>
                  </a:lnTo>
                  <a:lnTo>
                    <a:pt x="185927" y="83819"/>
                  </a:lnTo>
                  <a:lnTo>
                    <a:pt x="186182" y="83819"/>
                  </a:lnTo>
                  <a:lnTo>
                    <a:pt x="186182" y="82549"/>
                  </a:lnTo>
                  <a:lnTo>
                    <a:pt x="160654" y="82549"/>
                  </a:lnTo>
                  <a:lnTo>
                    <a:pt x="163575" y="74929"/>
                  </a:lnTo>
                  <a:lnTo>
                    <a:pt x="163575" y="73659"/>
                  </a:lnTo>
                  <a:lnTo>
                    <a:pt x="163322" y="72389"/>
                  </a:lnTo>
                  <a:lnTo>
                    <a:pt x="162560" y="72389"/>
                  </a:lnTo>
                  <a:lnTo>
                    <a:pt x="161036" y="71119"/>
                  </a:lnTo>
                  <a:lnTo>
                    <a:pt x="160274" y="71119"/>
                  </a:lnTo>
                  <a:lnTo>
                    <a:pt x="159130" y="69849"/>
                  </a:lnTo>
                  <a:lnTo>
                    <a:pt x="157734" y="69849"/>
                  </a:lnTo>
                  <a:lnTo>
                    <a:pt x="156463" y="68579"/>
                  </a:lnTo>
                  <a:close/>
                </a:path>
                <a:path w="367029" h="227329">
                  <a:moveTo>
                    <a:pt x="270890" y="116839"/>
                  </a:moveTo>
                  <a:lnTo>
                    <a:pt x="268859" y="116839"/>
                  </a:lnTo>
                  <a:lnTo>
                    <a:pt x="267970" y="118109"/>
                  </a:lnTo>
                  <a:lnTo>
                    <a:pt x="267588" y="118109"/>
                  </a:lnTo>
                  <a:lnTo>
                    <a:pt x="267208" y="119379"/>
                  </a:lnTo>
                  <a:lnTo>
                    <a:pt x="277875" y="119379"/>
                  </a:lnTo>
                  <a:lnTo>
                    <a:pt x="270890" y="116839"/>
                  </a:lnTo>
                  <a:close/>
                </a:path>
                <a:path w="367029" h="227329">
                  <a:moveTo>
                    <a:pt x="111378" y="116839"/>
                  </a:moveTo>
                  <a:lnTo>
                    <a:pt x="97916" y="116839"/>
                  </a:lnTo>
                  <a:lnTo>
                    <a:pt x="100202" y="118109"/>
                  </a:lnTo>
                  <a:lnTo>
                    <a:pt x="111125" y="118109"/>
                  </a:lnTo>
                  <a:lnTo>
                    <a:pt x="111378" y="116839"/>
                  </a:lnTo>
                  <a:close/>
                </a:path>
                <a:path w="367029" h="227329">
                  <a:moveTo>
                    <a:pt x="314705" y="116839"/>
                  </a:moveTo>
                  <a:lnTo>
                    <a:pt x="311150" y="116839"/>
                  </a:lnTo>
                  <a:lnTo>
                    <a:pt x="312038" y="118109"/>
                  </a:lnTo>
                  <a:lnTo>
                    <a:pt x="314071" y="118109"/>
                  </a:lnTo>
                  <a:lnTo>
                    <a:pt x="314705" y="116839"/>
                  </a:lnTo>
                  <a:close/>
                </a:path>
                <a:path w="367029" h="227329">
                  <a:moveTo>
                    <a:pt x="112522" y="115569"/>
                  </a:moveTo>
                  <a:lnTo>
                    <a:pt x="92710" y="115569"/>
                  </a:lnTo>
                  <a:lnTo>
                    <a:pt x="95250" y="116839"/>
                  </a:lnTo>
                  <a:lnTo>
                    <a:pt x="112267" y="116839"/>
                  </a:lnTo>
                  <a:lnTo>
                    <a:pt x="112522" y="115569"/>
                  </a:lnTo>
                  <a:close/>
                </a:path>
                <a:path w="367029" h="227329">
                  <a:moveTo>
                    <a:pt x="315467" y="115569"/>
                  </a:moveTo>
                  <a:lnTo>
                    <a:pt x="310261" y="115569"/>
                  </a:lnTo>
                  <a:lnTo>
                    <a:pt x="310641" y="116839"/>
                  </a:lnTo>
                  <a:lnTo>
                    <a:pt x="315087" y="116839"/>
                  </a:lnTo>
                  <a:lnTo>
                    <a:pt x="315467" y="115569"/>
                  </a:lnTo>
                  <a:close/>
                </a:path>
                <a:path w="367029" h="227329">
                  <a:moveTo>
                    <a:pt x="103250" y="46989"/>
                  </a:moveTo>
                  <a:lnTo>
                    <a:pt x="94996" y="46989"/>
                  </a:lnTo>
                  <a:lnTo>
                    <a:pt x="91059" y="48259"/>
                  </a:lnTo>
                  <a:lnTo>
                    <a:pt x="66421" y="80009"/>
                  </a:lnTo>
                  <a:lnTo>
                    <a:pt x="66312" y="81279"/>
                  </a:lnTo>
                  <a:lnTo>
                    <a:pt x="66203" y="82549"/>
                  </a:lnTo>
                  <a:lnTo>
                    <a:pt x="66094" y="83819"/>
                  </a:lnTo>
                  <a:lnTo>
                    <a:pt x="65985" y="85089"/>
                  </a:lnTo>
                  <a:lnTo>
                    <a:pt x="65876" y="86359"/>
                  </a:lnTo>
                  <a:lnTo>
                    <a:pt x="65767" y="87629"/>
                  </a:lnTo>
                  <a:lnTo>
                    <a:pt x="65659" y="88899"/>
                  </a:lnTo>
                  <a:lnTo>
                    <a:pt x="66293" y="92709"/>
                  </a:lnTo>
                  <a:lnTo>
                    <a:pt x="90042" y="115569"/>
                  </a:lnTo>
                  <a:lnTo>
                    <a:pt x="112902" y="115569"/>
                  </a:lnTo>
                  <a:lnTo>
                    <a:pt x="114173" y="113029"/>
                  </a:lnTo>
                  <a:lnTo>
                    <a:pt x="114680" y="111759"/>
                  </a:lnTo>
                  <a:lnTo>
                    <a:pt x="114935" y="110489"/>
                  </a:lnTo>
                  <a:lnTo>
                    <a:pt x="115442" y="109219"/>
                  </a:lnTo>
                  <a:lnTo>
                    <a:pt x="115570" y="107949"/>
                  </a:lnTo>
                  <a:lnTo>
                    <a:pt x="115442" y="107949"/>
                  </a:lnTo>
                  <a:lnTo>
                    <a:pt x="115442" y="106679"/>
                  </a:lnTo>
                  <a:lnTo>
                    <a:pt x="113664" y="106679"/>
                  </a:lnTo>
                  <a:lnTo>
                    <a:pt x="112775" y="105409"/>
                  </a:lnTo>
                  <a:lnTo>
                    <a:pt x="101218" y="105409"/>
                  </a:lnTo>
                  <a:lnTo>
                    <a:pt x="98933" y="104139"/>
                  </a:lnTo>
                  <a:lnTo>
                    <a:pt x="96392" y="104139"/>
                  </a:lnTo>
                  <a:lnTo>
                    <a:pt x="93599" y="102869"/>
                  </a:lnTo>
                  <a:lnTo>
                    <a:pt x="90932" y="101599"/>
                  </a:lnTo>
                  <a:lnTo>
                    <a:pt x="88646" y="100329"/>
                  </a:lnTo>
                  <a:lnTo>
                    <a:pt x="85343" y="96519"/>
                  </a:lnTo>
                  <a:lnTo>
                    <a:pt x="84200" y="95249"/>
                  </a:lnTo>
                  <a:lnTo>
                    <a:pt x="83565" y="92709"/>
                  </a:lnTo>
                  <a:lnTo>
                    <a:pt x="82803" y="91439"/>
                  </a:lnTo>
                  <a:lnTo>
                    <a:pt x="82676" y="90169"/>
                  </a:lnTo>
                  <a:lnTo>
                    <a:pt x="82550" y="88899"/>
                  </a:lnTo>
                  <a:lnTo>
                    <a:pt x="83058" y="85089"/>
                  </a:lnTo>
                  <a:lnTo>
                    <a:pt x="83692" y="82549"/>
                  </a:lnTo>
                  <a:lnTo>
                    <a:pt x="84709" y="80009"/>
                  </a:lnTo>
                  <a:lnTo>
                    <a:pt x="112775" y="80009"/>
                  </a:lnTo>
                  <a:lnTo>
                    <a:pt x="88900" y="69849"/>
                  </a:lnTo>
                  <a:lnTo>
                    <a:pt x="89788" y="68579"/>
                  </a:lnTo>
                  <a:lnTo>
                    <a:pt x="90932" y="66039"/>
                  </a:lnTo>
                  <a:lnTo>
                    <a:pt x="93345" y="63499"/>
                  </a:lnTo>
                  <a:lnTo>
                    <a:pt x="94741" y="62229"/>
                  </a:lnTo>
                  <a:lnTo>
                    <a:pt x="97789" y="59689"/>
                  </a:lnTo>
                  <a:lnTo>
                    <a:pt x="126111" y="59689"/>
                  </a:lnTo>
                  <a:lnTo>
                    <a:pt x="123316" y="57149"/>
                  </a:lnTo>
                  <a:lnTo>
                    <a:pt x="120523" y="53339"/>
                  </a:lnTo>
                  <a:lnTo>
                    <a:pt x="116839" y="52069"/>
                  </a:lnTo>
                  <a:lnTo>
                    <a:pt x="112140" y="49529"/>
                  </a:lnTo>
                  <a:lnTo>
                    <a:pt x="107568" y="48259"/>
                  </a:lnTo>
                  <a:lnTo>
                    <a:pt x="103250" y="46989"/>
                  </a:lnTo>
                  <a:close/>
                </a:path>
                <a:path w="367029" h="227329">
                  <a:moveTo>
                    <a:pt x="316864" y="113029"/>
                  </a:moveTo>
                  <a:lnTo>
                    <a:pt x="305435" y="113029"/>
                  </a:lnTo>
                  <a:lnTo>
                    <a:pt x="307466" y="114299"/>
                  </a:lnTo>
                  <a:lnTo>
                    <a:pt x="308355" y="114299"/>
                  </a:lnTo>
                  <a:lnTo>
                    <a:pt x="309625" y="115569"/>
                  </a:lnTo>
                  <a:lnTo>
                    <a:pt x="315849" y="115569"/>
                  </a:lnTo>
                  <a:lnTo>
                    <a:pt x="316864" y="113029"/>
                  </a:lnTo>
                  <a:close/>
                </a:path>
                <a:path w="367029" h="227329">
                  <a:moveTo>
                    <a:pt x="228091" y="106679"/>
                  </a:moveTo>
                  <a:lnTo>
                    <a:pt x="210565" y="106679"/>
                  </a:lnTo>
                  <a:lnTo>
                    <a:pt x="222885" y="111759"/>
                  </a:lnTo>
                  <a:lnTo>
                    <a:pt x="223647" y="113029"/>
                  </a:lnTo>
                  <a:lnTo>
                    <a:pt x="224536" y="111759"/>
                  </a:lnTo>
                  <a:lnTo>
                    <a:pt x="225298" y="111759"/>
                  </a:lnTo>
                  <a:lnTo>
                    <a:pt x="227075" y="109219"/>
                  </a:lnTo>
                  <a:lnTo>
                    <a:pt x="228091" y="106679"/>
                  </a:lnTo>
                  <a:close/>
                </a:path>
                <a:path w="367029" h="227329">
                  <a:moveTo>
                    <a:pt x="243839" y="105409"/>
                  </a:moveTo>
                  <a:lnTo>
                    <a:pt x="243204" y="105409"/>
                  </a:lnTo>
                  <a:lnTo>
                    <a:pt x="242697" y="106679"/>
                  </a:lnTo>
                  <a:lnTo>
                    <a:pt x="244601" y="106679"/>
                  </a:lnTo>
                  <a:lnTo>
                    <a:pt x="243839" y="105409"/>
                  </a:lnTo>
                  <a:close/>
                </a:path>
                <a:path w="367029" h="227329">
                  <a:moveTo>
                    <a:pt x="257175" y="81279"/>
                  </a:moveTo>
                  <a:lnTo>
                    <a:pt x="254508" y="81279"/>
                  </a:lnTo>
                  <a:lnTo>
                    <a:pt x="250951" y="82549"/>
                  </a:lnTo>
                  <a:lnTo>
                    <a:pt x="249300" y="85089"/>
                  </a:lnTo>
                  <a:lnTo>
                    <a:pt x="246761" y="91439"/>
                  </a:lnTo>
                  <a:lnTo>
                    <a:pt x="246507" y="92709"/>
                  </a:lnTo>
                  <a:lnTo>
                    <a:pt x="247268" y="95249"/>
                  </a:lnTo>
                  <a:lnTo>
                    <a:pt x="248030" y="96519"/>
                  </a:lnTo>
                  <a:lnTo>
                    <a:pt x="250189" y="97789"/>
                  </a:lnTo>
                  <a:lnTo>
                    <a:pt x="253746" y="100329"/>
                  </a:lnTo>
                  <a:lnTo>
                    <a:pt x="257301" y="101599"/>
                  </a:lnTo>
                  <a:lnTo>
                    <a:pt x="259968" y="101599"/>
                  </a:lnTo>
                  <a:lnTo>
                    <a:pt x="261874" y="100329"/>
                  </a:lnTo>
                  <a:lnTo>
                    <a:pt x="263651" y="100329"/>
                  </a:lnTo>
                  <a:lnTo>
                    <a:pt x="265175" y="97789"/>
                  </a:lnTo>
                  <a:lnTo>
                    <a:pt x="266573" y="95249"/>
                  </a:lnTo>
                  <a:lnTo>
                    <a:pt x="267842" y="91439"/>
                  </a:lnTo>
                  <a:lnTo>
                    <a:pt x="268097" y="90169"/>
                  </a:lnTo>
                  <a:lnTo>
                    <a:pt x="267208" y="87629"/>
                  </a:lnTo>
                  <a:lnTo>
                    <a:pt x="266446" y="86359"/>
                  </a:lnTo>
                  <a:lnTo>
                    <a:pt x="264287" y="85089"/>
                  </a:lnTo>
                  <a:lnTo>
                    <a:pt x="260858" y="82549"/>
                  </a:lnTo>
                  <a:lnTo>
                    <a:pt x="257175" y="81279"/>
                  </a:lnTo>
                  <a:close/>
                </a:path>
                <a:path w="367029" h="227329">
                  <a:moveTo>
                    <a:pt x="180975" y="95249"/>
                  </a:moveTo>
                  <a:lnTo>
                    <a:pt x="178053" y="95249"/>
                  </a:lnTo>
                  <a:lnTo>
                    <a:pt x="178308" y="96519"/>
                  </a:lnTo>
                  <a:lnTo>
                    <a:pt x="180212" y="96519"/>
                  </a:lnTo>
                  <a:lnTo>
                    <a:pt x="180975" y="95249"/>
                  </a:lnTo>
                  <a:close/>
                </a:path>
                <a:path w="367029" h="227329">
                  <a:moveTo>
                    <a:pt x="126111" y="59689"/>
                  </a:moveTo>
                  <a:lnTo>
                    <a:pt x="105028" y="59689"/>
                  </a:lnTo>
                  <a:lnTo>
                    <a:pt x="107061" y="60959"/>
                  </a:lnTo>
                  <a:lnTo>
                    <a:pt x="111125" y="62229"/>
                  </a:lnTo>
                  <a:lnTo>
                    <a:pt x="113537" y="64769"/>
                  </a:lnTo>
                  <a:lnTo>
                    <a:pt x="114426" y="68579"/>
                  </a:lnTo>
                  <a:lnTo>
                    <a:pt x="115188" y="71119"/>
                  </a:lnTo>
                  <a:lnTo>
                    <a:pt x="114680" y="74929"/>
                  </a:lnTo>
                  <a:lnTo>
                    <a:pt x="112775" y="80009"/>
                  </a:lnTo>
                  <a:lnTo>
                    <a:pt x="84709" y="80009"/>
                  </a:lnTo>
                  <a:lnTo>
                    <a:pt x="120523" y="95249"/>
                  </a:lnTo>
                  <a:lnTo>
                    <a:pt x="121920" y="95249"/>
                  </a:lnTo>
                  <a:lnTo>
                    <a:pt x="123189" y="93979"/>
                  </a:lnTo>
                  <a:lnTo>
                    <a:pt x="124460" y="93979"/>
                  </a:lnTo>
                  <a:lnTo>
                    <a:pt x="125475" y="92709"/>
                  </a:lnTo>
                  <a:lnTo>
                    <a:pt x="126237" y="90169"/>
                  </a:lnTo>
                  <a:lnTo>
                    <a:pt x="127380" y="87629"/>
                  </a:lnTo>
                  <a:lnTo>
                    <a:pt x="130556" y="71119"/>
                  </a:lnTo>
                  <a:lnTo>
                    <a:pt x="130428" y="69849"/>
                  </a:lnTo>
                  <a:lnTo>
                    <a:pt x="130301" y="68579"/>
                  </a:lnTo>
                  <a:lnTo>
                    <a:pt x="129159" y="66039"/>
                  </a:lnTo>
                  <a:lnTo>
                    <a:pt x="128142" y="62229"/>
                  </a:lnTo>
                  <a:lnTo>
                    <a:pt x="126111" y="59689"/>
                  </a:lnTo>
                  <a:close/>
                </a:path>
                <a:path w="367029" h="227329">
                  <a:moveTo>
                    <a:pt x="183451" y="91439"/>
                  </a:moveTo>
                  <a:lnTo>
                    <a:pt x="171958" y="91439"/>
                  </a:lnTo>
                  <a:lnTo>
                    <a:pt x="172847" y="92709"/>
                  </a:lnTo>
                  <a:lnTo>
                    <a:pt x="174371" y="92709"/>
                  </a:lnTo>
                  <a:lnTo>
                    <a:pt x="176022" y="93979"/>
                  </a:lnTo>
                  <a:lnTo>
                    <a:pt x="176402" y="93979"/>
                  </a:lnTo>
                  <a:lnTo>
                    <a:pt x="176911" y="95249"/>
                  </a:lnTo>
                  <a:lnTo>
                    <a:pt x="181355" y="95249"/>
                  </a:lnTo>
                  <a:lnTo>
                    <a:pt x="181863" y="93979"/>
                  </a:lnTo>
                  <a:lnTo>
                    <a:pt x="182879" y="92709"/>
                  </a:lnTo>
                  <a:lnTo>
                    <a:pt x="183451" y="91439"/>
                  </a:lnTo>
                  <a:close/>
                </a:path>
                <a:path w="367029" h="227329">
                  <a:moveTo>
                    <a:pt x="49657" y="90169"/>
                  </a:moveTo>
                  <a:lnTo>
                    <a:pt x="33147" y="90169"/>
                  </a:lnTo>
                  <a:lnTo>
                    <a:pt x="35813" y="91439"/>
                  </a:lnTo>
                  <a:lnTo>
                    <a:pt x="49022" y="91439"/>
                  </a:lnTo>
                  <a:lnTo>
                    <a:pt x="49657" y="90169"/>
                  </a:lnTo>
                  <a:close/>
                </a:path>
                <a:path w="367029" h="227329">
                  <a:moveTo>
                    <a:pt x="50037" y="0"/>
                  </a:moveTo>
                  <a:lnTo>
                    <a:pt x="39242" y="0"/>
                  </a:lnTo>
                  <a:lnTo>
                    <a:pt x="34036" y="1269"/>
                  </a:lnTo>
                  <a:lnTo>
                    <a:pt x="5334" y="31749"/>
                  </a:lnTo>
                  <a:lnTo>
                    <a:pt x="2539" y="38099"/>
                  </a:lnTo>
                  <a:lnTo>
                    <a:pt x="888" y="44449"/>
                  </a:lnTo>
                  <a:lnTo>
                    <a:pt x="736" y="46989"/>
                  </a:lnTo>
                  <a:lnTo>
                    <a:pt x="660" y="48259"/>
                  </a:lnTo>
                  <a:lnTo>
                    <a:pt x="584" y="49529"/>
                  </a:lnTo>
                  <a:lnTo>
                    <a:pt x="508" y="50799"/>
                  </a:lnTo>
                  <a:lnTo>
                    <a:pt x="0" y="57149"/>
                  </a:lnTo>
                  <a:lnTo>
                    <a:pt x="762" y="62229"/>
                  </a:lnTo>
                  <a:lnTo>
                    <a:pt x="2412" y="66039"/>
                  </a:lnTo>
                  <a:lnTo>
                    <a:pt x="4190" y="71119"/>
                  </a:lnTo>
                  <a:lnTo>
                    <a:pt x="6985" y="74929"/>
                  </a:lnTo>
                  <a:lnTo>
                    <a:pt x="14604" y="82549"/>
                  </a:lnTo>
                  <a:lnTo>
                    <a:pt x="19303" y="85089"/>
                  </a:lnTo>
                  <a:lnTo>
                    <a:pt x="24891" y="87629"/>
                  </a:lnTo>
                  <a:lnTo>
                    <a:pt x="27812" y="88899"/>
                  </a:lnTo>
                  <a:lnTo>
                    <a:pt x="30479" y="90169"/>
                  </a:lnTo>
                  <a:lnTo>
                    <a:pt x="51308" y="90169"/>
                  </a:lnTo>
                  <a:lnTo>
                    <a:pt x="51688" y="88899"/>
                  </a:lnTo>
                  <a:lnTo>
                    <a:pt x="52324" y="88899"/>
                  </a:lnTo>
                  <a:lnTo>
                    <a:pt x="52704" y="87629"/>
                  </a:lnTo>
                  <a:lnTo>
                    <a:pt x="53086" y="87629"/>
                  </a:lnTo>
                  <a:lnTo>
                    <a:pt x="53339" y="86359"/>
                  </a:lnTo>
                  <a:lnTo>
                    <a:pt x="53721" y="86359"/>
                  </a:lnTo>
                  <a:lnTo>
                    <a:pt x="54101" y="85089"/>
                  </a:lnTo>
                  <a:lnTo>
                    <a:pt x="54610" y="83819"/>
                  </a:lnTo>
                  <a:lnTo>
                    <a:pt x="55245" y="82549"/>
                  </a:lnTo>
                  <a:lnTo>
                    <a:pt x="56007" y="80009"/>
                  </a:lnTo>
                  <a:lnTo>
                    <a:pt x="56261" y="80009"/>
                  </a:lnTo>
                  <a:lnTo>
                    <a:pt x="56176" y="77469"/>
                  </a:lnTo>
                  <a:lnTo>
                    <a:pt x="41401" y="77469"/>
                  </a:lnTo>
                  <a:lnTo>
                    <a:pt x="38988" y="76199"/>
                  </a:lnTo>
                  <a:lnTo>
                    <a:pt x="36195" y="76199"/>
                  </a:lnTo>
                  <a:lnTo>
                    <a:pt x="33274" y="74929"/>
                  </a:lnTo>
                  <a:lnTo>
                    <a:pt x="30099" y="73659"/>
                  </a:lnTo>
                  <a:lnTo>
                    <a:pt x="27304" y="72389"/>
                  </a:lnTo>
                  <a:lnTo>
                    <a:pt x="25273" y="69849"/>
                  </a:lnTo>
                  <a:lnTo>
                    <a:pt x="23113" y="67309"/>
                  </a:lnTo>
                  <a:lnTo>
                    <a:pt x="21589" y="64769"/>
                  </a:lnTo>
                  <a:lnTo>
                    <a:pt x="19812" y="58419"/>
                  </a:lnTo>
                  <a:lnTo>
                    <a:pt x="19558" y="54609"/>
                  </a:lnTo>
                  <a:lnTo>
                    <a:pt x="20065" y="50799"/>
                  </a:lnTo>
                  <a:lnTo>
                    <a:pt x="20320" y="48259"/>
                  </a:lnTo>
                  <a:lnTo>
                    <a:pt x="43561" y="16509"/>
                  </a:lnTo>
                  <a:lnTo>
                    <a:pt x="77724" y="16509"/>
                  </a:lnTo>
                  <a:lnTo>
                    <a:pt x="76835" y="15239"/>
                  </a:lnTo>
                  <a:lnTo>
                    <a:pt x="55625" y="1269"/>
                  </a:lnTo>
                  <a:lnTo>
                    <a:pt x="50037" y="0"/>
                  </a:lnTo>
                  <a:close/>
                </a:path>
                <a:path w="367029" h="227329">
                  <a:moveTo>
                    <a:pt x="210312" y="73659"/>
                  </a:moveTo>
                  <a:lnTo>
                    <a:pt x="205612" y="73659"/>
                  </a:lnTo>
                  <a:lnTo>
                    <a:pt x="205359" y="74929"/>
                  </a:lnTo>
                  <a:lnTo>
                    <a:pt x="200025" y="87629"/>
                  </a:lnTo>
                  <a:lnTo>
                    <a:pt x="218503" y="87629"/>
                  </a:lnTo>
                  <a:lnTo>
                    <a:pt x="221107" y="81279"/>
                  </a:lnTo>
                  <a:lnTo>
                    <a:pt x="221107" y="80009"/>
                  </a:lnTo>
                  <a:lnTo>
                    <a:pt x="219710" y="78739"/>
                  </a:lnTo>
                  <a:lnTo>
                    <a:pt x="219075" y="77469"/>
                  </a:lnTo>
                  <a:lnTo>
                    <a:pt x="215773" y="76199"/>
                  </a:lnTo>
                  <a:lnTo>
                    <a:pt x="212725" y="74929"/>
                  </a:lnTo>
                  <a:lnTo>
                    <a:pt x="211454" y="74929"/>
                  </a:lnTo>
                  <a:lnTo>
                    <a:pt x="210312" y="73659"/>
                  </a:lnTo>
                  <a:close/>
                </a:path>
                <a:path w="367029" h="227329">
                  <a:moveTo>
                    <a:pt x="183007" y="78739"/>
                  </a:moveTo>
                  <a:lnTo>
                    <a:pt x="165100" y="78739"/>
                  </a:lnTo>
                  <a:lnTo>
                    <a:pt x="162940" y="80009"/>
                  </a:lnTo>
                  <a:lnTo>
                    <a:pt x="160654" y="82549"/>
                  </a:lnTo>
                  <a:lnTo>
                    <a:pt x="186182" y="82549"/>
                  </a:lnTo>
                  <a:lnTo>
                    <a:pt x="185927" y="81279"/>
                  </a:lnTo>
                  <a:lnTo>
                    <a:pt x="185165" y="81279"/>
                  </a:lnTo>
                  <a:lnTo>
                    <a:pt x="184150" y="80009"/>
                  </a:lnTo>
                  <a:lnTo>
                    <a:pt x="183514" y="80009"/>
                  </a:lnTo>
                  <a:lnTo>
                    <a:pt x="183007" y="78739"/>
                  </a:lnTo>
                  <a:close/>
                </a:path>
                <a:path w="367029" h="227329">
                  <a:moveTo>
                    <a:pt x="181101" y="77469"/>
                  </a:moveTo>
                  <a:lnTo>
                    <a:pt x="168783" y="77469"/>
                  </a:lnTo>
                  <a:lnTo>
                    <a:pt x="167004" y="78739"/>
                  </a:lnTo>
                  <a:lnTo>
                    <a:pt x="181737" y="78739"/>
                  </a:lnTo>
                  <a:lnTo>
                    <a:pt x="181101" y="77469"/>
                  </a:lnTo>
                  <a:close/>
                </a:path>
                <a:path w="367029" h="227329">
                  <a:moveTo>
                    <a:pt x="56134" y="76199"/>
                  </a:moveTo>
                  <a:lnTo>
                    <a:pt x="49784" y="76199"/>
                  </a:lnTo>
                  <a:lnTo>
                    <a:pt x="47878" y="77469"/>
                  </a:lnTo>
                  <a:lnTo>
                    <a:pt x="56176" y="77469"/>
                  </a:lnTo>
                  <a:lnTo>
                    <a:pt x="56134" y="76199"/>
                  </a:lnTo>
                  <a:close/>
                </a:path>
                <a:path w="367029" h="227329">
                  <a:moveTo>
                    <a:pt x="176275" y="76199"/>
                  </a:moveTo>
                  <a:lnTo>
                    <a:pt x="172085" y="76199"/>
                  </a:lnTo>
                  <a:lnTo>
                    <a:pt x="170561" y="77469"/>
                  </a:lnTo>
                  <a:lnTo>
                    <a:pt x="178815" y="77469"/>
                  </a:lnTo>
                  <a:lnTo>
                    <a:pt x="176275" y="76199"/>
                  </a:lnTo>
                  <a:close/>
                </a:path>
                <a:path w="367029" h="227329">
                  <a:moveTo>
                    <a:pt x="77724" y="16509"/>
                  </a:moveTo>
                  <a:lnTo>
                    <a:pt x="52959" y="16509"/>
                  </a:lnTo>
                  <a:lnTo>
                    <a:pt x="56134" y="17779"/>
                  </a:lnTo>
                  <a:lnTo>
                    <a:pt x="59054" y="19049"/>
                  </a:lnTo>
                  <a:lnTo>
                    <a:pt x="61467" y="20319"/>
                  </a:lnTo>
                  <a:lnTo>
                    <a:pt x="65150" y="24129"/>
                  </a:lnTo>
                  <a:lnTo>
                    <a:pt x="66675" y="25399"/>
                  </a:lnTo>
                  <a:lnTo>
                    <a:pt x="68961" y="29209"/>
                  </a:lnTo>
                  <a:lnTo>
                    <a:pt x="69850" y="30479"/>
                  </a:lnTo>
                  <a:lnTo>
                    <a:pt x="70612" y="31749"/>
                  </a:lnTo>
                  <a:lnTo>
                    <a:pt x="71247" y="33019"/>
                  </a:lnTo>
                  <a:lnTo>
                    <a:pt x="74929" y="33019"/>
                  </a:lnTo>
                  <a:lnTo>
                    <a:pt x="75311" y="31749"/>
                  </a:lnTo>
                  <a:lnTo>
                    <a:pt x="75818" y="31749"/>
                  </a:lnTo>
                  <a:lnTo>
                    <a:pt x="76200" y="30479"/>
                  </a:lnTo>
                  <a:lnTo>
                    <a:pt x="76708" y="29209"/>
                  </a:lnTo>
                  <a:lnTo>
                    <a:pt x="77215" y="29209"/>
                  </a:lnTo>
                  <a:lnTo>
                    <a:pt x="78232" y="26669"/>
                  </a:lnTo>
                  <a:lnTo>
                    <a:pt x="78612" y="25399"/>
                  </a:lnTo>
                  <a:lnTo>
                    <a:pt x="78866" y="24129"/>
                  </a:lnTo>
                  <a:lnTo>
                    <a:pt x="79121" y="24129"/>
                  </a:lnTo>
                  <a:lnTo>
                    <a:pt x="79248" y="19049"/>
                  </a:lnTo>
                  <a:lnTo>
                    <a:pt x="78993" y="19049"/>
                  </a:lnTo>
                  <a:lnTo>
                    <a:pt x="78612" y="17779"/>
                  </a:lnTo>
                  <a:lnTo>
                    <a:pt x="77724" y="165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459740" y="1362201"/>
            <a:ext cx="8018145" cy="1520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Calibri"/>
                <a:cs typeface="Calibri"/>
              </a:rPr>
              <a:t>When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record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is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complete,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either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supervisor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record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later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400" spc="-10">
                <a:latin typeface="Calibri"/>
                <a:cs typeface="Calibri"/>
              </a:rPr>
              <a:t>time.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dirty="0" sz="1400" spc="-65">
                <a:latin typeface="Calibri"/>
                <a:cs typeface="Calibri"/>
              </a:rPr>
              <a:t>To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send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Supervisor,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click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“I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Certify”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box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select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1680"/>
              </a:spcBef>
            </a:pPr>
            <a:r>
              <a:rPr dirty="0" sz="1400">
                <a:latin typeface="Calibri"/>
                <a:cs typeface="Calibri"/>
              </a:rPr>
              <a:t>NOTE:</a:t>
            </a:r>
            <a:r>
              <a:rPr dirty="0" sz="1400" spc="235">
                <a:latin typeface="Calibri"/>
                <a:cs typeface="Calibri"/>
              </a:rPr>
              <a:t> </a:t>
            </a:r>
            <a:r>
              <a:rPr dirty="0" sz="1400" spc="-35">
                <a:latin typeface="Calibri"/>
                <a:cs typeface="Calibri"/>
              </a:rPr>
              <a:t>You </a:t>
            </a:r>
            <a:r>
              <a:rPr dirty="0" sz="1400">
                <a:latin typeface="Calibri"/>
                <a:cs typeface="Calibri"/>
              </a:rPr>
              <a:t>will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receive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pop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up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message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navigate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away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from</a:t>
            </a:r>
            <a:r>
              <a:rPr dirty="0" sz="1400" spc="-5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your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record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which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changes</a:t>
            </a:r>
            <a:r>
              <a:rPr dirty="0" sz="1400" spc="26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were </a:t>
            </a:r>
            <a:r>
              <a:rPr dirty="0" sz="1400">
                <a:latin typeface="Calibri"/>
                <a:cs typeface="Calibri"/>
              </a:rPr>
              <a:t>made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was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not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save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submit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their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supervisor.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4198" rIns="0" bIns="0" rtlCol="0" vert="horz">
            <a:spAutoFit/>
          </a:bodyPr>
          <a:lstStyle/>
          <a:p>
            <a:pPr marL="1107440">
              <a:lnSpc>
                <a:spcPct val="100000"/>
              </a:lnSpc>
              <a:spcBef>
                <a:spcPts val="95"/>
              </a:spcBef>
            </a:pPr>
            <a:r>
              <a:rPr dirty="0" sz="2800" spc="-95"/>
              <a:t>To</a:t>
            </a:r>
            <a:r>
              <a:rPr dirty="0" sz="2800" spc="-65"/>
              <a:t> </a:t>
            </a:r>
            <a:r>
              <a:rPr dirty="0" sz="2800"/>
              <a:t>Enter</a:t>
            </a:r>
            <a:r>
              <a:rPr dirty="0" sz="2800" spc="-65"/>
              <a:t> </a:t>
            </a:r>
            <a:r>
              <a:rPr dirty="0" sz="2800"/>
              <a:t>Time</a:t>
            </a:r>
            <a:r>
              <a:rPr dirty="0" sz="2800" spc="-65"/>
              <a:t> </a:t>
            </a:r>
            <a:r>
              <a:rPr dirty="0" sz="2800"/>
              <a:t>off</a:t>
            </a:r>
            <a:r>
              <a:rPr dirty="0" sz="2800" spc="-70"/>
              <a:t> </a:t>
            </a:r>
            <a:r>
              <a:rPr dirty="0" sz="2800" spc="-10"/>
              <a:t>Requests: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535940" y="1540205"/>
            <a:ext cx="7973695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000">
                <a:latin typeface="Calibri"/>
                <a:cs typeface="Calibri"/>
              </a:rPr>
              <a:t>Double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click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day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you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wish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enter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accrual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charge.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From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Calibri"/>
                <a:cs typeface="Calibri"/>
              </a:rPr>
              <a:t>pop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up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box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(shown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next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page),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you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will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enter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appropriate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accruals.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7200" y="2654807"/>
            <a:ext cx="8243570" cy="4203700"/>
            <a:chOff x="457200" y="2654807"/>
            <a:chExt cx="8243570" cy="42037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2654807"/>
              <a:ext cx="7930896" cy="420319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011161" y="4420361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533400" y="0"/>
                  </a:move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lnTo>
                    <a:pt x="533400" y="2667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011161" y="4420361"/>
              <a:ext cx="1676400" cy="1066800"/>
            </a:xfrm>
            <a:custGeom>
              <a:avLst/>
              <a:gdLst/>
              <a:ahLst/>
              <a:cxnLst/>
              <a:rect l="l" t="t" r="r" b="b"/>
              <a:pathLst>
                <a:path w="1676400" h="1066800">
                  <a:moveTo>
                    <a:pt x="1676400" y="266700"/>
                  </a:moveTo>
                  <a:lnTo>
                    <a:pt x="533400" y="266700"/>
                  </a:lnTo>
                  <a:lnTo>
                    <a:pt x="533400" y="0"/>
                  </a:ln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676400" y="800100"/>
                  </a:lnTo>
                  <a:lnTo>
                    <a:pt x="1409700" y="533400"/>
                  </a:lnTo>
                  <a:lnTo>
                    <a:pt x="1676400" y="2667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7368285" y="4680965"/>
            <a:ext cx="960755" cy="528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190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Double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11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enter charges.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43051" rIns="0" bIns="0" rtlCol="0" vert="horz">
            <a:spAutoFit/>
          </a:bodyPr>
          <a:lstStyle/>
          <a:p>
            <a:pPr marL="93091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Time</a:t>
            </a:r>
            <a:r>
              <a:rPr dirty="0" sz="2800" spc="-55"/>
              <a:t> </a:t>
            </a:r>
            <a:r>
              <a:rPr dirty="0" sz="2800"/>
              <a:t>Off</a:t>
            </a:r>
            <a:r>
              <a:rPr dirty="0" sz="2800" spc="-50"/>
              <a:t> </a:t>
            </a:r>
            <a:r>
              <a:rPr dirty="0" sz="2800"/>
              <a:t>Request</a:t>
            </a:r>
            <a:r>
              <a:rPr dirty="0" sz="2800" spc="-50"/>
              <a:t> </a:t>
            </a:r>
            <a:r>
              <a:rPr dirty="0" sz="2800"/>
              <a:t>–</a:t>
            </a:r>
            <a:r>
              <a:rPr dirty="0" sz="2800" spc="-50"/>
              <a:t> </a:t>
            </a:r>
            <a:r>
              <a:rPr dirty="0" sz="2800" spc="-10"/>
              <a:t>continued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535940" y="1392681"/>
            <a:ext cx="7917815" cy="1000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pop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up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opens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up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single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day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request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(shown on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left).</a:t>
            </a:r>
            <a:r>
              <a:rPr dirty="0" sz="1600" spc="290">
                <a:latin typeface="Calibri"/>
                <a:cs typeface="Calibri"/>
              </a:rPr>
              <a:t> </a:t>
            </a:r>
            <a:r>
              <a:rPr dirty="0" sz="1600" spc="-60">
                <a:latin typeface="Calibri"/>
                <a:cs typeface="Calibri"/>
              </a:rPr>
              <a:t>To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enter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date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range,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select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Show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Multi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Day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button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shown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right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(shown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next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screen).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Enter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increment (increments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.25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hours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only)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accrual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type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you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want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charge,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then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select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Save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or </a:t>
            </a:r>
            <a:r>
              <a:rPr dirty="0" sz="1600">
                <a:latin typeface="Calibri"/>
                <a:cs typeface="Calibri"/>
              </a:rPr>
              <a:t>Save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Submit.</a:t>
            </a:r>
            <a:r>
              <a:rPr dirty="0" sz="1600" spc="29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Once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approved,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accrual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charge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will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appear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on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your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time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record.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85800" y="2476499"/>
            <a:ext cx="7682865" cy="4381500"/>
            <a:chOff x="685800" y="2476499"/>
            <a:chExt cx="7682865" cy="43815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5800" y="2476499"/>
              <a:ext cx="7682483" cy="43815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896361" y="2591562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495300" y="0"/>
                  </a:move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lnTo>
                    <a:pt x="495300" y="247650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896361" y="2591562"/>
              <a:ext cx="1752600" cy="990600"/>
            </a:xfrm>
            <a:custGeom>
              <a:avLst/>
              <a:gdLst/>
              <a:ahLst/>
              <a:cxnLst/>
              <a:rect l="l" t="t" r="r" b="b"/>
              <a:pathLst>
                <a:path w="1752600" h="990600">
                  <a:moveTo>
                    <a:pt x="1752600" y="247650"/>
                  </a:moveTo>
                  <a:lnTo>
                    <a:pt x="495300" y="247650"/>
                  </a:lnTo>
                  <a:lnTo>
                    <a:pt x="495300" y="0"/>
                  </a:lnTo>
                  <a:lnTo>
                    <a:pt x="0" y="495300"/>
                  </a:lnTo>
                  <a:lnTo>
                    <a:pt x="495300" y="990600"/>
                  </a:lnTo>
                  <a:lnTo>
                    <a:pt x="495300" y="742950"/>
                  </a:lnTo>
                  <a:lnTo>
                    <a:pt x="1752600" y="742950"/>
                  </a:lnTo>
                  <a:lnTo>
                    <a:pt x="1504950" y="495300"/>
                  </a:lnTo>
                  <a:lnTo>
                    <a:pt x="1752600" y="24765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3457702" y="2981325"/>
            <a:ext cx="62865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Single</a:t>
            </a:r>
            <a:r>
              <a:rPr dirty="0" sz="1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779008" y="2578607"/>
            <a:ext cx="1626235" cy="1092835"/>
            <a:chOff x="5779008" y="2578607"/>
            <a:chExt cx="1626235" cy="1092835"/>
          </a:xfrm>
        </p:grpSpPr>
        <p:sp>
          <p:nvSpPr>
            <p:cNvPr id="10" name="object 10"/>
            <p:cNvSpPr/>
            <p:nvPr/>
          </p:nvSpPr>
          <p:spPr>
            <a:xfrm>
              <a:off x="5791962" y="25915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1066799" y="0"/>
                  </a:moveTo>
                  <a:lnTo>
                    <a:pt x="1066799" y="266700"/>
                  </a:lnTo>
                  <a:lnTo>
                    <a:pt x="0" y="266700"/>
                  </a:lnTo>
                  <a:lnTo>
                    <a:pt x="266700" y="533400"/>
                  </a:lnTo>
                  <a:lnTo>
                    <a:pt x="0" y="800100"/>
                  </a:lnTo>
                  <a:lnTo>
                    <a:pt x="1066799" y="800100"/>
                  </a:lnTo>
                  <a:lnTo>
                    <a:pt x="1066799" y="1066800"/>
                  </a:lnTo>
                  <a:lnTo>
                    <a:pt x="1600199" y="533400"/>
                  </a:lnTo>
                  <a:lnTo>
                    <a:pt x="106679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791962" y="2591561"/>
              <a:ext cx="1600200" cy="1066800"/>
            </a:xfrm>
            <a:custGeom>
              <a:avLst/>
              <a:gdLst/>
              <a:ahLst/>
              <a:cxnLst/>
              <a:rect l="l" t="t" r="r" b="b"/>
              <a:pathLst>
                <a:path w="1600200" h="1066800">
                  <a:moveTo>
                    <a:pt x="0" y="266700"/>
                  </a:moveTo>
                  <a:lnTo>
                    <a:pt x="1066799" y="266700"/>
                  </a:lnTo>
                  <a:lnTo>
                    <a:pt x="1066799" y="0"/>
                  </a:lnTo>
                  <a:lnTo>
                    <a:pt x="1600199" y="533400"/>
                  </a:lnTo>
                  <a:lnTo>
                    <a:pt x="1066799" y="1066800"/>
                  </a:lnTo>
                  <a:lnTo>
                    <a:pt x="1066799" y="800100"/>
                  </a:lnTo>
                  <a:lnTo>
                    <a:pt x="0" y="800100"/>
                  </a:lnTo>
                  <a:lnTo>
                    <a:pt x="266700" y="533400"/>
                  </a:lnTo>
                  <a:lnTo>
                    <a:pt x="0" y="2667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287515" y="3019425"/>
            <a:ext cx="60769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7" y="6085"/>
            <a:ext cx="9131824" cy="684582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81940" rIns="0" bIns="0" rtlCol="0" vert="horz">
            <a:spAutoFit/>
          </a:bodyPr>
          <a:lstStyle/>
          <a:p>
            <a:pPr marL="110489">
              <a:lnSpc>
                <a:spcPct val="100000"/>
              </a:lnSpc>
              <a:spcBef>
                <a:spcPts val="105"/>
              </a:spcBef>
            </a:pPr>
            <a:r>
              <a:rPr dirty="0" sz="3200" b="0">
                <a:latin typeface="Calibri"/>
                <a:cs typeface="Calibri"/>
              </a:rPr>
              <a:t>Multiple</a:t>
            </a:r>
            <a:r>
              <a:rPr dirty="0" sz="3200" spc="-40" b="0">
                <a:latin typeface="Calibri"/>
                <a:cs typeface="Calibri"/>
              </a:rPr>
              <a:t> </a:t>
            </a:r>
            <a:r>
              <a:rPr dirty="0" sz="3200" b="0">
                <a:latin typeface="Calibri"/>
                <a:cs typeface="Calibri"/>
              </a:rPr>
              <a:t>Day</a:t>
            </a:r>
            <a:r>
              <a:rPr dirty="0" sz="3200" spc="-60" b="0">
                <a:latin typeface="Calibri"/>
                <a:cs typeface="Calibri"/>
              </a:rPr>
              <a:t> </a:t>
            </a:r>
            <a:r>
              <a:rPr dirty="0" sz="3200" b="0">
                <a:latin typeface="Calibri"/>
                <a:cs typeface="Calibri"/>
              </a:rPr>
              <a:t>Time</a:t>
            </a:r>
            <a:r>
              <a:rPr dirty="0" sz="3200" spc="-55" b="0">
                <a:latin typeface="Calibri"/>
                <a:cs typeface="Calibri"/>
              </a:rPr>
              <a:t> </a:t>
            </a:r>
            <a:r>
              <a:rPr dirty="0" sz="3200" b="0">
                <a:latin typeface="Calibri"/>
                <a:cs typeface="Calibri"/>
              </a:rPr>
              <a:t>off</a:t>
            </a:r>
            <a:r>
              <a:rPr dirty="0" sz="3200" spc="-55" b="0">
                <a:latin typeface="Calibri"/>
                <a:cs typeface="Calibri"/>
              </a:rPr>
              <a:t> </a:t>
            </a:r>
            <a:r>
              <a:rPr dirty="0" sz="3200" spc="-10" b="0">
                <a:latin typeface="Calibri"/>
                <a:cs typeface="Calibri"/>
              </a:rPr>
              <a:t>Request: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27575" y="1874646"/>
            <a:ext cx="3863340" cy="37941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55600" marR="274320" indent="-343535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Calibri"/>
                <a:cs typeface="Calibri"/>
              </a:rPr>
              <a:t>Enter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increment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(increments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.25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hours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only)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the </a:t>
            </a:r>
            <a:r>
              <a:rPr dirty="0" sz="1200">
                <a:latin typeface="Calibri"/>
                <a:cs typeface="Calibri"/>
              </a:rPr>
              <a:t>accrual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type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wish</a:t>
            </a:r>
            <a:r>
              <a:rPr dirty="0" sz="1200" spc="2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charge,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then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select Save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or </a:t>
            </a:r>
            <a:r>
              <a:rPr dirty="0" sz="1200">
                <a:latin typeface="Calibri"/>
                <a:cs typeface="Calibri"/>
              </a:rPr>
              <a:t>Save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Submit.</a:t>
            </a:r>
            <a:endParaRPr sz="1200">
              <a:latin typeface="Calibri"/>
              <a:cs typeface="Calibri"/>
            </a:endParaRPr>
          </a:p>
          <a:p>
            <a:pPr marL="355600" marR="242570" indent="-343535">
              <a:lnSpc>
                <a:spcPct val="100000"/>
              </a:lnSpc>
              <a:spcBef>
                <a:spcPts val="28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Save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allow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enter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off </a:t>
            </a:r>
            <a:r>
              <a:rPr dirty="0" sz="1200" spc="-10">
                <a:latin typeface="Calibri"/>
                <a:cs typeface="Calibri"/>
              </a:rPr>
              <a:t>request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but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submit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supervisor</a:t>
            </a:r>
            <a:endParaRPr sz="12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29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Save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Submit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allows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employees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save and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submit</a:t>
            </a:r>
            <a:endParaRPr sz="1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at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once to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supervisor.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0"/>
              </a:spcBef>
            </a:pP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 spc="-10">
                <a:latin typeface="Calibri"/>
                <a:cs typeface="Calibri"/>
              </a:rPr>
              <a:t>Reminders:</a:t>
            </a:r>
            <a:endParaRPr sz="1200">
              <a:latin typeface="Calibri"/>
              <a:cs typeface="Calibri"/>
            </a:endParaRPr>
          </a:p>
          <a:p>
            <a:pPr marL="355600" marR="128270" indent="-343535">
              <a:lnSpc>
                <a:spcPct val="100000"/>
              </a:lnSpc>
              <a:spcBef>
                <a:spcPts val="28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Pending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Request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-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date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request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will </a:t>
            </a:r>
            <a:r>
              <a:rPr dirty="0" sz="1200">
                <a:latin typeface="Calibri"/>
                <a:cs typeface="Calibri"/>
              </a:rPr>
              <a:t>appear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note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displayed </a:t>
            </a:r>
            <a:r>
              <a:rPr dirty="0" sz="1200">
                <a:latin typeface="Calibri"/>
                <a:cs typeface="Calibri"/>
              </a:rPr>
              <a:t>at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top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record,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indicating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your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pending request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(see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screen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print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under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0">
                <a:latin typeface="Calibri"/>
                <a:cs typeface="Calibri"/>
              </a:rPr>
              <a:t> record).</a:t>
            </a:r>
            <a:endParaRPr sz="1200">
              <a:latin typeface="Calibri"/>
              <a:cs typeface="Calibri"/>
            </a:endParaRPr>
          </a:p>
          <a:p>
            <a:pPr marL="355600" marR="25400" indent="-343535">
              <a:lnSpc>
                <a:spcPct val="100000"/>
              </a:lnSpc>
              <a:spcBef>
                <a:spcPts val="29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 spc="-10">
                <a:latin typeface="Calibri"/>
                <a:cs typeface="Calibri"/>
              </a:rPr>
              <a:t>Approved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off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Request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–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will appear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under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time </a:t>
            </a:r>
            <a:r>
              <a:rPr dirty="0" sz="1200">
                <a:latin typeface="Calibri"/>
                <a:cs typeface="Calibri"/>
              </a:rPr>
              <a:t>charged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section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record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(see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screen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print </a:t>
            </a:r>
            <a:r>
              <a:rPr dirty="0" sz="1200">
                <a:latin typeface="Calibri"/>
                <a:cs typeface="Calibri"/>
              </a:rPr>
              <a:t>under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record).</a:t>
            </a:r>
            <a:endParaRPr sz="12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29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Charge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accruals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can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not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span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across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multiple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pay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period.</a:t>
            </a:r>
            <a:endParaRPr sz="1200">
              <a:latin typeface="Calibri"/>
              <a:cs typeface="Calibri"/>
            </a:endParaRPr>
          </a:p>
          <a:p>
            <a:pPr marL="355600" marR="86995" indent="-343535">
              <a:lnSpc>
                <a:spcPct val="100000"/>
              </a:lnSpc>
              <a:spcBef>
                <a:spcPts val="29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200">
                <a:latin typeface="Calibri"/>
                <a:cs typeface="Calibri"/>
              </a:rPr>
              <a:t>If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holiday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falls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within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charged,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0">
                <a:latin typeface="Calibri"/>
                <a:cs typeface="Calibri"/>
              </a:rPr>
              <a:t> separate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entry </a:t>
            </a:r>
            <a:r>
              <a:rPr dirty="0" sz="1200">
                <a:latin typeface="Calibri"/>
                <a:cs typeface="Calibri"/>
              </a:rPr>
              <a:t>must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 </a:t>
            </a:r>
            <a:r>
              <a:rPr dirty="0" sz="1200" spc="-10">
                <a:latin typeface="Calibri"/>
                <a:cs typeface="Calibri"/>
              </a:rPr>
              <a:t>submitted,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excluding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holiday.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981200"/>
            <a:ext cx="464820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7" y="6085"/>
            <a:ext cx="9131824" cy="684582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459" rIns="0" bIns="0" rtlCol="0" vert="horz">
            <a:spAutoFit/>
          </a:bodyPr>
          <a:lstStyle/>
          <a:p>
            <a:pPr marL="937260">
              <a:lnSpc>
                <a:spcPct val="100000"/>
              </a:lnSpc>
              <a:spcBef>
                <a:spcPts val="100"/>
              </a:spcBef>
            </a:pPr>
            <a:r>
              <a:rPr dirty="0" b="0">
                <a:latin typeface="Calibri"/>
                <a:cs typeface="Calibri"/>
              </a:rPr>
              <a:t>Status</a:t>
            </a:r>
            <a:r>
              <a:rPr dirty="0" spc="-7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of</a:t>
            </a:r>
            <a:r>
              <a:rPr dirty="0" spc="-6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Time</a:t>
            </a:r>
            <a:r>
              <a:rPr dirty="0" spc="-5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off</a:t>
            </a:r>
            <a:r>
              <a:rPr dirty="0" spc="-5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Requests: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27575" y="1735963"/>
            <a:ext cx="842644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>
                <a:latin typeface="Calibri"/>
                <a:cs typeface="Calibri"/>
              </a:rPr>
              <a:t>Reminders: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27575" y="2088006"/>
            <a:ext cx="3866515" cy="3592195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355600" marR="5080" indent="-343535">
              <a:lnSpc>
                <a:spcPct val="80000"/>
              </a:lnSpc>
              <a:spcBef>
                <a:spcPts val="40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>
                <a:latin typeface="Calibri"/>
                <a:cs typeface="Calibri"/>
              </a:rPr>
              <a:t>Once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has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been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saved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or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save/submit,</a:t>
            </a:r>
            <a:r>
              <a:rPr dirty="0" sz="130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it </a:t>
            </a:r>
            <a:r>
              <a:rPr dirty="0" sz="1300">
                <a:latin typeface="Calibri"/>
                <a:cs typeface="Calibri"/>
              </a:rPr>
              <a:t>will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appear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calendar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under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>
                <a:latin typeface="Calibri"/>
                <a:cs typeface="Calibri"/>
              </a:rPr>
              <a:t>Previously</a:t>
            </a:r>
            <a:r>
              <a:rPr dirty="0" sz="1300" spc="-5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Submitted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Leave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along</a:t>
            </a:r>
            <a:r>
              <a:rPr dirty="0" sz="1300" spc="-5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</a:t>
            </a:r>
            <a:r>
              <a:rPr dirty="0" sz="1300" spc="-5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>
                <a:latin typeface="Calibri"/>
                <a:cs typeface="Calibri"/>
              </a:rPr>
              <a:t>status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(Saved,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Pending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Approved).</a:t>
            </a:r>
            <a:r>
              <a:rPr dirty="0" sz="1300" spc="2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If</a:t>
            </a:r>
            <a:r>
              <a:rPr dirty="0" sz="1300" spc="-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</a:t>
            </a:r>
            <a:r>
              <a:rPr dirty="0" sz="1300" spc="-50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have </a:t>
            </a:r>
            <a:r>
              <a:rPr dirty="0" sz="1300">
                <a:latin typeface="Calibri"/>
                <a:cs typeface="Calibri"/>
              </a:rPr>
              <a:t>not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submitted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your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Supervisor,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select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radio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button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click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Action.</a:t>
            </a:r>
            <a:r>
              <a:rPr dirty="0" sz="1300" spc="250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Once </a:t>
            </a:r>
            <a:r>
              <a:rPr dirty="0" sz="1300" spc="-10">
                <a:latin typeface="Calibri"/>
                <a:cs typeface="Calibri"/>
              </a:rPr>
              <a:t>approved,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will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appear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 spc="-10">
                <a:latin typeface="Calibri"/>
                <a:cs typeface="Calibri"/>
              </a:rPr>
              <a:t>corresponding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time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record.</a:t>
            </a:r>
            <a:endParaRPr sz="1300">
              <a:latin typeface="Calibri"/>
              <a:cs typeface="Calibri"/>
            </a:endParaRPr>
          </a:p>
          <a:p>
            <a:pPr marL="355600" marR="133350" indent="-343535">
              <a:lnSpc>
                <a:spcPct val="80000"/>
              </a:lnSpc>
              <a:spcBef>
                <a:spcPts val="31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status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of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your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will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also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appear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in </a:t>
            </a:r>
            <a:r>
              <a:rPr dirty="0" sz="1300" spc="-10">
                <a:latin typeface="Calibri"/>
                <a:cs typeface="Calibri"/>
              </a:rPr>
              <a:t>parenthesis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your</a:t>
            </a:r>
            <a:r>
              <a:rPr dirty="0" sz="1300" spc="26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monthly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time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record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(S,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 spc="-85">
                <a:latin typeface="Calibri"/>
                <a:cs typeface="Calibri"/>
              </a:rPr>
              <a:t>P,</a:t>
            </a:r>
            <a:r>
              <a:rPr dirty="0" sz="130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A).</a:t>
            </a:r>
            <a:endParaRPr sz="1300">
              <a:latin typeface="Calibri"/>
              <a:cs typeface="Calibri"/>
            </a:endParaRPr>
          </a:p>
          <a:p>
            <a:pPr marL="355600" marR="46990" indent="-343535">
              <a:lnSpc>
                <a:spcPct val="80100"/>
              </a:lnSpc>
              <a:spcBef>
                <a:spcPts val="31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 spc="-50">
                <a:latin typeface="Calibri"/>
                <a:cs typeface="Calibri"/>
              </a:rPr>
              <a:t>To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withdraw</a:t>
            </a:r>
            <a:r>
              <a:rPr dirty="0" sz="1300" spc="-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previously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submitted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leave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request </a:t>
            </a:r>
            <a:r>
              <a:rPr dirty="0" sz="1300">
                <a:latin typeface="Calibri"/>
                <a:cs typeface="Calibri"/>
              </a:rPr>
              <a:t>that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has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not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been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approved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by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supervisor, </a:t>
            </a:r>
            <a:r>
              <a:rPr dirty="0" sz="1300">
                <a:latin typeface="Calibri"/>
                <a:cs typeface="Calibri"/>
              </a:rPr>
              <a:t>simply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select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withdraw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radio</a:t>
            </a:r>
            <a:r>
              <a:rPr dirty="0" sz="1300" spc="-5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button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next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>
                <a:latin typeface="Calibri"/>
                <a:cs typeface="Calibri"/>
              </a:rPr>
              <a:t>associated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and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then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click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Actions.</a:t>
            </a:r>
            <a:endParaRPr sz="1300">
              <a:latin typeface="Calibri"/>
              <a:cs typeface="Calibri"/>
            </a:endParaRPr>
          </a:p>
          <a:p>
            <a:pPr marL="355600" marR="291465" indent="-343535">
              <a:lnSpc>
                <a:spcPct val="80000"/>
              </a:lnSpc>
              <a:spcBef>
                <a:spcPts val="310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>
                <a:latin typeface="Calibri"/>
                <a:cs typeface="Calibri"/>
              </a:rPr>
              <a:t>Employees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will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have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ability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time </a:t>
            </a:r>
            <a:r>
              <a:rPr dirty="0" sz="1300">
                <a:latin typeface="Calibri"/>
                <a:cs typeface="Calibri"/>
              </a:rPr>
              <a:t>record</a:t>
            </a:r>
            <a:r>
              <a:rPr dirty="0" sz="1300" spc="-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pending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time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off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request.</a:t>
            </a:r>
            <a:endParaRPr sz="1300">
              <a:latin typeface="Calibri"/>
              <a:cs typeface="Calibri"/>
            </a:endParaRPr>
          </a:p>
          <a:p>
            <a:pPr marL="355600" marR="99060" indent="-343535">
              <a:lnSpc>
                <a:spcPct val="80000"/>
              </a:lnSpc>
              <a:spcBef>
                <a:spcPts val="315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>
                <a:latin typeface="Calibri"/>
                <a:cs typeface="Calibri"/>
              </a:rPr>
              <a:t>Time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off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requests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can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not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span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across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multiple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pay </a:t>
            </a:r>
            <a:r>
              <a:rPr dirty="0" sz="1300" spc="-10">
                <a:latin typeface="Calibri"/>
                <a:cs typeface="Calibri"/>
              </a:rPr>
              <a:t>periods.</a:t>
            </a:r>
            <a:endParaRPr sz="1300">
              <a:latin typeface="Calibri"/>
              <a:cs typeface="Calibri"/>
            </a:endParaRPr>
          </a:p>
          <a:p>
            <a:pPr marL="355600" marR="243204" indent="-343535">
              <a:lnSpc>
                <a:spcPct val="80100"/>
              </a:lnSpc>
              <a:spcBef>
                <a:spcPts val="309"/>
              </a:spcBef>
              <a:buFont typeface="Wingdings"/>
              <a:buChar char=""/>
              <a:tabLst>
                <a:tab pos="355600" algn="l"/>
              </a:tabLst>
            </a:pPr>
            <a:r>
              <a:rPr dirty="0" sz="1300">
                <a:latin typeface="Calibri"/>
                <a:cs typeface="Calibri"/>
              </a:rPr>
              <a:t>If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holiday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falls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within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time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off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request,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 spc="-50">
                <a:latin typeface="Calibri"/>
                <a:cs typeface="Calibri"/>
              </a:rPr>
              <a:t>a </a:t>
            </a:r>
            <a:r>
              <a:rPr dirty="0" sz="1300" spc="-10">
                <a:latin typeface="Calibri"/>
                <a:cs typeface="Calibri"/>
              </a:rPr>
              <a:t>separate</a:t>
            </a:r>
            <a:r>
              <a:rPr dirty="0" sz="1300" spc="-2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entry</a:t>
            </a:r>
            <a:r>
              <a:rPr dirty="0" sz="1300" spc="-3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must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be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submitted,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excluding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 spc="-10">
                <a:latin typeface="Calibri"/>
                <a:cs typeface="Calibri"/>
              </a:rPr>
              <a:t>holiday.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-13017" y="4268660"/>
            <a:ext cx="479425" cy="2362835"/>
            <a:chOff x="-13017" y="4268660"/>
            <a:chExt cx="479425" cy="2362835"/>
          </a:xfrm>
        </p:grpSpPr>
        <p:sp>
          <p:nvSpPr>
            <p:cNvPr id="7" name="object 7"/>
            <p:cNvSpPr/>
            <p:nvPr/>
          </p:nvSpPr>
          <p:spPr>
            <a:xfrm>
              <a:off x="0" y="5747765"/>
              <a:ext cx="435609" cy="870585"/>
            </a:xfrm>
            <a:custGeom>
              <a:avLst/>
              <a:gdLst/>
              <a:ahLst/>
              <a:cxnLst/>
              <a:rect l="l" t="t" r="r" b="b"/>
              <a:pathLst>
                <a:path w="435609" h="870584">
                  <a:moveTo>
                    <a:pt x="0" y="0"/>
                  </a:moveTo>
                  <a:lnTo>
                    <a:pt x="0" y="870204"/>
                  </a:lnTo>
                  <a:lnTo>
                    <a:pt x="435102" y="435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5747765"/>
              <a:ext cx="435609" cy="870585"/>
            </a:xfrm>
            <a:custGeom>
              <a:avLst/>
              <a:gdLst/>
              <a:ahLst/>
              <a:cxnLst/>
              <a:rect l="l" t="t" r="r" b="b"/>
              <a:pathLst>
                <a:path w="435609" h="870584">
                  <a:moveTo>
                    <a:pt x="0" y="0"/>
                  </a:moveTo>
                  <a:lnTo>
                    <a:pt x="435102" y="435102"/>
                  </a:lnTo>
                  <a:lnTo>
                    <a:pt x="0" y="870204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281677"/>
              <a:ext cx="453390" cy="906780"/>
            </a:xfrm>
            <a:custGeom>
              <a:avLst/>
              <a:gdLst/>
              <a:ahLst/>
              <a:cxnLst/>
              <a:rect l="l" t="t" r="r" b="b"/>
              <a:pathLst>
                <a:path w="453390" h="906779">
                  <a:moveTo>
                    <a:pt x="0" y="0"/>
                  </a:moveTo>
                  <a:lnTo>
                    <a:pt x="0" y="906780"/>
                  </a:lnTo>
                  <a:lnTo>
                    <a:pt x="453390" y="4533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0" y="4281677"/>
              <a:ext cx="453390" cy="906780"/>
            </a:xfrm>
            <a:custGeom>
              <a:avLst/>
              <a:gdLst/>
              <a:ahLst/>
              <a:cxnLst/>
              <a:rect l="l" t="t" r="r" b="b"/>
              <a:pathLst>
                <a:path w="453390" h="906779">
                  <a:moveTo>
                    <a:pt x="0" y="0"/>
                  </a:moveTo>
                  <a:lnTo>
                    <a:pt x="453390" y="453390"/>
                  </a:lnTo>
                  <a:lnTo>
                    <a:pt x="0" y="906780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-15713" y="4439157"/>
            <a:ext cx="7366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 b="1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-18948" y="4622038"/>
            <a:ext cx="7366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 b="1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1447800"/>
            <a:ext cx="40386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360" rIns="0" bIns="0" rtlCol="0" vert="horz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dirty="0"/>
              <a:t>Sign</a:t>
            </a:r>
            <a:r>
              <a:rPr dirty="0" spc="-50"/>
              <a:t> </a:t>
            </a:r>
            <a:r>
              <a:rPr dirty="0"/>
              <a:t>out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SUNY</a:t>
            </a:r>
            <a:r>
              <a:rPr dirty="0" spc="-50"/>
              <a:t> </a:t>
            </a:r>
            <a:r>
              <a:rPr dirty="0"/>
              <a:t>browser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45"/>
              <a:t> </a:t>
            </a:r>
            <a:r>
              <a:rPr dirty="0" spc="-10"/>
              <a:t>CLOSE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14042"/>
            <a:ext cx="780224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 spc="-105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24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ensure</a:t>
            </a:r>
            <a:r>
              <a:rPr dirty="0" sz="24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privacy</a:t>
            </a:r>
            <a:r>
              <a:rPr dirty="0" sz="24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system</a:t>
            </a:r>
            <a:r>
              <a:rPr dirty="0" sz="2400" spc="-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security,</a:t>
            </a:r>
            <a:r>
              <a:rPr dirty="0" sz="24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please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2400" spc="-7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by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clicking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on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“Sign</a:t>
            </a:r>
            <a:r>
              <a:rPr dirty="0" sz="24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Off”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link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4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upper</a:t>
            </a:r>
            <a:r>
              <a:rPr dirty="0" sz="24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right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hand</a:t>
            </a:r>
            <a:r>
              <a:rPr dirty="0" sz="24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corner</a:t>
            </a:r>
            <a:r>
              <a:rPr dirty="0" sz="24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17375E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4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17375E"/>
                </a:solidFill>
                <a:latin typeface="Calibri"/>
                <a:cs typeface="Calibri"/>
              </a:rPr>
              <a:t>screen.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2851785"/>
            <a:ext cx="8915400" cy="2377440"/>
            <a:chOff x="0" y="2851785"/>
            <a:chExt cx="8915400" cy="2377440"/>
          </a:xfrm>
        </p:grpSpPr>
        <p:pic>
          <p:nvPicPr>
            <p:cNvPr id="5" name="object 5" descr="C:\Users\vumbacti\AppData\Local\Temp\SNAGHTML1a3d5edb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895600"/>
              <a:ext cx="8915400" cy="233324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06006" y="2851785"/>
              <a:ext cx="1601470" cy="12951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9831" rIns="0" bIns="0" rtlCol="0" vert="horz">
            <a:spAutoFit/>
          </a:bodyPr>
          <a:lstStyle/>
          <a:p>
            <a:pPr marL="445770">
              <a:lnSpc>
                <a:spcPct val="100000"/>
              </a:lnSpc>
              <a:spcBef>
                <a:spcPts val="105"/>
              </a:spcBef>
            </a:pPr>
            <a:r>
              <a:rPr dirty="0" sz="4400" spc="-50" b="0">
                <a:latin typeface="Calibri"/>
                <a:cs typeface="Calibri"/>
              </a:rPr>
              <a:t>CONGRATULATIONS!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63751"/>
            <a:ext cx="8051800" cy="3958590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459"/>
              </a:spcBef>
              <a:buChar char="•"/>
              <a:tabLst>
                <a:tab pos="355600" algn="l"/>
                <a:tab pos="440690" algn="l"/>
              </a:tabLst>
            </a:pPr>
            <a:r>
              <a:rPr dirty="0" sz="3000">
                <a:solidFill>
                  <a:srgbClr val="1F487C"/>
                </a:solidFill>
                <a:latin typeface="Arial"/>
                <a:cs typeface="Arial"/>
              </a:rPr>
              <a:t>	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For</a:t>
            </a:r>
            <a:r>
              <a:rPr dirty="0" sz="30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those</a:t>
            </a:r>
            <a:r>
              <a:rPr dirty="0" sz="30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dirty="0" sz="30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you</a:t>
            </a:r>
            <a:r>
              <a:rPr dirty="0" sz="30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without</a:t>
            </a:r>
            <a:r>
              <a:rPr dirty="0" sz="30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direct</a:t>
            </a:r>
            <a:r>
              <a:rPr dirty="0" sz="30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000">
                <a:solidFill>
                  <a:srgbClr val="1F487C"/>
                </a:solidFill>
                <a:latin typeface="Calibri"/>
                <a:cs typeface="Calibri"/>
              </a:rPr>
              <a:t>reports</a:t>
            </a:r>
            <a:r>
              <a:rPr dirty="0" sz="3000">
                <a:latin typeface="Calibri"/>
                <a:cs typeface="Calibri"/>
              </a:rPr>
              <a:t>,</a:t>
            </a:r>
            <a:r>
              <a:rPr dirty="0" sz="3000" spc="-5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once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you </a:t>
            </a:r>
            <a:r>
              <a:rPr dirty="0" sz="3000">
                <a:latin typeface="Calibri"/>
                <a:cs typeface="Calibri"/>
              </a:rPr>
              <a:t>have</a:t>
            </a:r>
            <a:r>
              <a:rPr dirty="0" sz="3000" spc="-8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entered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your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current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and</a:t>
            </a:r>
            <a:r>
              <a:rPr dirty="0" sz="3000" spc="-7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Attendance Information,</a:t>
            </a:r>
            <a:r>
              <a:rPr dirty="0" sz="3000" spc="-9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have</a:t>
            </a:r>
            <a:r>
              <a:rPr dirty="0" sz="3000" spc="-9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successfully</a:t>
            </a:r>
            <a:r>
              <a:rPr dirty="0" sz="3000" spc="-9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completed</a:t>
            </a:r>
            <a:r>
              <a:rPr dirty="0" sz="3000" spc="-95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the </a:t>
            </a:r>
            <a:r>
              <a:rPr dirty="0" sz="3000">
                <a:latin typeface="Calibri"/>
                <a:cs typeface="Calibri"/>
              </a:rPr>
              <a:t>training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session.</a:t>
            </a:r>
            <a:endParaRPr sz="3000">
              <a:latin typeface="Calibri"/>
              <a:cs typeface="Calibri"/>
            </a:endParaRPr>
          </a:p>
          <a:p>
            <a:pPr algn="just" marL="355600" marR="595630" indent="-342900">
              <a:lnSpc>
                <a:spcPts val="3240"/>
              </a:lnSpc>
              <a:spcBef>
                <a:spcPts val="76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000">
                <a:latin typeface="Calibri"/>
                <a:cs typeface="Calibri"/>
              </a:rPr>
              <a:t>Step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by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Step</a:t>
            </a:r>
            <a:r>
              <a:rPr dirty="0" sz="3000" spc="-8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instructions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are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also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available</a:t>
            </a:r>
            <a:r>
              <a:rPr dirty="0" sz="3000" spc="-75">
                <a:latin typeface="Calibri"/>
                <a:cs typeface="Calibri"/>
              </a:rPr>
              <a:t> </a:t>
            </a:r>
            <a:r>
              <a:rPr dirty="0" sz="3000" spc="-25">
                <a:latin typeface="Calibri"/>
                <a:cs typeface="Calibri"/>
              </a:rPr>
              <a:t>for </a:t>
            </a:r>
            <a:r>
              <a:rPr dirty="0" sz="3000">
                <a:latin typeface="Calibri"/>
                <a:cs typeface="Calibri"/>
              </a:rPr>
              <a:t>your</a:t>
            </a:r>
            <a:r>
              <a:rPr dirty="0" sz="3000" spc="-85">
                <a:latin typeface="Calibri"/>
                <a:cs typeface="Calibri"/>
              </a:rPr>
              <a:t> </a:t>
            </a:r>
            <a:r>
              <a:rPr dirty="0" sz="3000" spc="-20">
                <a:latin typeface="Calibri"/>
                <a:cs typeface="Calibri"/>
              </a:rPr>
              <a:t>use.</a:t>
            </a:r>
            <a:endParaRPr sz="3000">
              <a:latin typeface="Calibri"/>
              <a:cs typeface="Calibri"/>
            </a:endParaRPr>
          </a:p>
          <a:p>
            <a:pPr algn="just" marL="355600" marR="477520" indent="-342900">
              <a:lnSpc>
                <a:spcPts val="3240"/>
              </a:lnSpc>
              <a:spcBef>
                <a:spcPts val="72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000" b="1">
                <a:solidFill>
                  <a:srgbClr val="1F487C"/>
                </a:solidFill>
                <a:latin typeface="Calibri"/>
                <a:cs typeface="Calibri"/>
              </a:rPr>
              <a:t>Supervisors</a:t>
            </a:r>
            <a:r>
              <a:rPr dirty="0" sz="3000">
                <a:latin typeface="Calibri"/>
                <a:cs typeface="Calibri"/>
              </a:rPr>
              <a:t>,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there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are</a:t>
            </a:r>
            <a:r>
              <a:rPr dirty="0" sz="3000" spc="-8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</a:t>
            </a:r>
            <a:r>
              <a:rPr dirty="0" sz="3000" spc="-7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few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more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slides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about </a:t>
            </a:r>
            <a:r>
              <a:rPr dirty="0" sz="3000">
                <a:latin typeface="Calibri"/>
                <a:cs typeface="Calibri"/>
              </a:rPr>
              <a:t>the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process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for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approving</a:t>
            </a:r>
            <a:r>
              <a:rPr dirty="0" sz="3000" spc="-6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records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and/or </a:t>
            </a:r>
            <a:r>
              <a:rPr dirty="0" sz="3000">
                <a:latin typeface="Calibri"/>
                <a:cs typeface="Calibri"/>
              </a:rPr>
              <a:t>time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off</a:t>
            </a:r>
            <a:r>
              <a:rPr dirty="0" sz="3000" spc="-8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requests</a:t>
            </a:r>
            <a:r>
              <a:rPr dirty="0" sz="3000" spc="-65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for</a:t>
            </a:r>
            <a:r>
              <a:rPr dirty="0" sz="3000" spc="-70">
                <a:latin typeface="Calibri"/>
                <a:cs typeface="Calibri"/>
              </a:rPr>
              <a:t> </a:t>
            </a:r>
            <a:r>
              <a:rPr dirty="0" sz="3000">
                <a:latin typeface="Calibri"/>
                <a:cs typeface="Calibri"/>
              </a:rPr>
              <a:t>your</a:t>
            </a:r>
            <a:r>
              <a:rPr dirty="0" sz="3000" spc="-55">
                <a:latin typeface="Calibri"/>
                <a:cs typeface="Calibri"/>
              </a:rPr>
              <a:t> </a:t>
            </a:r>
            <a:r>
              <a:rPr dirty="0" sz="3000" spc="-10">
                <a:latin typeface="Calibri"/>
                <a:cs typeface="Calibri"/>
              </a:rPr>
              <a:t>employees.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262252" y="2145868"/>
            <a:ext cx="6622415" cy="136842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736215" marR="5080" indent="-2724150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Calibri"/>
                <a:cs typeface="Calibri"/>
              </a:rPr>
              <a:t>Time</a:t>
            </a:r>
            <a:r>
              <a:rPr dirty="0" sz="4400" spc="-60" b="0">
                <a:latin typeface="Calibri"/>
                <a:cs typeface="Calibri"/>
              </a:rPr>
              <a:t> </a:t>
            </a:r>
            <a:r>
              <a:rPr dirty="0" sz="4400" b="0">
                <a:latin typeface="Calibri"/>
                <a:cs typeface="Calibri"/>
              </a:rPr>
              <a:t>and</a:t>
            </a:r>
            <a:r>
              <a:rPr dirty="0" sz="4400" spc="-60" b="0">
                <a:latin typeface="Calibri"/>
                <a:cs typeface="Calibri"/>
              </a:rPr>
              <a:t> </a:t>
            </a:r>
            <a:r>
              <a:rPr dirty="0" sz="4400" spc="-10" b="0">
                <a:latin typeface="Calibri"/>
                <a:cs typeface="Calibri"/>
              </a:rPr>
              <a:t>Attendance</a:t>
            </a:r>
            <a:r>
              <a:rPr dirty="0" sz="4400" spc="-70" b="0">
                <a:latin typeface="Calibri"/>
                <a:cs typeface="Calibri"/>
              </a:rPr>
              <a:t> </a:t>
            </a:r>
            <a:r>
              <a:rPr dirty="0" sz="4400" spc="-25" b="0">
                <a:latin typeface="Calibri"/>
                <a:cs typeface="Calibri"/>
              </a:rPr>
              <a:t>System </a:t>
            </a:r>
            <a:r>
              <a:rPr dirty="0" sz="4400" spc="-10" b="0">
                <a:latin typeface="Calibri"/>
                <a:cs typeface="Calibri"/>
              </a:rPr>
              <a:t>(TAS)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80638" y="3793990"/>
            <a:ext cx="1983105" cy="1128395"/>
          </a:xfrm>
          <a:prstGeom prst="rect">
            <a:avLst/>
          </a:prstGeom>
        </p:spPr>
        <p:txBody>
          <a:bodyPr wrap="square" lIns="0" tIns="11366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94"/>
              </a:spcBef>
            </a:pPr>
            <a:r>
              <a:rPr dirty="0" sz="3200" spc="-10" b="1">
                <a:solidFill>
                  <a:srgbClr val="1F487C"/>
                </a:solidFill>
                <a:latin typeface="Calibri"/>
                <a:cs typeface="Calibri"/>
              </a:rPr>
              <a:t>Supervisors</a:t>
            </a:r>
            <a:endParaRPr sz="3200">
              <a:latin typeface="Calibri"/>
              <a:cs typeface="Calibri"/>
            </a:endParaRPr>
          </a:p>
          <a:p>
            <a:pPr marL="68580">
              <a:lnSpc>
                <a:spcPct val="100000"/>
              </a:lnSpc>
              <a:spcBef>
                <a:spcPts val="690"/>
              </a:spcBef>
            </a:pPr>
            <a:r>
              <a:rPr dirty="0" sz="2800" spc="-30">
                <a:solidFill>
                  <a:srgbClr val="FFFFFF"/>
                </a:solidFill>
                <a:latin typeface="Calibri"/>
                <a:cs typeface="Calibri"/>
              </a:rPr>
              <a:t>Step-by-</a:t>
            </a:r>
            <a:r>
              <a:rPr dirty="0" sz="2800" spc="-20">
                <a:solidFill>
                  <a:srgbClr val="FFFFFF"/>
                </a:solidFill>
                <a:latin typeface="Calibri"/>
                <a:cs typeface="Calibri"/>
              </a:rPr>
              <a:t>Step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7636" y="448183"/>
            <a:ext cx="672401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31670" marR="5080" indent="-191960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dirty="0" sz="24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24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Monthly</a:t>
            </a:r>
            <a:r>
              <a:rPr dirty="0" sz="24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2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2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FFFFFF"/>
                </a:solidFill>
                <a:latin typeface="Calibri"/>
                <a:cs typeface="Calibri"/>
              </a:rPr>
              <a:t>Attendance</a:t>
            </a:r>
            <a:r>
              <a:rPr dirty="0" sz="24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Process</a:t>
            </a:r>
            <a:r>
              <a:rPr dirty="0" sz="24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FFFFFF"/>
                </a:solidFill>
                <a:latin typeface="Calibri"/>
                <a:cs typeface="Calibri"/>
              </a:rPr>
              <a:t>– </a:t>
            </a:r>
            <a:r>
              <a:rPr dirty="0" sz="2400" b="1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2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Calibri"/>
                <a:cs typeface="Calibri"/>
              </a:rPr>
              <a:t>Supervisors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535940" y="1607946"/>
            <a:ext cx="719264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1)</a:t>
            </a:r>
            <a:r>
              <a:rPr dirty="0" sz="3200" spc="2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Sign</a:t>
            </a:r>
            <a:r>
              <a:rPr dirty="0" sz="3200" spc="-4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3200" spc="-2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3200" spc="-3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3200" spc="-4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HR</a:t>
            </a:r>
            <a:r>
              <a:rPr dirty="0" sz="3200" spc="-35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4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b="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3200" spc="-20" b="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 b="0">
                <a:solidFill>
                  <a:srgbClr val="17375E"/>
                </a:solidFill>
                <a:latin typeface="Calibri"/>
                <a:cs typeface="Calibri"/>
              </a:rPr>
              <a:t>Attendance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2095983"/>
            <a:ext cx="7979409" cy="2854960"/>
          </a:xfrm>
          <a:prstGeom prst="rect">
            <a:avLst/>
          </a:prstGeom>
        </p:spPr>
        <p:txBody>
          <a:bodyPr wrap="square" lIns="0" tIns="110490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870"/>
              </a:spcBef>
              <a:buAutoNum type="arabicParenR" startAt="2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“Work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Roster.”</a:t>
            </a:r>
            <a:endParaRPr sz="3200">
              <a:latin typeface="Calibri"/>
              <a:cs typeface="Calibri"/>
            </a:endParaRPr>
          </a:p>
          <a:p>
            <a:pPr marL="468630" marR="443230" indent="-456565">
              <a:lnSpc>
                <a:spcPct val="100000"/>
              </a:lnSpc>
              <a:spcBef>
                <a:spcPts val="770"/>
              </a:spcBef>
              <a:buAutoNum type="arabicParenR" startAt="2"/>
              <a:tabLst>
                <a:tab pos="469900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View</a:t>
            </a:r>
            <a:r>
              <a:rPr dirty="0" sz="3200" spc="-8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7375E"/>
                </a:solidFill>
                <a:latin typeface="Calibri"/>
                <a:cs typeface="Calibri"/>
              </a:rPr>
              <a:t>employee’s</a:t>
            </a:r>
            <a:r>
              <a:rPr dirty="0" sz="3200" spc="-11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Record</a:t>
            </a:r>
            <a:r>
              <a:rPr dirty="0" sz="3200" spc="-9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and/or</a:t>
            </a:r>
            <a:r>
              <a:rPr dirty="0" sz="32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Time 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	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3200" spc="-8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Requests.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65"/>
              </a:spcBef>
              <a:buAutoNum type="arabicParenR" startAt="2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6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“Approve,” </a:t>
            </a:r>
            <a:r>
              <a:rPr dirty="0" sz="3200" spc="-70">
                <a:solidFill>
                  <a:srgbClr val="17375E"/>
                </a:solidFill>
                <a:latin typeface="Calibri"/>
                <a:cs typeface="Calibri"/>
              </a:rPr>
              <a:t>“Deny,”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or</a:t>
            </a:r>
            <a:r>
              <a:rPr dirty="0" sz="32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even</a:t>
            </a:r>
            <a:r>
              <a:rPr dirty="0" sz="32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“Postpone”</a:t>
            </a:r>
            <a:endParaRPr sz="32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70"/>
              </a:spcBef>
              <a:buAutoNum type="arabicParenR" startAt="2"/>
              <a:tabLst>
                <a:tab pos="469265" algn="l"/>
              </a:tabLst>
            </a:pPr>
            <a:r>
              <a:rPr dirty="0" sz="3200">
                <a:solidFill>
                  <a:srgbClr val="17375E"/>
                </a:solidFill>
                <a:latin typeface="Calibri"/>
                <a:cs typeface="Calibri"/>
              </a:rPr>
              <a:t>Select</a:t>
            </a:r>
            <a:r>
              <a:rPr dirty="0" sz="32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375E"/>
                </a:solidFill>
                <a:latin typeface="Calibri"/>
                <a:cs typeface="Calibri"/>
              </a:rPr>
              <a:t>“Submit”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387090" y="234441"/>
            <a:ext cx="236982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Sign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25"/>
              <a:t> </a:t>
            </a:r>
            <a:r>
              <a:rPr dirty="0"/>
              <a:t>SUNY</a:t>
            </a:r>
            <a:r>
              <a:rPr dirty="0" spc="-50"/>
              <a:t> </a:t>
            </a:r>
            <a:r>
              <a:rPr dirty="0" spc="-25"/>
              <a:t>at: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43708" y="593801"/>
            <a:ext cx="465518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3200" spc="-25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http://www.suny.edu/time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921891"/>
            <a:ext cx="8005445" cy="940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  <a:tab pos="469900" algn="l"/>
              </a:tabLst>
            </a:pPr>
            <a:r>
              <a:rPr dirty="0" sz="2000">
                <a:solidFill>
                  <a:srgbClr val="17375E"/>
                </a:solidFill>
                <a:latin typeface="Arial"/>
                <a:cs typeface="Arial"/>
              </a:rPr>
              <a:t>	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As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described</a:t>
            </a:r>
            <a:r>
              <a:rPr dirty="0" sz="20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</a:t>
            </a:r>
            <a:r>
              <a:rPr dirty="0" sz="20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previous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slide,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20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be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slightly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17375E"/>
                </a:solidFill>
                <a:latin typeface="Calibri"/>
                <a:cs typeface="Calibri"/>
              </a:rPr>
              <a:t>different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the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first time</a:t>
            </a:r>
            <a:r>
              <a:rPr dirty="0" sz="2000" spc="-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you</a:t>
            </a:r>
            <a:r>
              <a:rPr dirty="0" sz="20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20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in,</a:t>
            </a:r>
            <a:r>
              <a:rPr dirty="0" sz="2000" spc="-2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requesting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0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SUNY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ID</a:t>
            </a:r>
            <a:r>
              <a:rPr dirty="0" sz="20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20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17375E"/>
                </a:solidFill>
                <a:latin typeface="Calibri"/>
                <a:cs typeface="Calibri"/>
              </a:rPr>
              <a:t>DOB.</a:t>
            </a:r>
            <a:r>
              <a:rPr dirty="0" sz="2000" spc="36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That</a:t>
            </a:r>
            <a:r>
              <a:rPr dirty="0" sz="2000" spc="-4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is</a:t>
            </a:r>
            <a:r>
              <a:rPr dirty="0" sz="2000" spc="-25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a</a:t>
            </a:r>
            <a:r>
              <a:rPr dirty="0" sz="2000" spc="-3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one-</a:t>
            </a:r>
            <a:r>
              <a:rPr dirty="0" sz="2000" spc="-20" i="1">
                <a:solidFill>
                  <a:srgbClr val="17375E"/>
                </a:solidFill>
                <a:latin typeface="Calibri"/>
                <a:cs typeface="Calibri"/>
              </a:rPr>
              <a:t>time</a:t>
            </a:r>
            <a:r>
              <a:rPr dirty="0" sz="2000" spc="-2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security</a:t>
            </a:r>
            <a:r>
              <a:rPr dirty="0" sz="2000" spc="-45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i="1">
                <a:solidFill>
                  <a:srgbClr val="17375E"/>
                </a:solidFill>
                <a:latin typeface="Calibri"/>
                <a:cs typeface="Calibri"/>
              </a:rPr>
              <a:t>occurrence.</a:t>
            </a:r>
            <a:r>
              <a:rPr dirty="0" sz="2000" spc="350" i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Going</a:t>
            </a:r>
            <a:r>
              <a:rPr dirty="0" sz="2000" spc="-6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forward,</a:t>
            </a:r>
            <a:r>
              <a:rPr dirty="0" sz="2000" spc="-4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20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entry</a:t>
            </a:r>
            <a:r>
              <a:rPr dirty="0" sz="2000" spc="-4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screen</a:t>
            </a:r>
            <a:r>
              <a:rPr dirty="0" sz="2000" spc="-40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will</a:t>
            </a:r>
            <a:r>
              <a:rPr dirty="0" sz="2000" spc="-6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look</a:t>
            </a:r>
            <a:r>
              <a:rPr dirty="0" sz="20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17375E"/>
                </a:solidFill>
                <a:latin typeface="Calibri"/>
                <a:cs typeface="Calibri"/>
              </a:rPr>
              <a:t>like</a:t>
            </a:r>
            <a:r>
              <a:rPr dirty="0" sz="2000" spc="-55" b="1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17375E"/>
                </a:solidFill>
                <a:latin typeface="Calibri"/>
                <a:cs typeface="Calibri"/>
              </a:rPr>
              <a:t>this: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845807" y="4331208"/>
            <a:ext cx="2007235" cy="1092835"/>
            <a:chOff x="6845807" y="4331208"/>
            <a:chExt cx="2007235" cy="1092835"/>
          </a:xfrm>
        </p:grpSpPr>
        <p:sp>
          <p:nvSpPr>
            <p:cNvPr id="6" name="object 6"/>
            <p:cNvSpPr/>
            <p:nvPr/>
          </p:nvSpPr>
          <p:spPr>
            <a:xfrm>
              <a:off x="6858761" y="4344162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533400" y="0"/>
                  </a:move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981200" y="800100"/>
                  </a:lnTo>
                  <a:lnTo>
                    <a:pt x="1714500" y="533400"/>
                  </a:lnTo>
                  <a:lnTo>
                    <a:pt x="1981200" y="266700"/>
                  </a:lnTo>
                  <a:lnTo>
                    <a:pt x="533400" y="2667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858761" y="4344162"/>
              <a:ext cx="1981200" cy="1066800"/>
            </a:xfrm>
            <a:custGeom>
              <a:avLst/>
              <a:gdLst/>
              <a:ahLst/>
              <a:cxnLst/>
              <a:rect l="l" t="t" r="r" b="b"/>
              <a:pathLst>
                <a:path w="1981200" h="1066800">
                  <a:moveTo>
                    <a:pt x="1981200" y="266700"/>
                  </a:moveTo>
                  <a:lnTo>
                    <a:pt x="533400" y="266700"/>
                  </a:lnTo>
                  <a:lnTo>
                    <a:pt x="533400" y="0"/>
                  </a:lnTo>
                  <a:lnTo>
                    <a:pt x="0" y="533400"/>
                  </a:lnTo>
                  <a:lnTo>
                    <a:pt x="533400" y="1066800"/>
                  </a:lnTo>
                  <a:lnTo>
                    <a:pt x="533400" y="800100"/>
                  </a:lnTo>
                  <a:lnTo>
                    <a:pt x="1981200" y="800100"/>
                  </a:lnTo>
                  <a:lnTo>
                    <a:pt x="1714500" y="533400"/>
                  </a:lnTo>
                  <a:lnTo>
                    <a:pt x="1981200" y="2667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7493254" y="4604765"/>
            <a:ext cx="713105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4930" marR="5080" indent="-62865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Suny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ID</a:t>
            </a:r>
            <a:r>
              <a:rPr dirty="0" sz="11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Password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379207" y="368808"/>
            <a:ext cx="1778000" cy="1196340"/>
            <a:chOff x="7379207" y="368808"/>
            <a:chExt cx="1778000" cy="1196340"/>
          </a:xfrm>
        </p:grpSpPr>
        <p:sp>
          <p:nvSpPr>
            <p:cNvPr id="10" name="object 10"/>
            <p:cNvSpPr/>
            <p:nvPr/>
          </p:nvSpPr>
          <p:spPr>
            <a:xfrm>
              <a:off x="7392161" y="381762"/>
              <a:ext cx="1751964" cy="1170940"/>
            </a:xfrm>
            <a:custGeom>
              <a:avLst/>
              <a:gdLst/>
              <a:ahLst/>
              <a:cxnLst/>
              <a:rect l="l" t="t" r="r" b="b"/>
              <a:pathLst>
                <a:path w="1751965" h="1170940">
                  <a:moveTo>
                    <a:pt x="585216" y="0"/>
                  </a:moveTo>
                  <a:lnTo>
                    <a:pt x="0" y="585215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751838" y="877824"/>
                  </a:lnTo>
                  <a:lnTo>
                    <a:pt x="1751838" y="636269"/>
                  </a:lnTo>
                  <a:lnTo>
                    <a:pt x="1700784" y="585215"/>
                  </a:lnTo>
                  <a:lnTo>
                    <a:pt x="1751838" y="534162"/>
                  </a:lnTo>
                  <a:lnTo>
                    <a:pt x="1751838" y="292608"/>
                  </a:lnTo>
                  <a:lnTo>
                    <a:pt x="585216" y="292608"/>
                  </a:lnTo>
                  <a:lnTo>
                    <a:pt x="58521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7392161" y="381762"/>
              <a:ext cx="1751964" cy="1170940"/>
            </a:xfrm>
            <a:custGeom>
              <a:avLst/>
              <a:gdLst/>
              <a:ahLst/>
              <a:cxnLst/>
              <a:rect l="l" t="t" r="r" b="b"/>
              <a:pathLst>
                <a:path w="1751965" h="1170940">
                  <a:moveTo>
                    <a:pt x="1751838" y="292608"/>
                  </a:moveTo>
                  <a:lnTo>
                    <a:pt x="585216" y="292608"/>
                  </a:lnTo>
                  <a:lnTo>
                    <a:pt x="585216" y="0"/>
                  </a:lnTo>
                  <a:lnTo>
                    <a:pt x="0" y="585215"/>
                  </a:lnTo>
                  <a:lnTo>
                    <a:pt x="585216" y="1170432"/>
                  </a:lnTo>
                  <a:lnTo>
                    <a:pt x="585216" y="877824"/>
                  </a:lnTo>
                  <a:lnTo>
                    <a:pt x="1751838" y="877824"/>
                  </a:lnTo>
                </a:path>
                <a:path w="1751965" h="1170940">
                  <a:moveTo>
                    <a:pt x="1751838" y="636269"/>
                  </a:moveTo>
                  <a:lnTo>
                    <a:pt x="1700784" y="585215"/>
                  </a:lnTo>
                  <a:lnTo>
                    <a:pt x="1751838" y="534162"/>
                  </a:lnTo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8078469" y="860806"/>
            <a:ext cx="62166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Bookmark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3" name="object 13" descr="C:\Users\vumbacti\AppData\Local\Temp\SNAGHTML1a148f3d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52600" y="2971798"/>
            <a:ext cx="4876800" cy="378104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06673" y="359790"/>
            <a:ext cx="2931160" cy="940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Then,</a:t>
            </a: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click</a:t>
            </a:r>
            <a:r>
              <a:rPr dirty="0" sz="20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endParaRPr sz="2000">
              <a:latin typeface="Calibri"/>
              <a:cs typeface="Calibri"/>
            </a:endParaRPr>
          </a:p>
          <a:p>
            <a:pPr algn="ctr" marL="12700" marR="5080">
              <a:lnSpc>
                <a:spcPct val="100000"/>
              </a:lnSpc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“Time and</a:t>
            </a:r>
            <a:r>
              <a:rPr dirty="0" sz="200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Attendance”</a:t>
            </a:r>
            <a:r>
              <a:rPr dirty="0" sz="200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FFFFFF"/>
                </a:solidFill>
                <a:latin typeface="Calibri"/>
                <a:cs typeface="Calibri"/>
              </a:rPr>
              <a:t>Tab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get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20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record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85800" y="1981200"/>
            <a:ext cx="7597140" cy="3595370"/>
            <a:chOff x="685800" y="1981200"/>
            <a:chExt cx="7597140" cy="3595370"/>
          </a:xfrm>
        </p:grpSpPr>
        <p:pic>
          <p:nvPicPr>
            <p:cNvPr id="4" name="object 4" descr="C:\Users\vumbacti\AppData\Local\Temp\SNAGHTML1a1e3d18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5800" y="1981200"/>
              <a:ext cx="7597140" cy="24079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38962" y="4344161"/>
              <a:ext cx="838200" cy="1219200"/>
            </a:xfrm>
            <a:custGeom>
              <a:avLst/>
              <a:gdLst/>
              <a:ahLst/>
              <a:cxnLst/>
              <a:rect l="l" t="t" r="r" b="b"/>
              <a:pathLst>
                <a:path w="838200" h="1219200">
                  <a:moveTo>
                    <a:pt x="419100" y="0"/>
                  </a:moveTo>
                  <a:lnTo>
                    <a:pt x="0" y="419100"/>
                  </a:lnTo>
                  <a:lnTo>
                    <a:pt x="209550" y="419100"/>
                  </a:lnTo>
                  <a:lnTo>
                    <a:pt x="209550" y="1219200"/>
                  </a:lnTo>
                  <a:lnTo>
                    <a:pt x="419100" y="1009650"/>
                  </a:lnTo>
                  <a:lnTo>
                    <a:pt x="628650" y="1219200"/>
                  </a:lnTo>
                  <a:lnTo>
                    <a:pt x="628650" y="419100"/>
                  </a:lnTo>
                  <a:lnTo>
                    <a:pt x="838200" y="419100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38962" y="4344161"/>
              <a:ext cx="838200" cy="1219200"/>
            </a:xfrm>
            <a:custGeom>
              <a:avLst/>
              <a:gdLst/>
              <a:ahLst/>
              <a:cxnLst/>
              <a:rect l="l" t="t" r="r" b="b"/>
              <a:pathLst>
                <a:path w="838200" h="1219200">
                  <a:moveTo>
                    <a:pt x="209550" y="1219200"/>
                  </a:moveTo>
                  <a:lnTo>
                    <a:pt x="209550" y="419100"/>
                  </a:lnTo>
                  <a:lnTo>
                    <a:pt x="0" y="419100"/>
                  </a:lnTo>
                  <a:lnTo>
                    <a:pt x="419100" y="0"/>
                  </a:lnTo>
                  <a:lnTo>
                    <a:pt x="838200" y="419100"/>
                  </a:lnTo>
                  <a:lnTo>
                    <a:pt x="628650" y="419100"/>
                  </a:lnTo>
                  <a:lnTo>
                    <a:pt x="628650" y="1219200"/>
                  </a:lnTo>
                  <a:lnTo>
                    <a:pt x="419100" y="1009650"/>
                  </a:lnTo>
                  <a:lnTo>
                    <a:pt x="209550" y="12192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7452" rIns="0" bIns="0" rtlCol="0" vert="horz">
            <a:spAutoFit/>
          </a:bodyPr>
          <a:lstStyle/>
          <a:p>
            <a:pPr algn="ctr" marL="428625">
              <a:lnSpc>
                <a:spcPct val="100000"/>
              </a:lnSpc>
              <a:spcBef>
                <a:spcPts val="840"/>
              </a:spcBef>
            </a:pPr>
            <a:r>
              <a:rPr dirty="0" b="0">
                <a:latin typeface="Calibri"/>
                <a:cs typeface="Calibri"/>
              </a:rPr>
              <a:t>Supervisor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Work</a:t>
            </a:r>
            <a:r>
              <a:rPr dirty="0" spc="-95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Roster:</a:t>
            </a: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dirty="0" sz="1200" b="0">
                <a:latin typeface="Calibri"/>
                <a:cs typeface="Calibri"/>
              </a:rPr>
              <a:t>Click</a:t>
            </a:r>
            <a:r>
              <a:rPr dirty="0" sz="1200" spc="-1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on</a:t>
            </a:r>
            <a:r>
              <a:rPr dirty="0" sz="1200" spc="-5" b="0">
                <a:latin typeface="Calibri"/>
                <a:cs typeface="Calibri"/>
              </a:rPr>
              <a:t> </a:t>
            </a:r>
            <a:r>
              <a:rPr dirty="0" sz="1200" spc="-10" b="0">
                <a:latin typeface="Calibri"/>
                <a:cs typeface="Calibri"/>
              </a:rPr>
              <a:t>“Work</a:t>
            </a:r>
            <a:r>
              <a:rPr dirty="0" sz="1200" spc="-30" b="0">
                <a:latin typeface="Calibri"/>
                <a:cs typeface="Calibri"/>
              </a:rPr>
              <a:t> Roster,”</a:t>
            </a:r>
            <a:r>
              <a:rPr dirty="0" sz="1200" spc="-1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to</a:t>
            </a:r>
            <a:r>
              <a:rPr dirty="0" sz="1200" spc="-15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view</a:t>
            </a:r>
            <a:r>
              <a:rPr dirty="0" sz="1200" spc="-2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the</a:t>
            </a:r>
            <a:r>
              <a:rPr dirty="0" sz="1200" spc="-2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pending</a:t>
            </a:r>
            <a:r>
              <a:rPr dirty="0" sz="1200" spc="-5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time</a:t>
            </a:r>
            <a:r>
              <a:rPr dirty="0" sz="1200" spc="-2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records</a:t>
            </a:r>
            <a:r>
              <a:rPr dirty="0" sz="1200" spc="-25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and/or</a:t>
            </a:r>
            <a:r>
              <a:rPr dirty="0" sz="1200" spc="-4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time</a:t>
            </a:r>
            <a:r>
              <a:rPr dirty="0" sz="1200" spc="-2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off</a:t>
            </a:r>
            <a:r>
              <a:rPr dirty="0" sz="1200" spc="-20" b="0">
                <a:latin typeface="Calibri"/>
                <a:cs typeface="Calibri"/>
              </a:rPr>
              <a:t> </a:t>
            </a:r>
            <a:r>
              <a:rPr dirty="0" sz="1200" spc="-10" b="0">
                <a:latin typeface="Calibri"/>
                <a:cs typeface="Calibri"/>
              </a:rPr>
              <a:t>request,</a:t>
            </a:r>
            <a:r>
              <a:rPr dirty="0" sz="1200" spc="-50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of</a:t>
            </a:r>
            <a:r>
              <a:rPr dirty="0" sz="1200" spc="-15" b="0">
                <a:latin typeface="Calibri"/>
                <a:cs typeface="Calibri"/>
              </a:rPr>
              <a:t> </a:t>
            </a:r>
            <a:r>
              <a:rPr dirty="0" sz="1200" b="0">
                <a:latin typeface="Calibri"/>
                <a:cs typeface="Calibri"/>
              </a:rPr>
              <a:t>your</a:t>
            </a:r>
            <a:r>
              <a:rPr dirty="0" sz="1200" spc="-35" b="0">
                <a:latin typeface="Calibri"/>
                <a:cs typeface="Calibri"/>
              </a:rPr>
              <a:t> </a:t>
            </a:r>
            <a:r>
              <a:rPr dirty="0" sz="1200" spc="-10" b="0">
                <a:latin typeface="Calibri"/>
                <a:cs typeface="Calibri"/>
              </a:rPr>
              <a:t>employees.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1752600"/>
            <a:ext cx="9144000" cy="5105400"/>
            <a:chOff x="0" y="1752600"/>
            <a:chExt cx="9144000" cy="51054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0" y="1752600"/>
              <a:ext cx="7597140" cy="320039"/>
            </a:xfrm>
            <a:prstGeom prst="rect">
              <a:avLst/>
            </a:prstGeom>
          </p:spPr>
        </p:pic>
        <p:pic>
          <p:nvPicPr>
            <p:cNvPr id="6" name="object 6" descr="C:\Users\vumbacti\AppData\Local\Temp\SNAGHTML33cfe60a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048255"/>
              <a:ext cx="9144000" cy="4809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78961" y="1893823"/>
              <a:ext cx="1673478" cy="15118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7" y="6085"/>
            <a:ext cx="9131824" cy="684582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243708" y="195783"/>
            <a:ext cx="5455285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SUPERVISOR</a:t>
            </a:r>
            <a:r>
              <a:rPr dirty="0" spc="-70"/>
              <a:t> </a:t>
            </a:r>
            <a:r>
              <a:rPr dirty="0"/>
              <a:t>WORK</a:t>
            </a:r>
            <a:r>
              <a:rPr dirty="0" spc="-75"/>
              <a:t> </a:t>
            </a:r>
            <a:r>
              <a:rPr dirty="0"/>
              <a:t>ROSTER</a:t>
            </a:r>
            <a:r>
              <a:rPr dirty="0" spc="-65"/>
              <a:t> </a:t>
            </a:r>
            <a:r>
              <a:rPr dirty="0" spc="-10"/>
              <a:t>(CONTINUED):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435544" y="4712144"/>
            <a:ext cx="2007235" cy="940435"/>
            <a:chOff x="1435544" y="4712144"/>
            <a:chExt cx="2007235" cy="940435"/>
          </a:xfrm>
        </p:grpSpPr>
        <p:sp>
          <p:nvSpPr>
            <p:cNvPr id="5" name="object 5"/>
            <p:cNvSpPr/>
            <p:nvPr/>
          </p:nvSpPr>
          <p:spPr>
            <a:xfrm>
              <a:off x="1448562" y="4725162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457200" y="0"/>
                  </a:move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lnTo>
                    <a:pt x="457200" y="2286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48562" y="4725162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1981200" y="228600"/>
                  </a:moveTo>
                  <a:lnTo>
                    <a:pt x="457200" y="228600"/>
                  </a:lnTo>
                  <a:lnTo>
                    <a:pt x="457200" y="0"/>
                  </a:ln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2184780" y="5062092"/>
            <a:ext cx="50673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944"/>
              </a:lnSpc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3)</a:t>
            </a:r>
            <a:r>
              <a:rPr dirty="0" sz="1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1371600"/>
            <a:ext cx="4724400" cy="5227320"/>
            <a:chOff x="0" y="1371600"/>
            <a:chExt cx="4724400" cy="52273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6477001"/>
              <a:ext cx="167640" cy="121918"/>
            </a:xfrm>
            <a:prstGeom prst="rect">
              <a:avLst/>
            </a:prstGeom>
          </p:spPr>
        </p:pic>
        <p:pic>
          <p:nvPicPr>
            <p:cNvPr id="10" name="object 10" descr="C:\Users\vumbacti\AppData\Local\Temp\SNAGHTML33cfe60a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371600"/>
              <a:ext cx="4724400" cy="519074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43761" y="4953761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457200" y="0"/>
                  </a:move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lnTo>
                    <a:pt x="457200" y="2286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143761" y="4953761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1981200" y="228600"/>
                  </a:moveTo>
                  <a:lnTo>
                    <a:pt x="457200" y="228600"/>
                  </a:lnTo>
                  <a:lnTo>
                    <a:pt x="457200" y="0"/>
                  </a:ln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1519808" y="5185409"/>
            <a:ext cx="1228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18440" marR="5080" indent="-20574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Submit</a:t>
            </a:r>
            <a:r>
              <a:rPr dirty="0" sz="9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action</a:t>
            </a:r>
            <a:r>
              <a:rPr dirty="0" sz="9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9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Calibri"/>
                <a:cs typeface="Calibri"/>
              </a:rPr>
              <a:t>pending</a:t>
            </a:r>
            <a:r>
              <a:rPr dirty="0" sz="9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9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r>
              <a:rPr dirty="0" sz="9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Calibri"/>
                <a:cs typeface="Calibri"/>
              </a:rPr>
              <a:t>Request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49744" y="4102544"/>
            <a:ext cx="2007235" cy="940435"/>
            <a:chOff x="749744" y="4102544"/>
            <a:chExt cx="2007235" cy="940435"/>
          </a:xfrm>
        </p:grpSpPr>
        <p:sp>
          <p:nvSpPr>
            <p:cNvPr id="15" name="object 15"/>
            <p:cNvSpPr/>
            <p:nvPr/>
          </p:nvSpPr>
          <p:spPr>
            <a:xfrm>
              <a:off x="762761" y="4115562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457200" y="0"/>
                  </a:move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lnTo>
                    <a:pt x="457200" y="2286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762761" y="4115562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1981200" y="228600"/>
                  </a:moveTo>
                  <a:lnTo>
                    <a:pt x="457200" y="228600"/>
                  </a:lnTo>
                  <a:lnTo>
                    <a:pt x="457200" y="0"/>
                  </a:ln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1137310" y="4331970"/>
            <a:ext cx="1230630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01295" marR="5080" indent="-18923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r>
              <a:rPr dirty="0" sz="10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Details</a:t>
            </a:r>
            <a:r>
              <a:rPr dirty="0" sz="10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History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00" spc="1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0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Record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969007" y="2578607"/>
            <a:ext cx="1931035" cy="1092835"/>
            <a:chOff x="1969007" y="2578607"/>
            <a:chExt cx="1931035" cy="1092835"/>
          </a:xfrm>
        </p:grpSpPr>
        <p:sp>
          <p:nvSpPr>
            <p:cNvPr id="19" name="object 19"/>
            <p:cNvSpPr/>
            <p:nvPr/>
          </p:nvSpPr>
          <p:spPr>
            <a:xfrm>
              <a:off x="1981961" y="2591561"/>
              <a:ext cx="1905000" cy="1066800"/>
            </a:xfrm>
            <a:custGeom>
              <a:avLst/>
              <a:gdLst/>
              <a:ahLst/>
              <a:cxnLst/>
              <a:rect l="l" t="t" r="r" b="b"/>
              <a:pathLst>
                <a:path w="1905000" h="1066800">
                  <a:moveTo>
                    <a:pt x="1371600" y="0"/>
                  </a:moveTo>
                  <a:lnTo>
                    <a:pt x="1371600" y="266700"/>
                  </a:lnTo>
                  <a:lnTo>
                    <a:pt x="0" y="266700"/>
                  </a:lnTo>
                  <a:lnTo>
                    <a:pt x="266700" y="533400"/>
                  </a:lnTo>
                  <a:lnTo>
                    <a:pt x="0" y="800100"/>
                  </a:lnTo>
                  <a:lnTo>
                    <a:pt x="1371600" y="800100"/>
                  </a:lnTo>
                  <a:lnTo>
                    <a:pt x="1371600" y="1066800"/>
                  </a:lnTo>
                  <a:lnTo>
                    <a:pt x="1905000" y="533400"/>
                  </a:lnTo>
                  <a:lnTo>
                    <a:pt x="13716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1981961" y="2591561"/>
              <a:ext cx="1905000" cy="1066800"/>
            </a:xfrm>
            <a:custGeom>
              <a:avLst/>
              <a:gdLst/>
              <a:ahLst/>
              <a:cxnLst/>
              <a:rect l="l" t="t" r="r" b="b"/>
              <a:pathLst>
                <a:path w="1905000" h="1066800">
                  <a:moveTo>
                    <a:pt x="0" y="266700"/>
                  </a:moveTo>
                  <a:lnTo>
                    <a:pt x="1371600" y="266700"/>
                  </a:lnTo>
                  <a:lnTo>
                    <a:pt x="1371600" y="0"/>
                  </a:lnTo>
                  <a:lnTo>
                    <a:pt x="1905000" y="533400"/>
                  </a:lnTo>
                  <a:lnTo>
                    <a:pt x="1371600" y="1066800"/>
                  </a:lnTo>
                  <a:lnTo>
                    <a:pt x="1371600" y="800100"/>
                  </a:lnTo>
                  <a:lnTo>
                    <a:pt x="0" y="800100"/>
                  </a:lnTo>
                  <a:lnTo>
                    <a:pt x="266700" y="533400"/>
                  </a:lnTo>
                  <a:lnTo>
                    <a:pt x="0" y="2667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2411348" y="2952368"/>
            <a:ext cx="1041400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3025" marR="5080" indent="-60960"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Required</a:t>
            </a:r>
            <a:r>
              <a:rPr dirty="0" sz="1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action</a:t>
            </a:r>
            <a:r>
              <a:rPr dirty="0" sz="1000" spc="-25" b="1">
                <a:solidFill>
                  <a:srgbClr val="FFFFFF"/>
                </a:solidFill>
                <a:latin typeface="Calibri"/>
                <a:cs typeface="Calibri"/>
              </a:rPr>
              <a:t> for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 Time</a:t>
            </a:r>
            <a:r>
              <a:rPr dirty="0" sz="10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r>
              <a:rPr dirty="0" sz="1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Request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8100" marR="49530" indent="182245">
              <a:lnSpc>
                <a:spcPct val="100000"/>
              </a:lnSpc>
              <a:spcBef>
                <a:spcPts val="105"/>
              </a:spcBef>
              <a:buAutoNum type="arabicParenR"/>
              <a:tabLst>
                <a:tab pos="220345" algn="l"/>
              </a:tabLst>
            </a:pPr>
            <a:r>
              <a:rPr dirty="0"/>
              <a:t>Pending</a:t>
            </a:r>
            <a:r>
              <a:rPr dirty="0" spc="-40"/>
              <a:t> </a:t>
            </a:r>
            <a:r>
              <a:rPr dirty="0"/>
              <a:t>Leave</a:t>
            </a:r>
            <a:r>
              <a:rPr dirty="0" spc="-50"/>
              <a:t> </a:t>
            </a:r>
            <a:r>
              <a:rPr dirty="0"/>
              <a:t>request</a:t>
            </a:r>
            <a:r>
              <a:rPr dirty="0" spc="-25"/>
              <a:t> </a:t>
            </a:r>
            <a:r>
              <a:rPr dirty="0"/>
              <a:t>–</a:t>
            </a:r>
            <a:r>
              <a:rPr dirty="0" spc="-55"/>
              <a:t> </a:t>
            </a:r>
            <a:r>
              <a:rPr dirty="0"/>
              <a:t>must</a:t>
            </a:r>
            <a:r>
              <a:rPr dirty="0" spc="-50"/>
              <a:t> </a:t>
            </a:r>
            <a:r>
              <a:rPr dirty="0"/>
              <a:t>be</a:t>
            </a:r>
            <a:r>
              <a:rPr dirty="0" spc="-55"/>
              <a:t> </a:t>
            </a:r>
            <a:r>
              <a:rPr dirty="0" spc="-10"/>
              <a:t>approved</a:t>
            </a:r>
            <a:r>
              <a:rPr dirty="0" spc="-50"/>
              <a:t> </a:t>
            </a:r>
            <a:r>
              <a:rPr dirty="0" spc="-10"/>
              <a:t>before </a:t>
            </a:r>
            <a:r>
              <a:rPr dirty="0"/>
              <a:t>any</a:t>
            </a:r>
            <a:r>
              <a:rPr dirty="0" spc="-30"/>
              <a:t> </a:t>
            </a:r>
            <a:r>
              <a:rPr dirty="0"/>
              <a:t>time</a:t>
            </a:r>
            <a:r>
              <a:rPr dirty="0" spc="-35"/>
              <a:t> </a:t>
            </a:r>
            <a:r>
              <a:rPr dirty="0" spc="-10"/>
              <a:t>records</a:t>
            </a:r>
            <a:r>
              <a:rPr dirty="0" spc="-25"/>
              <a:t> </a:t>
            </a:r>
            <a:r>
              <a:rPr dirty="0"/>
              <a:t>within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same</a:t>
            </a:r>
            <a:r>
              <a:rPr dirty="0" spc="-45"/>
              <a:t> </a:t>
            </a:r>
            <a:r>
              <a:rPr dirty="0"/>
              <a:t>pay</a:t>
            </a:r>
            <a:r>
              <a:rPr dirty="0" spc="-25"/>
              <a:t> </a:t>
            </a:r>
            <a:r>
              <a:rPr dirty="0" spc="-10"/>
              <a:t>period.</a:t>
            </a:r>
          </a:p>
          <a:p>
            <a:pPr marL="38100" marR="187325" indent="182245">
              <a:lnSpc>
                <a:spcPct val="100000"/>
              </a:lnSpc>
              <a:buAutoNum type="arabicParenR"/>
              <a:tabLst>
                <a:tab pos="220345" algn="l"/>
              </a:tabLst>
            </a:pPr>
            <a:r>
              <a:rPr dirty="0"/>
              <a:t>Determine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necessary</a:t>
            </a:r>
            <a:r>
              <a:rPr dirty="0" spc="-40"/>
              <a:t> </a:t>
            </a:r>
            <a:r>
              <a:rPr dirty="0"/>
              <a:t>Action</a:t>
            </a:r>
            <a:r>
              <a:rPr dirty="0" spc="-45"/>
              <a:t> </a:t>
            </a:r>
            <a:r>
              <a:rPr dirty="0" spc="-10"/>
              <a:t>(approve,</a:t>
            </a:r>
            <a:r>
              <a:rPr dirty="0" spc="-35"/>
              <a:t> </a:t>
            </a:r>
            <a:r>
              <a:rPr dirty="0" spc="-10"/>
              <a:t>Deny, </a:t>
            </a:r>
            <a:r>
              <a:rPr dirty="0"/>
              <a:t>or</a:t>
            </a:r>
            <a:r>
              <a:rPr dirty="0" spc="-25"/>
              <a:t> </a:t>
            </a:r>
            <a:r>
              <a:rPr dirty="0" spc="-10"/>
              <a:t>Postpone)</a:t>
            </a:r>
          </a:p>
          <a:p>
            <a:pPr marL="38100" marR="715010">
              <a:lnSpc>
                <a:spcPct val="100000"/>
              </a:lnSpc>
            </a:pPr>
            <a:r>
              <a:rPr dirty="0"/>
              <a:t>**Denied</a:t>
            </a:r>
            <a:r>
              <a:rPr dirty="0" spc="-40"/>
              <a:t> </a:t>
            </a:r>
            <a:r>
              <a:rPr dirty="0"/>
              <a:t>action</a:t>
            </a:r>
            <a:r>
              <a:rPr dirty="0" spc="-50"/>
              <a:t> </a:t>
            </a:r>
            <a:r>
              <a:rPr dirty="0" spc="-10"/>
              <a:t>requires</a:t>
            </a:r>
            <a:r>
              <a:rPr dirty="0" spc="-30"/>
              <a:t> </a:t>
            </a:r>
            <a:r>
              <a:rPr dirty="0"/>
              <a:t>comments</a:t>
            </a:r>
            <a:r>
              <a:rPr dirty="0" spc="-55"/>
              <a:t> </a:t>
            </a:r>
            <a:r>
              <a:rPr dirty="0"/>
              <a:t>for</a:t>
            </a:r>
            <a:r>
              <a:rPr dirty="0" spc="-65"/>
              <a:t> </a:t>
            </a:r>
            <a:r>
              <a:rPr dirty="0" spc="-25"/>
              <a:t>the </a:t>
            </a:r>
            <a:r>
              <a:rPr dirty="0" spc="-20"/>
              <a:t>employee’s</a:t>
            </a:r>
            <a:r>
              <a:rPr dirty="0" spc="25"/>
              <a:t> </a:t>
            </a:r>
            <a:r>
              <a:rPr dirty="0" spc="-10"/>
              <a:t>Information.</a:t>
            </a:r>
          </a:p>
          <a:p>
            <a:pPr marL="220345" indent="-182245">
              <a:lnSpc>
                <a:spcPct val="100000"/>
              </a:lnSpc>
              <a:buAutoNum type="arabicParenR" startAt="3"/>
              <a:tabLst>
                <a:tab pos="220345" algn="l"/>
              </a:tabLst>
            </a:pPr>
            <a:r>
              <a:rPr dirty="0"/>
              <a:t>Then,</a:t>
            </a:r>
            <a:r>
              <a:rPr dirty="0" spc="-45"/>
              <a:t> </a:t>
            </a:r>
            <a:r>
              <a:rPr dirty="0" spc="-10"/>
              <a:t>“Submit”</a:t>
            </a:r>
          </a:p>
          <a:p>
            <a:pPr marL="38100" marR="312420" indent="182245">
              <a:lnSpc>
                <a:spcPct val="100000"/>
              </a:lnSpc>
              <a:buAutoNum type="arabicParenR" startAt="3"/>
              <a:tabLst>
                <a:tab pos="220345" algn="l"/>
              </a:tabLst>
            </a:pPr>
            <a:r>
              <a:rPr dirty="0"/>
              <a:t>Pending</a:t>
            </a:r>
            <a:r>
              <a:rPr dirty="0" spc="-40"/>
              <a:t> </a:t>
            </a:r>
            <a:r>
              <a:rPr dirty="0"/>
              <a:t>Time</a:t>
            </a:r>
            <a:r>
              <a:rPr dirty="0" spc="-55"/>
              <a:t> </a:t>
            </a:r>
            <a:r>
              <a:rPr dirty="0"/>
              <a:t>records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55"/>
              <a:t> </a:t>
            </a:r>
            <a:r>
              <a:rPr dirty="0"/>
              <a:t>Supervisors</a:t>
            </a:r>
            <a:r>
              <a:rPr dirty="0" spc="-60"/>
              <a:t> </a:t>
            </a:r>
            <a:r>
              <a:rPr dirty="0"/>
              <a:t>must</a:t>
            </a:r>
            <a:r>
              <a:rPr dirty="0" spc="-50"/>
              <a:t> </a:t>
            </a:r>
            <a:r>
              <a:rPr dirty="0" spc="-20"/>
              <a:t>View </a:t>
            </a:r>
            <a:r>
              <a:rPr dirty="0" spc="-10"/>
              <a:t>Employee’s</a:t>
            </a:r>
            <a:r>
              <a:rPr dirty="0" spc="-30"/>
              <a:t> </a:t>
            </a:r>
            <a:r>
              <a:rPr dirty="0"/>
              <a:t>Electronic</a:t>
            </a:r>
            <a:r>
              <a:rPr dirty="0" spc="-30"/>
              <a:t> </a:t>
            </a:r>
            <a:r>
              <a:rPr dirty="0"/>
              <a:t>Time</a:t>
            </a:r>
            <a:r>
              <a:rPr dirty="0" spc="-40"/>
              <a:t> </a:t>
            </a:r>
            <a:r>
              <a:rPr dirty="0" spc="-10"/>
              <a:t>Record</a:t>
            </a:r>
            <a:r>
              <a:rPr dirty="0" spc="-45"/>
              <a:t> </a:t>
            </a:r>
            <a:r>
              <a:rPr dirty="0"/>
              <a:t>by</a:t>
            </a:r>
            <a:r>
              <a:rPr dirty="0" spc="-25"/>
              <a:t> </a:t>
            </a:r>
            <a:r>
              <a:rPr dirty="0"/>
              <a:t>clicking</a:t>
            </a:r>
            <a:r>
              <a:rPr dirty="0" spc="-35"/>
              <a:t> </a:t>
            </a:r>
            <a:r>
              <a:rPr dirty="0" spc="-25"/>
              <a:t>on</a:t>
            </a:r>
          </a:p>
          <a:p>
            <a:pPr marL="38100" marR="30480">
              <a:lnSpc>
                <a:spcPct val="100000"/>
              </a:lnSpc>
            </a:pPr>
            <a:r>
              <a:rPr dirty="0" spc="-10"/>
              <a:t>Details</a:t>
            </a:r>
            <a:r>
              <a:rPr dirty="0" spc="-20"/>
              <a:t> </a:t>
            </a:r>
            <a:r>
              <a:rPr dirty="0"/>
              <a:t>under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 spc="-10"/>
              <a:t>employees</a:t>
            </a:r>
            <a:r>
              <a:rPr dirty="0" spc="-15"/>
              <a:t> </a:t>
            </a:r>
            <a:r>
              <a:rPr dirty="0"/>
              <a:t>name.</a:t>
            </a:r>
            <a:r>
              <a:rPr dirty="0" spc="-35"/>
              <a:t> </a:t>
            </a:r>
            <a:r>
              <a:rPr dirty="0"/>
              <a:t>This</a:t>
            </a:r>
            <a:r>
              <a:rPr dirty="0" spc="-10"/>
              <a:t> </a:t>
            </a:r>
            <a:r>
              <a:rPr dirty="0"/>
              <a:t>will</a:t>
            </a:r>
            <a:r>
              <a:rPr dirty="0" spc="-20"/>
              <a:t> </a:t>
            </a:r>
            <a:r>
              <a:rPr dirty="0"/>
              <a:t>bring</a:t>
            </a:r>
            <a:r>
              <a:rPr dirty="0" spc="-25"/>
              <a:t> up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 spc="-10"/>
              <a:t>completed</a:t>
            </a:r>
            <a:r>
              <a:rPr dirty="0" spc="-15"/>
              <a:t> </a:t>
            </a:r>
            <a:r>
              <a:rPr dirty="0"/>
              <a:t>time</a:t>
            </a:r>
            <a:r>
              <a:rPr dirty="0" spc="-15"/>
              <a:t> </a:t>
            </a:r>
            <a:r>
              <a:rPr dirty="0" spc="-10"/>
              <a:t>record</a:t>
            </a:r>
            <a:r>
              <a:rPr dirty="0" spc="-30"/>
              <a:t> </a:t>
            </a:r>
            <a:r>
              <a:rPr dirty="0"/>
              <a:t>for</a:t>
            </a:r>
            <a:r>
              <a:rPr dirty="0" spc="-45"/>
              <a:t> </a:t>
            </a:r>
            <a:r>
              <a:rPr dirty="0"/>
              <a:t>the </a:t>
            </a:r>
            <a:r>
              <a:rPr dirty="0" spc="-10"/>
              <a:t>employee.</a:t>
            </a:r>
          </a:p>
          <a:p>
            <a:pPr marL="220345" indent="-182245">
              <a:lnSpc>
                <a:spcPct val="100000"/>
              </a:lnSpc>
              <a:buAutoNum type="arabicParenR" startAt="5"/>
              <a:tabLst>
                <a:tab pos="220345" algn="l"/>
              </a:tabLst>
            </a:pPr>
            <a:r>
              <a:rPr dirty="0"/>
              <a:t>Once</a:t>
            </a:r>
            <a:r>
              <a:rPr dirty="0" spc="-50"/>
              <a:t> </a:t>
            </a:r>
            <a:r>
              <a:rPr dirty="0"/>
              <a:t>time</a:t>
            </a:r>
            <a:r>
              <a:rPr dirty="0" spc="-35"/>
              <a:t> </a:t>
            </a:r>
            <a:r>
              <a:rPr dirty="0"/>
              <a:t>record</a:t>
            </a:r>
            <a:r>
              <a:rPr dirty="0" spc="-25"/>
              <a:t> </a:t>
            </a:r>
            <a:r>
              <a:rPr dirty="0" spc="-10"/>
              <a:t>ha</a:t>
            </a:r>
            <a:r>
              <a:rPr dirty="0" spc="-30"/>
              <a:t>s</a:t>
            </a:r>
            <a:r>
              <a:rPr dirty="0" baseline="18518" sz="1350" spc="-7" b="1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dirty="0" baseline="18518" sz="1350" spc="-494" b="1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dirty="0" sz="1400" spc="-405"/>
              <a:t>b</a:t>
            </a:r>
            <a:r>
              <a:rPr dirty="0" baseline="18518" sz="1350" spc="-142" b="1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dirty="0" sz="1400" spc="-625"/>
              <a:t>e</a:t>
            </a:r>
            <a:r>
              <a:rPr dirty="0" baseline="18518" sz="1350" spc="-15" b="1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dirty="0" baseline="18518" sz="1350" spc="-284" b="1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dirty="0" sz="1400" spc="-525"/>
              <a:t>e</a:t>
            </a:r>
            <a:r>
              <a:rPr dirty="0" baseline="18518" sz="1350" spc="75" b="1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sz="1400"/>
              <a:t>n</a:t>
            </a:r>
            <a:r>
              <a:rPr dirty="0" sz="1400" spc="10"/>
              <a:t> </a:t>
            </a:r>
            <a:r>
              <a:rPr dirty="0" sz="1400" spc="-10"/>
              <a:t>reviewed, determine</a:t>
            </a:r>
            <a:endParaRPr sz="14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dirty="0"/>
              <a:t>the</a:t>
            </a:r>
            <a:r>
              <a:rPr dirty="0" spc="-25"/>
              <a:t> </a:t>
            </a:r>
            <a:r>
              <a:rPr dirty="0"/>
              <a:t>necessary</a:t>
            </a:r>
            <a:r>
              <a:rPr dirty="0" spc="-20"/>
              <a:t> </a:t>
            </a:r>
            <a:r>
              <a:rPr dirty="0"/>
              <a:t>Action</a:t>
            </a:r>
            <a:r>
              <a:rPr dirty="0" spc="-35"/>
              <a:t> </a:t>
            </a:r>
            <a:r>
              <a:rPr dirty="0" spc="-10"/>
              <a:t>(Approve</a:t>
            </a:r>
            <a:r>
              <a:rPr dirty="0" spc="-35"/>
              <a:t> </a:t>
            </a:r>
            <a:r>
              <a:rPr dirty="0"/>
              <a:t>or</a:t>
            </a:r>
            <a:r>
              <a:rPr dirty="0" spc="-35"/>
              <a:t> </a:t>
            </a:r>
            <a:r>
              <a:rPr dirty="0" spc="-20"/>
              <a:t>Deny)</a:t>
            </a:r>
          </a:p>
          <a:p>
            <a:pPr marL="38100" marR="715010">
              <a:lnSpc>
                <a:spcPct val="100000"/>
              </a:lnSpc>
              <a:spcBef>
                <a:spcPts val="5"/>
              </a:spcBef>
            </a:pPr>
            <a:r>
              <a:rPr dirty="0"/>
              <a:t>**Denied</a:t>
            </a:r>
            <a:r>
              <a:rPr dirty="0" spc="-40"/>
              <a:t> </a:t>
            </a:r>
            <a:r>
              <a:rPr dirty="0"/>
              <a:t>action</a:t>
            </a:r>
            <a:r>
              <a:rPr dirty="0" spc="-50"/>
              <a:t> </a:t>
            </a:r>
            <a:r>
              <a:rPr dirty="0" spc="-10"/>
              <a:t>requires</a:t>
            </a:r>
            <a:r>
              <a:rPr dirty="0" spc="-30"/>
              <a:t> </a:t>
            </a:r>
            <a:r>
              <a:rPr dirty="0"/>
              <a:t>comments</a:t>
            </a:r>
            <a:r>
              <a:rPr dirty="0" spc="-55"/>
              <a:t> </a:t>
            </a:r>
            <a:r>
              <a:rPr dirty="0"/>
              <a:t>for</a:t>
            </a:r>
            <a:r>
              <a:rPr dirty="0" spc="-65"/>
              <a:t> </a:t>
            </a:r>
            <a:r>
              <a:rPr dirty="0" spc="-25"/>
              <a:t>the </a:t>
            </a:r>
            <a:r>
              <a:rPr dirty="0" spc="-20"/>
              <a:t>employee’s</a:t>
            </a:r>
            <a:r>
              <a:rPr dirty="0" spc="25"/>
              <a:t> </a:t>
            </a:r>
            <a:r>
              <a:rPr dirty="0" spc="-10"/>
              <a:t>Information.</a:t>
            </a:r>
          </a:p>
          <a:p>
            <a:pPr marL="38100" marR="132080" indent="182245">
              <a:lnSpc>
                <a:spcPct val="100000"/>
              </a:lnSpc>
              <a:buAutoNum type="arabicParenR" startAt="6"/>
              <a:tabLst>
                <a:tab pos="220345" algn="l"/>
              </a:tabLst>
            </a:pPr>
            <a:r>
              <a:rPr dirty="0"/>
              <a:t>If</a:t>
            </a:r>
            <a:r>
              <a:rPr dirty="0" spc="-25"/>
              <a:t> </a:t>
            </a:r>
            <a:r>
              <a:rPr dirty="0"/>
              <a:t>[…]</a:t>
            </a:r>
            <a:r>
              <a:rPr dirty="0" spc="-30"/>
              <a:t> </a:t>
            </a:r>
            <a:r>
              <a:rPr dirty="0"/>
              <a:t>icon</a:t>
            </a:r>
            <a:r>
              <a:rPr dirty="0" spc="-20"/>
              <a:t> </a:t>
            </a:r>
            <a:r>
              <a:rPr dirty="0" spc="-10"/>
              <a:t>appears</a:t>
            </a:r>
            <a:r>
              <a:rPr dirty="0" spc="-5"/>
              <a:t> </a:t>
            </a:r>
            <a:r>
              <a:rPr dirty="0"/>
              <a:t>under</a:t>
            </a:r>
            <a:r>
              <a:rPr dirty="0" spc="-5"/>
              <a:t> </a:t>
            </a:r>
            <a:r>
              <a:rPr dirty="0"/>
              <a:t>an</a:t>
            </a:r>
            <a:r>
              <a:rPr dirty="0" spc="-15"/>
              <a:t> </a:t>
            </a:r>
            <a:r>
              <a:rPr dirty="0" spc="-20"/>
              <a:t>employee’s</a:t>
            </a:r>
            <a:r>
              <a:rPr dirty="0" spc="-5"/>
              <a:t> </a:t>
            </a:r>
            <a:r>
              <a:rPr dirty="0" spc="-10"/>
              <a:t>name, </a:t>
            </a:r>
            <a:r>
              <a:rPr dirty="0"/>
              <a:t>this</a:t>
            </a:r>
            <a:r>
              <a:rPr dirty="0" spc="-25"/>
              <a:t> </a:t>
            </a:r>
            <a:r>
              <a:rPr dirty="0" spc="-10"/>
              <a:t>indicates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employee</a:t>
            </a:r>
            <a:r>
              <a:rPr dirty="0" spc="-30"/>
              <a:t> </a:t>
            </a:r>
            <a:r>
              <a:rPr dirty="0"/>
              <a:t>is</a:t>
            </a:r>
            <a:r>
              <a:rPr dirty="0" spc="-35"/>
              <a:t> </a:t>
            </a:r>
            <a:r>
              <a:rPr dirty="0"/>
              <a:t>also</a:t>
            </a:r>
            <a:r>
              <a:rPr dirty="0" spc="-30"/>
              <a:t> </a:t>
            </a:r>
            <a:r>
              <a:rPr dirty="0"/>
              <a:t>a</a:t>
            </a:r>
            <a:r>
              <a:rPr dirty="0" spc="-40"/>
              <a:t> </a:t>
            </a:r>
            <a:r>
              <a:rPr dirty="0" spc="-10"/>
              <a:t>supervisor </a:t>
            </a:r>
            <a:r>
              <a:rPr dirty="0"/>
              <a:t>within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department.</a:t>
            </a:r>
            <a:r>
              <a:rPr dirty="0" spc="280"/>
              <a:t> </a:t>
            </a:r>
            <a:r>
              <a:rPr dirty="0"/>
              <a:t>If</a:t>
            </a:r>
            <a:r>
              <a:rPr dirty="0" spc="-25"/>
              <a:t> </a:t>
            </a:r>
            <a:r>
              <a:rPr dirty="0"/>
              <a:t>you</a:t>
            </a:r>
            <a:r>
              <a:rPr dirty="0" spc="-35"/>
              <a:t> </a:t>
            </a:r>
            <a:r>
              <a:rPr dirty="0"/>
              <a:t>click</a:t>
            </a:r>
            <a:r>
              <a:rPr dirty="0" spc="-35"/>
              <a:t> </a:t>
            </a:r>
            <a:r>
              <a:rPr dirty="0"/>
              <a:t>on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[…]</a:t>
            </a:r>
            <a:r>
              <a:rPr dirty="0" spc="-50"/>
              <a:t> </a:t>
            </a:r>
            <a:r>
              <a:rPr dirty="0" spc="-20"/>
              <a:t>icon </a:t>
            </a:r>
            <a:r>
              <a:rPr dirty="0"/>
              <a:t>their</a:t>
            </a:r>
            <a:r>
              <a:rPr dirty="0" spc="-30"/>
              <a:t> </a:t>
            </a:r>
            <a:r>
              <a:rPr dirty="0"/>
              <a:t>supervisor</a:t>
            </a:r>
            <a:r>
              <a:rPr dirty="0" spc="-35"/>
              <a:t> </a:t>
            </a:r>
            <a:r>
              <a:rPr dirty="0"/>
              <a:t>work</a:t>
            </a:r>
            <a:r>
              <a:rPr dirty="0" spc="-50"/>
              <a:t> </a:t>
            </a:r>
            <a:r>
              <a:rPr dirty="0" spc="-10"/>
              <a:t>roster</a:t>
            </a:r>
            <a:r>
              <a:rPr dirty="0" spc="-45"/>
              <a:t> </a:t>
            </a:r>
            <a:r>
              <a:rPr dirty="0"/>
              <a:t>will</a:t>
            </a:r>
            <a:r>
              <a:rPr dirty="0" spc="-45"/>
              <a:t> </a:t>
            </a:r>
            <a:r>
              <a:rPr dirty="0"/>
              <a:t>be</a:t>
            </a:r>
            <a:r>
              <a:rPr dirty="0" spc="-30"/>
              <a:t> </a:t>
            </a:r>
            <a:r>
              <a:rPr dirty="0"/>
              <a:t>brought</a:t>
            </a:r>
            <a:r>
              <a:rPr dirty="0" spc="-30"/>
              <a:t> </a:t>
            </a:r>
            <a:r>
              <a:rPr dirty="0"/>
              <a:t>up,</a:t>
            </a:r>
            <a:r>
              <a:rPr dirty="0" spc="-25"/>
              <a:t> and </a:t>
            </a:r>
            <a:r>
              <a:rPr dirty="0"/>
              <a:t>you</a:t>
            </a:r>
            <a:r>
              <a:rPr dirty="0" spc="-45"/>
              <a:t> </a:t>
            </a:r>
            <a:r>
              <a:rPr dirty="0"/>
              <a:t>have</a:t>
            </a:r>
            <a:r>
              <a:rPr dirty="0" spc="-35"/>
              <a:t> </a:t>
            </a:r>
            <a:r>
              <a:rPr dirty="0"/>
              <a:t>all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same</a:t>
            </a:r>
            <a:r>
              <a:rPr dirty="0" spc="-45"/>
              <a:t> </a:t>
            </a:r>
            <a:r>
              <a:rPr dirty="0"/>
              <a:t>supervisor</a:t>
            </a:r>
            <a:r>
              <a:rPr dirty="0" spc="-35"/>
              <a:t> </a:t>
            </a:r>
            <a:r>
              <a:rPr dirty="0" spc="-10"/>
              <a:t>privileges.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87" y="6085"/>
            <a:ext cx="9131824" cy="684582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12140" y="1319529"/>
            <a:ext cx="7800340" cy="1306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56870" indent="160020">
              <a:lnSpc>
                <a:spcPct val="100000"/>
              </a:lnSpc>
              <a:spcBef>
                <a:spcPts val="100"/>
              </a:spcBef>
              <a:buAutoNum type="arabicParenR"/>
              <a:tabLst>
                <a:tab pos="172720" algn="l"/>
              </a:tabLst>
            </a:pPr>
            <a:r>
              <a:rPr dirty="0" sz="1200" b="1">
                <a:latin typeface="Calibri"/>
                <a:cs typeface="Calibri"/>
              </a:rPr>
              <a:t>TO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spc="-20" b="1">
                <a:latin typeface="Calibri"/>
                <a:cs typeface="Calibri"/>
              </a:rPr>
              <a:t>TAKE </a:t>
            </a:r>
            <a:r>
              <a:rPr dirty="0" sz="1200" b="1">
                <a:latin typeface="Calibri"/>
                <a:cs typeface="Calibri"/>
              </a:rPr>
              <a:t>ACTION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ON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PENDING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RECORD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ONCE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10" b="1">
                <a:latin typeface="Calibri"/>
                <a:cs typeface="Calibri"/>
              </a:rPr>
              <a:t> SUPERVISOR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HAS</a:t>
            </a:r>
            <a:r>
              <a:rPr dirty="0" sz="1200" spc="-4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CLICKED ON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DETAILS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FROM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10" b="1">
                <a:latin typeface="Calibri"/>
                <a:cs typeface="Calibri"/>
              </a:rPr>
              <a:t> </a:t>
            </a:r>
            <a:r>
              <a:rPr dirty="0" sz="1200" spc="-20" b="1">
                <a:latin typeface="Calibri"/>
                <a:cs typeface="Calibri"/>
              </a:rPr>
              <a:t>WORK </a:t>
            </a:r>
            <a:r>
              <a:rPr dirty="0" sz="1200" b="1">
                <a:latin typeface="Calibri"/>
                <a:cs typeface="Calibri"/>
              </a:rPr>
              <a:t>ROSTER</a:t>
            </a:r>
            <a:r>
              <a:rPr dirty="0" sz="1200" spc="-4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AND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REVIEWED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RECORD,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PLEASE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CLICK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APPROVE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OR</a:t>
            </a:r>
            <a:r>
              <a:rPr dirty="0" sz="1200" spc="-5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DENY.</a:t>
            </a:r>
            <a:endParaRPr sz="1200">
              <a:latin typeface="Calibri"/>
              <a:cs typeface="Calibri"/>
            </a:endParaRPr>
          </a:p>
          <a:p>
            <a:pPr marL="172720" indent="-160020">
              <a:lnSpc>
                <a:spcPct val="100000"/>
              </a:lnSpc>
              <a:buAutoNum type="arabicParenR"/>
              <a:tabLst>
                <a:tab pos="172720" algn="l"/>
              </a:tabLst>
            </a:pPr>
            <a:r>
              <a:rPr dirty="0" sz="1200" b="1">
                <a:latin typeface="Calibri"/>
                <a:cs typeface="Calibri"/>
              </a:rPr>
              <a:t>ONCE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ACTION</a:t>
            </a:r>
            <a:r>
              <a:rPr dirty="0" sz="1200" spc="-4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HAS</a:t>
            </a:r>
            <a:r>
              <a:rPr dirty="0" sz="1200" spc="-4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BEEN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TAKEN,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PENDING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RECORD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WILL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BE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REMOVED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FROM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WORK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ROSTER.</a:t>
            </a:r>
            <a:endParaRPr sz="1200">
              <a:latin typeface="Calibri"/>
              <a:cs typeface="Calibri"/>
            </a:endParaRPr>
          </a:p>
          <a:p>
            <a:pPr marL="12700" marR="361950" indent="160020">
              <a:lnSpc>
                <a:spcPct val="100000"/>
              </a:lnSpc>
              <a:buAutoNum type="arabicParenR"/>
              <a:tabLst>
                <a:tab pos="172720" algn="l"/>
              </a:tabLst>
            </a:pPr>
            <a:r>
              <a:rPr dirty="0" sz="1200" b="1">
                <a:latin typeface="Calibri"/>
                <a:cs typeface="Calibri"/>
              </a:rPr>
              <a:t>IF</a:t>
            </a:r>
            <a:r>
              <a:rPr dirty="0" sz="1200" spc="-5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APPROVED,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1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RECORD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WILL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CHANGE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TO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AN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APPROVED </a:t>
            </a:r>
            <a:r>
              <a:rPr dirty="0" sz="1200" spc="-30" b="1">
                <a:latin typeface="Calibri"/>
                <a:cs typeface="Calibri"/>
              </a:rPr>
              <a:t>STATUS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UNDER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ACCRUAL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spc="-70" b="1">
                <a:latin typeface="Calibri"/>
                <a:cs typeface="Calibri"/>
              </a:rPr>
              <a:t>PAY</a:t>
            </a:r>
            <a:r>
              <a:rPr dirty="0" sz="1200" b="1">
                <a:latin typeface="Calibri"/>
                <a:cs typeface="Calibri"/>
              </a:rPr>
              <a:t> PERIOD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spc="-20" b="1">
                <a:latin typeface="Calibri"/>
                <a:cs typeface="Calibri"/>
              </a:rPr>
              <a:t>DROP DOWN</a:t>
            </a:r>
            <a:endParaRPr sz="1200">
              <a:latin typeface="Calibri"/>
              <a:cs typeface="Calibri"/>
            </a:endParaRPr>
          </a:p>
          <a:p>
            <a:pPr marL="12700" marR="5080" indent="160020">
              <a:lnSpc>
                <a:spcPct val="100000"/>
              </a:lnSpc>
              <a:buAutoNum type="arabicParenR"/>
              <a:tabLst>
                <a:tab pos="172720" algn="l"/>
              </a:tabLst>
            </a:pPr>
            <a:r>
              <a:rPr dirty="0" sz="1200" b="1">
                <a:latin typeface="Calibri"/>
                <a:cs typeface="Calibri"/>
              </a:rPr>
              <a:t>IF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DENIED,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TIME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RECORD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WILL</a:t>
            </a:r>
            <a:r>
              <a:rPr dirty="0" sz="1200" spc="-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SHOW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AS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DENIED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WITH</a:t>
            </a:r>
            <a:r>
              <a:rPr dirty="0" sz="1200" spc="21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REQUIRED</a:t>
            </a:r>
            <a:r>
              <a:rPr dirty="0" sz="1200" spc="2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COMMENTS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FOR</a:t>
            </a:r>
            <a:r>
              <a:rPr dirty="0" sz="1200" spc="-3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THE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EMPLOYEE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TO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CORRECT</a:t>
            </a:r>
            <a:r>
              <a:rPr dirty="0" sz="1200" spc="-15" b="1">
                <a:latin typeface="Calibri"/>
                <a:cs typeface="Calibri"/>
              </a:rPr>
              <a:t> </a:t>
            </a:r>
            <a:r>
              <a:rPr dirty="0" sz="1200" spc="-25" b="1">
                <a:latin typeface="Calibri"/>
                <a:cs typeface="Calibri"/>
              </a:rPr>
              <a:t>AS </a:t>
            </a:r>
            <a:r>
              <a:rPr dirty="0" sz="1200" spc="-10" b="1">
                <a:latin typeface="Calibri"/>
                <a:cs typeface="Calibri"/>
              </a:rPr>
              <a:t>NECESSARY</a:t>
            </a:r>
            <a:r>
              <a:rPr dirty="0" sz="1200" spc="-4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AND</a:t>
            </a:r>
            <a:r>
              <a:rPr dirty="0" sz="1200" spc="-4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RESUBMIT</a:t>
            </a:r>
            <a:r>
              <a:rPr dirty="0" sz="1200" spc="-5" b="1">
                <a:latin typeface="Calibri"/>
                <a:cs typeface="Calibri"/>
              </a:rPr>
              <a:t> </a:t>
            </a:r>
            <a:r>
              <a:rPr dirty="0" sz="1200" b="1">
                <a:latin typeface="Calibri"/>
                <a:cs typeface="Calibri"/>
              </a:rPr>
              <a:t>TO</a:t>
            </a:r>
            <a:r>
              <a:rPr dirty="0" sz="1200" spc="-3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SUPERVISOR.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39954" y="3886708"/>
            <a:ext cx="306070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55"/>
              </a:lnSpc>
            </a:pPr>
            <a:r>
              <a:rPr dirty="0" sz="900" spc="-10" b="1">
                <a:solidFill>
                  <a:srgbClr val="FFFFFF"/>
                </a:solidFill>
                <a:latin typeface="Calibri"/>
                <a:cs typeface="Calibri"/>
              </a:rPr>
              <a:t>Ignore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6477001"/>
            <a:ext cx="167640" cy="121918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381000" y="2743199"/>
            <a:ext cx="7919084" cy="3416935"/>
            <a:chOff x="381000" y="2743199"/>
            <a:chExt cx="7919084" cy="341693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1000" y="2743199"/>
              <a:ext cx="7918704" cy="341680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810761" y="4344161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457200" y="0"/>
                  </a:move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lnTo>
                    <a:pt x="457200" y="2286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810761" y="4344161"/>
              <a:ext cx="1981200" cy="914400"/>
            </a:xfrm>
            <a:custGeom>
              <a:avLst/>
              <a:gdLst/>
              <a:ahLst/>
              <a:cxnLst/>
              <a:rect l="l" t="t" r="r" b="b"/>
              <a:pathLst>
                <a:path w="1981200" h="914400">
                  <a:moveTo>
                    <a:pt x="1981200" y="228600"/>
                  </a:moveTo>
                  <a:lnTo>
                    <a:pt x="457200" y="228600"/>
                  </a:lnTo>
                  <a:lnTo>
                    <a:pt x="457200" y="0"/>
                  </a:lnTo>
                  <a:lnTo>
                    <a:pt x="0" y="457200"/>
                  </a:lnTo>
                  <a:lnTo>
                    <a:pt x="457200" y="914400"/>
                  </a:lnTo>
                  <a:lnTo>
                    <a:pt x="457200" y="685800"/>
                  </a:lnTo>
                  <a:lnTo>
                    <a:pt x="1981200" y="685800"/>
                  </a:lnTo>
                  <a:lnTo>
                    <a:pt x="1752600" y="457200"/>
                  </a:lnTo>
                  <a:lnTo>
                    <a:pt x="1981200" y="2286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4395978" y="4644390"/>
            <a:ext cx="810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Approve</a:t>
            </a:r>
            <a:r>
              <a:rPr dirty="0" sz="9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9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00" spc="-20">
                <a:solidFill>
                  <a:srgbClr val="FFFFFF"/>
                </a:solidFill>
                <a:latin typeface="Calibri"/>
                <a:cs typeface="Calibri"/>
              </a:rPr>
              <a:t>Deny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360" rIns="0" bIns="0" rtlCol="0" vert="horz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dirty="0"/>
              <a:t>Sign</a:t>
            </a:r>
            <a:r>
              <a:rPr dirty="0" spc="-50"/>
              <a:t> </a:t>
            </a:r>
            <a:r>
              <a:rPr dirty="0"/>
              <a:t>out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SUNY</a:t>
            </a:r>
            <a:r>
              <a:rPr dirty="0" spc="-50"/>
              <a:t> </a:t>
            </a:r>
            <a:r>
              <a:rPr dirty="0"/>
              <a:t>browser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45"/>
              <a:t> </a:t>
            </a:r>
            <a:r>
              <a:rPr dirty="0" spc="-10"/>
              <a:t>CLOSE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18615"/>
            <a:ext cx="7960359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 spc="-80">
                <a:solidFill>
                  <a:srgbClr val="17375E"/>
                </a:solidFill>
                <a:latin typeface="Calibri"/>
                <a:cs typeface="Calibri"/>
              </a:rPr>
              <a:t>To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ensure</a:t>
            </a:r>
            <a:r>
              <a:rPr dirty="0" sz="1800" spc="-7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privacy</a:t>
            </a:r>
            <a:r>
              <a:rPr dirty="0" sz="1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and</a:t>
            </a:r>
            <a:r>
              <a:rPr dirty="0" sz="1800" spc="-4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system</a:t>
            </a:r>
            <a:r>
              <a:rPr dirty="0" sz="1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security,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please</a:t>
            </a:r>
            <a:r>
              <a:rPr dirty="0" sz="1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log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off</a:t>
            </a:r>
            <a:r>
              <a:rPr dirty="0" sz="1800" spc="-5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by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clicking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on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“Sign</a:t>
            </a:r>
            <a:r>
              <a:rPr dirty="0" sz="1800" spc="-5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17375E"/>
                </a:solidFill>
                <a:latin typeface="Calibri"/>
                <a:cs typeface="Calibri"/>
              </a:rPr>
              <a:t>Off”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link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in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the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upper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right</a:t>
            </a:r>
            <a:r>
              <a:rPr dirty="0" sz="1800" spc="-3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hand</a:t>
            </a:r>
            <a:r>
              <a:rPr dirty="0" sz="1800" spc="-25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corner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of</a:t>
            </a:r>
            <a:r>
              <a:rPr dirty="0" sz="1800" spc="-4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7375E"/>
                </a:solidFill>
                <a:latin typeface="Calibri"/>
                <a:cs typeface="Calibri"/>
              </a:rPr>
              <a:t>your</a:t>
            </a:r>
            <a:r>
              <a:rPr dirty="0" sz="1800" spc="-30">
                <a:solidFill>
                  <a:srgbClr val="17375E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7375E"/>
                </a:solidFill>
                <a:latin typeface="Calibri"/>
                <a:cs typeface="Calibri"/>
              </a:rPr>
              <a:t>screen.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2400" y="2851785"/>
            <a:ext cx="8915400" cy="2377440"/>
            <a:chOff x="152400" y="2851785"/>
            <a:chExt cx="8915400" cy="2377440"/>
          </a:xfrm>
        </p:grpSpPr>
        <p:pic>
          <p:nvPicPr>
            <p:cNvPr id="5" name="object 5" descr="C:\Users\vumbacti\AppData\Local\Temp\SNAGHTML1a3d5edb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" y="2895600"/>
              <a:ext cx="8915400" cy="233324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06006" y="2851785"/>
              <a:ext cx="1601470" cy="12951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301746" y="461899"/>
            <a:ext cx="253809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Calibri"/>
                <a:cs typeface="Calibri"/>
              </a:rPr>
              <a:t>Thank</a:t>
            </a:r>
            <a:r>
              <a:rPr dirty="0" sz="4400" spc="-100" b="0">
                <a:latin typeface="Calibri"/>
                <a:cs typeface="Calibri"/>
              </a:rPr>
              <a:t> </a:t>
            </a:r>
            <a:r>
              <a:rPr dirty="0" sz="4400" spc="-50" b="0">
                <a:latin typeface="Calibri"/>
                <a:cs typeface="Calibri"/>
              </a:rPr>
              <a:t>You!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842643"/>
            <a:ext cx="7949565" cy="25628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Step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by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Step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instructions</a:t>
            </a:r>
            <a:r>
              <a:rPr dirty="0" sz="32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are</a:t>
            </a:r>
            <a:r>
              <a:rPr dirty="0" sz="3200" spc="-8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also</a:t>
            </a:r>
            <a:r>
              <a:rPr dirty="0" sz="32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available</a:t>
            </a:r>
            <a:r>
              <a:rPr dirty="0" sz="3200" spc="-7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for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your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use.</a:t>
            </a:r>
            <a:endParaRPr sz="3200">
              <a:latin typeface="Calibri"/>
              <a:cs typeface="Calibri"/>
            </a:endParaRPr>
          </a:p>
          <a:p>
            <a:pPr algn="just" marL="355600" marR="37211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Please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contact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any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member</a:t>
            </a:r>
            <a:r>
              <a:rPr dirty="0" sz="32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dirty="0" sz="32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the</a:t>
            </a:r>
            <a:r>
              <a:rPr dirty="0" sz="3200" spc="6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HR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Time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dirty="0" sz="32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Attendance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implementation</a:t>
            </a:r>
            <a:r>
              <a:rPr dirty="0" sz="32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team</a:t>
            </a:r>
            <a:r>
              <a:rPr dirty="0" sz="32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if</a:t>
            </a:r>
            <a:r>
              <a:rPr dirty="0" sz="32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we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can</a:t>
            </a:r>
            <a:r>
              <a:rPr dirty="0" sz="32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be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dirty="0" sz="3200" spc="-2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F487C"/>
                </a:solidFill>
                <a:latin typeface="Calibri"/>
                <a:cs typeface="Calibri"/>
              </a:rPr>
              <a:t>further</a:t>
            </a:r>
            <a:r>
              <a:rPr dirty="0" sz="3200" spc="-1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F487C"/>
                </a:solidFill>
                <a:latin typeface="Calibri"/>
                <a:cs typeface="Calibri"/>
              </a:rPr>
              <a:t>assistance.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vumbacti</dc:creator>
  <dc:title>Slide 1</dc:title>
  <dcterms:created xsi:type="dcterms:W3CDTF">2026-04-08T20:28:46Z</dcterms:created>
  <dcterms:modified xsi:type="dcterms:W3CDTF">2026-04-08T20:28:46Z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2016-12-07T00:00:00Z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2026-04-08T00:00:00Z</vt:filetime>
  </property>
  <property fmtid="{D5CDD505-2E9C-101B-9397-08002B2CF9AE}" pid="5" name="Producer">
    <vt:lpwstr>Microsoft® PowerPoint® 2013</vt:lpwstr>
  </property>
</Properties>
</file>