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jpg" ContentType="image/jp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</p:sldIdLst>
  <p:sldSz cx="9144000" cy="6858000"/>
  <p:notesSz cx="9144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652397" y="560578"/>
            <a:ext cx="6447155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65528" y="232917"/>
            <a:ext cx="6848602" cy="11023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617090"/>
            <a:ext cx="7961630" cy="20154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suny.edu/time" TargetMode="External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Relationship Id="rId3" Type="http://schemas.openxmlformats.org/officeDocument/2006/relationships/image" Target="../media/image19.pn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suny.edu/time" TargetMode="External"/><Relationship Id="rId3" Type="http://schemas.openxmlformats.org/officeDocument/2006/relationships/image" Target="../media/image3.pn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g"/><Relationship Id="rId3" Type="http://schemas.openxmlformats.org/officeDocument/2006/relationships/image" Target="../media/image23.pn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
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/Relationships>
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Relationship Id="rId3" Type="http://schemas.openxmlformats.org/officeDocument/2006/relationships/image" Target="../media/image33.png"/></Relationships>
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Susan.ciliberti@purchase.edu" TargetMode="External"/><Relationship Id="rId3" Type="http://schemas.openxmlformats.org/officeDocument/2006/relationships/hyperlink" Target="mailto:Robin.farrell@purchase.edu" TargetMode="Externa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625722" y="3220592"/>
            <a:ext cx="375602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6515" marR="5080" indent="-44450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solidFill>
                  <a:srgbClr val="FFFFFF"/>
                </a:solidFill>
                <a:latin typeface="Calibri"/>
                <a:cs typeface="Calibri"/>
              </a:rPr>
              <a:t>Electronic</a:t>
            </a:r>
            <a:r>
              <a:rPr dirty="0" sz="3600" spc="-8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 b="1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3600" spc="-8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 spc="-25" b="1">
                <a:solidFill>
                  <a:srgbClr val="FFFFFF"/>
                </a:solidFill>
                <a:latin typeface="Calibri"/>
                <a:cs typeface="Calibri"/>
              </a:rPr>
              <a:t>and Attendance</a:t>
            </a:r>
            <a:r>
              <a:rPr dirty="0" sz="3600" spc="-1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 spc="-10" b="1">
                <a:solidFill>
                  <a:srgbClr val="FFFFFF"/>
                </a:solidFill>
                <a:latin typeface="Calibri"/>
                <a:cs typeface="Calibri"/>
              </a:rPr>
              <a:t>System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30295" y="4883658"/>
            <a:ext cx="3746500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solidFill>
                  <a:srgbClr val="FFFFFF"/>
                </a:solidFill>
                <a:latin typeface="Calibri"/>
                <a:cs typeface="Calibri"/>
              </a:rPr>
              <a:t>Guide</a:t>
            </a:r>
            <a:r>
              <a:rPr dirty="0" sz="16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6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FFFFFF"/>
                </a:solidFill>
                <a:latin typeface="Calibri"/>
                <a:cs typeface="Calibri"/>
              </a:rPr>
              <a:t>FT</a:t>
            </a:r>
            <a:r>
              <a:rPr dirty="0" sz="16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FFFFFF"/>
                </a:solidFill>
                <a:latin typeface="Calibri"/>
                <a:cs typeface="Calibri"/>
              </a:rPr>
              <a:t>PT</a:t>
            </a:r>
            <a:r>
              <a:rPr dirty="0" sz="16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FFFFFF"/>
                </a:solidFill>
                <a:latin typeface="Calibri"/>
                <a:cs typeface="Calibri"/>
              </a:rPr>
              <a:t>UUP</a:t>
            </a:r>
            <a:r>
              <a:rPr dirty="0" sz="16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FFFFFF"/>
                </a:solidFill>
                <a:latin typeface="Calibri"/>
                <a:cs typeface="Calibri"/>
              </a:rPr>
              <a:t>MC</a:t>
            </a:r>
            <a:r>
              <a:rPr dirty="0" sz="16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FFFFFF"/>
                </a:solidFill>
                <a:latin typeface="Calibri"/>
                <a:cs typeface="Calibri"/>
              </a:rPr>
              <a:t>Employees</a:t>
            </a:r>
            <a:endParaRPr sz="1600">
              <a:latin typeface="Calibri"/>
              <a:cs typeface="Calibri"/>
            </a:endParaRPr>
          </a:p>
          <a:p>
            <a:pPr algn="ctr" marL="3175">
              <a:lnSpc>
                <a:spcPct val="100000"/>
              </a:lnSpc>
            </a:pPr>
            <a:r>
              <a:rPr dirty="0" sz="1600" spc="-20" b="1">
                <a:solidFill>
                  <a:srgbClr val="FFFFFF"/>
                </a:solidFill>
                <a:latin typeface="Calibri"/>
                <a:cs typeface="Calibri"/>
              </a:rPr>
              <a:t>(Faculty,</a:t>
            </a:r>
            <a:r>
              <a:rPr dirty="0" sz="16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FFFFFF"/>
                </a:solidFill>
                <a:latin typeface="Calibri"/>
                <a:cs typeface="Calibri"/>
              </a:rPr>
              <a:t>Staff</a:t>
            </a:r>
            <a:r>
              <a:rPr dirty="0" sz="16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FFFFFF"/>
                </a:solidFill>
                <a:latin typeface="Calibri"/>
                <a:cs typeface="Calibri"/>
              </a:rPr>
              <a:t>Supervisors)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31770" y="198831"/>
            <a:ext cx="3681095" cy="94106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Overview</a:t>
            </a:r>
            <a:r>
              <a:rPr dirty="0" sz="20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2000" spc="-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</a:rPr>
              <a:t>Monthly</a:t>
            </a:r>
            <a:endParaRPr sz="2000">
              <a:latin typeface="Calibri"/>
              <a:cs typeface="Calibri"/>
            </a:endParaRPr>
          </a:p>
          <a:p>
            <a:pPr algn="ctr" marL="12700" marR="5080">
              <a:lnSpc>
                <a:spcPct val="100000"/>
              </a:lnSpc>
            </a:pP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20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2000" spc="-20" b="1">
                <a:solidFill>
                  <a:srgbClr val="FFFFFF"/>
                </a:solidFill>
                <a:latin typeface="Calibri"/>
                <a:cs typeface="Calibri"/>
              </a:rPr>
              <a:t> Attendance</a:t>
            </a:r>
            <a:r>
              <a:rPr dirty="0" sz="20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</a:rPr>
              <a:t>System</a:t>
            </a:r>
            <a:r>
              <a:rPr dirty="0" sz="20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</a:rPr>
              <a:t>(TAS)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20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dirty="0" sz="20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</a:rPr>
              <a:t>Employees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434820"/>
            <a:ext cx="7396480" cy="4512945"/>
          </a:xfrm>
          <a:prstGeom prst="rect">
            <a:avLst/>
          </a:prstGeom>
        </p:spPr>
        <p:txBody>
          <a:bodyPr wrap="square" lIns="0" tIns="109855" rIns="0" bIns="0" rtlCol="0" vert="horz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865"/>
              </a:spcBef>
              <a:buAutoNum type="arabicParenR"/>
              <a:tabLst>
                <a:tab pos="469265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Sign</a:t>
            </a:r>
            <a:r>
              <a:rPr dirty="0" sz="32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7375E"/>
                </a:solidFill>
                <a:latin typeface="Calibri"/>
                <a:cs typeface="Calibri"/>
              </a:rPr>
              <a:t>–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32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32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SUNY</a:t>
            </a:r>
            <a:r>
              <a:rPr dirty="0" sz="32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HR</a:t>
            </a:r>
            <a:r>
              <a:rPr dirty="0" sz="32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32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32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Attendance</a:t>
            </a:r>
            <a:endParaRPr sz="32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770"/>
              </a:spcBef>
              <a:buAutoNum type="arabicParenR"/>
              <a:tabLst>
                <a:tab pos="469265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Select</a:t>
            </a:r>
            <a:r>
              <a:rPr dirty="0" sz="3200" spc="-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an</a:t>
            </a:r>
            <a:r>
              <a:rPr dirty="0" sz="32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Accrual</a:t>
            </a:r>
            <a:r>
              <a:rPr dirty="0" sz="32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Period</a:t>
            </a:r>
            <a:r>
              <a:rPr dirty="0" sz="3200" spc="-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(Month)</a:t>
            </a:r>
            <a:endParaRPr sz="3200">
              <a:latin typeface="Calibri"/>
              <a:cs typeface="Calibri"/>
            </a:endParaRPr>
          </a:p>
          <a:p>
            <a:pPr marL="468630" marR="117475" indent="-456565">
              <a:lnSpc>
                <a:spcPct val="100000"/>
              </a:lnSpc>
              <a:spcBef>
                <a:spcPts val="770"/>
              </a:spcBef>
              <a:buAutoNum type="arabicParenR"/>
              <a:tabLst>
                <a:tab pos="469900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Enter</a:t>
            </a:r>
            <a:r>
              <a:rPr dirty="0" sz="3200" spc="-8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Charges</a:t>
            </a:r>
            <a:r>
              <a:rPr dirty="0" sz="3200" spc="-7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for</a:t>
            </a:r>
            <a:r>
              <a:rPr dirty="0" sz="3200" spc="-8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7375E"/>
                </a:solidFill>
                <a:latin typeface="Calibri"/>
                <a:cs typeface="Calibri"/>
              </a:rPr>
              <a:t>Vacation,</a:t>
            </a:r>
            <a:r>
              <a:rPr dirty="0" sz="3200" spc="-7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Sick,</a:t>
            </a:r>
            <a:r>
              <a:rPr dirty="0" sz="3200" spc="-8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or</a:t>
            </a:r>
            <a:r>
              <a:rPr dirty="0" sz="3200" spc="-10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Other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	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Used</a:t>
            </a:r>
            <a:r>
              <a:rPr dirty="0" sz="32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2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endParaRPr sz="32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765"/>
              </a:spcBef>
              <a:buAutoNum type="arabicParenR"/>
              <a:tabLst>
                <a:tab pos="469265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Request</a:t>
            </a:r>
            <a:r>
              <a:rPr dirty="0" sz="3200" spc="-11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3200" spc="-10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7375E"/>
                </a:solidFill>
                <a:latin typeface="Calibri"/>
                <a:cs typeface="Calibri"/>
              </a:rPr>
              <a:t>Off</a:t>
            </a:r>
            <a:endParaRPr sz="3200">
              <a:latin typeface="Calibri"/>
              <a:cs typeface="Calibri"/>
            </a:endParaRPr>
          </a:p>
          <a:p>
            <a:pPr marL="468630" marR="1123950" indent="-456565">
              <a:lnSpc>
                <a:spcPct val="100000"/>
              </a:lnSpc>
              <a:spcBef>
                <a:spcPts val="775"/>
              </a:spcBef>
              <a:buAutoNum type="arabicParenR"/>
              <a:tabLst>
                <a:tab pos="469900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Certify</a:t>
            </a:r>
            <a:r>
              <a:rPr dirty="0" sz="32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3200" spc="-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Submit</a:t>
            </a:r>
            <a:r>
              <a:rPr dirty="0" sz="32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3200" spc="-8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Record</a:t>
            </a:r>
            <a:r>
              <a:rPr dirty="0" sz="3200" spc="-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7375E"/>
                </a:solidFill>
                <a:latin typeface="Calibri"/>
                <a:cs typeface="Calibri"/>
              </a:rPr>
              <a:t>for </a:t>
            </a:r>
            <a:r>
              <a:rPr dirty="0" sz="3200" spc="-25">
                <a:solidFill>
                  <a:srgbClr val="17375E"/>
                </a:solidFill>
                <a:latin typeface="Calibri"/>
                <a:cs typeface="Calibri"/>
              </a:rPr>
              <a:t>	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Supervisor</a:t>
            </a:r>
            <a:r>
              <a:rPr dirty="0" sz="3200" spc="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Approval</a:t>
            </a:r>
            <a:endParaRPr sz="32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770"/>
              </a:spcBef>
              <a:buAutoNum type="arabicParenR"/>
              <a:tabLst>
                <a:tab pos="469265" algn="l"/>
              </a:tabLst>
            </a:pPr>
            <a:r>
              <a:rPr dirty="0" sz="3200" spc="-20">
                <a:solidFill>
                  <a:srgbClr val="17375E"/>
                </a:solidFill>
                <a:latin typeface="Calibri"/>
                <a:cs typeface="Calibri"/>
              </a:rPr>
              <a:t>Sign-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out</a:t>
            </a:r>
            <a:r>
              <a:rPr dirty="0" sz="32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of</a:t>
            </a:r>
            <a:r>
              <a:rPr dirty="0" sz="32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SUNY</a:t>
            </a:r>
            <a:r>
              <a:rPr dirty="0" sz="32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Browser</a:t>
            </a:r>
            <a:r>
              <a:rPr dirty="0" sz="3200" spc="-7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32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Close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6682" rIns="0" bIns="0" rtlCol="0" vert="horz">
            <a:spAutoFit/>
          </a:bodyPr>
          <a:lstStyle/>
          <a:p>
            <a:pPr marL="264160">
              <a:lnSpc>
                <a:spcPct val="100000"/>
              </a:lnSpc>
              <a:spcBef>
                <a:spcPts val="95"/>
              </a:spcBef>
            </a:pPr>
            <a:r>
              <a:rPr dirty="0" sz="2800" spc="-30" b="1">
                <a:latin typeface="Calibri"/>
                <a:cs typeface="Calibri"/>
              </a:rPr>
              <a:t>First-</a:t>
            </a:r>
            <a:r>
              <a:rPr dirty="0" sz="2800" b="1">
                <a:latin typeface="Calibri"/>
                <a:cs typeface="Calibri"/>
              </a:rPr>
              <a:t>time</a:t>
            </a:r>
            <a:r>
              <a:rPr dirty="0" sz="2800" spc="-2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System</a:t>
            </a:r>
            <a:r>
              <a:rPr dirty="0" sz="2800" spc="-45" b="1">
                <a:latin typeface="Calibri"/>
                <a:cs typeface="Calibri"/>
              </a:rPr>
              <a:t> </a:t>
            </a:r>
            <a:r>
              <a:rPr dirty="0" sz="2800" spc="-20" b="1">
                <a:latin typeface="Calibri"/>
                <a:cs typeface="Calibri"/>
              </a:rPr>
              <a:t>Sign-</a:t>
            </a:r>
            <a:r>
              <a:rPr dirty="0" sz="2800" b="1">
                <a:latin typeface="Calibri"/>
                <a:cs typeface="Calibri"/>
              </a:rPr>
              <a:t>in</a:t>
            </a:r>
            <a:r>
              <a:rPr dirty="0" sz="2800" spc="-2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Information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07946"/>
            <a:ext cx="8015605" cy="41725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  <a:tab pos="4533265" algn="l"/>
              </a:tabLst>
            </a:pP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For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security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reasons</a:t>
            </a:r>
            <a:r>
              <a:rPr dirty="0" sz="32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your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sign-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in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will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be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different</a:t>
            </a:r>
            <a:r>
              <a:rPr dirty="0" sz="32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the</a:t>
            </a:r>
            <a:r>
              <a:rPr dirty="0" sz="32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first</a:t>
            </a:r>
            <a:r>
              <a:rPr dirty="0" sz="32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time</a:t>
            </a:r>
            <a:r>
              <a:rPr dirty="0" sz="32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</a:t>
            </a:r>
            <a:r>
              <a:rPr dirty="0" sz="32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enter</a:t>
            </a:r>
            <a:r>
              <a:rPr dirty="0" sz="32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into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the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0">
                <a:solidFill>
                  <a:srgbClr val="1F487C"/>
                </a:solidFill>
                <a:latin typeface="Calibri"/>
                <a:cs typeface="Calibri"/>
              </a:rPr>
              <a:t>Time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and</a:t>
            </a:r>
            <a:r>
              <a:rPr dirty="0" sz="32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Attendance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System.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	Here,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will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be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asked</a:t>
            </a:r>
            <a:r>
              <a:rPr dirty="0" sz="32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for</a:t>
            </a:r>
            <a:r>
              <a:rPr dirty="0" sz="32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your</a:t>
            </a:r>
            <a:r>
              <a:rPr dirty="0" sz="32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SUNY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ID</a:t>
            </a:r>
            <a:r>
              <a:rPr dirty="0" sz="32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and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your</a:t>
            </a:r>
            <a:r>
              <a:rPr dirty="0" sz="32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0">
                <a:solidFill>
                  <a:srgbClr val="1F487C"/>
                </a:solidFill>
                <a:latin typeface="Calibri"/>
                <a:cs typeface="Calibri"/>
              </a:rPr>
              <a:t>DOB.</a:t>
            </a:r>
            <a:endParaRPr sz="3200">
              <a:latin typeface="Calibri"/>
              <a:cs typeface="Calibri"/>
            </a:endParaRPr>
          </a:p>
          <a:p>
            <a:pPr marL="355600" marR="110489" indent="-342900">
              <a:lnSpc>
                <a:spcPct val="100000"/>
              </a:lnSpc>
              <a:spcBef>
                <a:spcPts val="1920"/>
              </a:spcBef>
              <a:buFont typeface="Arial"/>
              <a:buChar char="•"/>
              <a:tabLst>
                <a:tab pos="355600" algn="l"/>
                <a:tab pos="1948814" algn="l"/>
              </a:tabLst>
            </a:pP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Once</a:t>
            </a:r>
            <a:r>
              <a:rPr dirty="0" sz="32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complete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this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security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procedure,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your</a:t>
            </a:r>
            <a:r>
              <a:rPr dirty="0" sz="32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sign-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in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will</a:t>
            </a:r>
            <a:r>
              <a:rPr dirty="0" sz="32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appear</a:t>
            </a:r>
            <a:r>
              <a:rPr dirty="0" sz="32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differently</a:t>
            </a:r>
            <a:r>
              <a:rPr dirty="0" sz="32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going forward.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	There</a:t>
            </a:r>
            <a:r>
              <a:rPr dirty="0" sz="32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will</a:t>
            </a:r>
            <a:r>
              <a:rPr dirty="0" sz="3200" spc="-2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be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no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need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for</a:t>
            </a:r>
            <a:r>
              <a:rPr dirty="0" sz="3200" spc="-2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to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 use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your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SUNY</a:t>
            </a:r>
            <a:r>
              <a:rPr dirty="0" sz="32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ID</a:t>
            </a:r>
            <a:r>
              <a:rPr dirty="0" sz="32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again</a:t>
            </a:r>
            <a:r>
              <a:rPr dirty="0" sz="32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for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this</a:t>
            </a:r>
            <a:r>
              <a:rPr dirty="0" sz="32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process.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765298" y="447802"/>
            <a:ext cx="3613150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62166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Sign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in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to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SUNY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spc="-25" b="1">
                <a:latin typeface="Calibri"/>
                <a:cs typeface="Calibri"/>
              </a:rPr>
              <a:t>at: </a:t>
            </a:r>
            <a:r>
              <a:rPr dirty="0" u="sng" sz="2400" spc="-25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2"/>
              </a:rPr>
              <a:t>https://www.suny.edu/time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1576" y="2907919"/>
            <a:ext cx="3519804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710"/>
              </a:lnSpc>
            </a:pP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As</a:t>
            </a:r>
            <a:r>
              <a:rPr dirty="0" sz="18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described</a:t>
            </a:r>
            <a:r>
              <a:rPr dirty="0" sz="18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18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previous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slide,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the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303261" y="292861"/>
            <a:ext cx="1853564" cy="1196340"/>
            <a:chOff x="7303261" y="292861"/>
            <a:chExt cx="1853564" cy="1196340"/>
          </a:xfrm>
        </p:grpSpPr>
        <p:sp>
          <p:nvSpPr>
            <p:cNvPr id="5" name="object 5"/>
            <p:cNvSpPr/>
            <p:nvPr/>
          </p:nvSpPr>
          <p:spPr>
            <a:xfrm>
              <a:off x="7315961" y="305561"/>
              <a:ext cx="1828164" cy="1170940"/>
            </a:xfrm>
            <a:custGeom>
              <a:avLst/>
              <a:gdLst/>
              <a:ahLst/>
              <a:cxnLst/>
              <a:rect l="l" t="t" r="r" b="b"/>
              <a:pathLst>
                <a:path w="1828165" h="1170940">
                  <a:moveTo>
                    <a:pt x="585216" y="0"/>
                  </a:moveTo>
                  <a:lnTo>
                    <a:pt x="0" y="585216"/>
                  </a:lnTo>
                  <a:lnTo>
                    <a:pt x="585216" y="1170432"/>
                  </a:lnTo>
                  <a:lnTo>
                    <a:pt x="585216" y="877824"/>
                  </a:lnTo>
                  <a:lnTo>
                    <a:pt x="1828038" y="877824"/>
                  </a:lnTo>
                  <a:lnTo>
                    <a:pt x="1828038" y="712470"/>
                  </a:lnTo>
                  <a:lnTo>
                    <a:pt x="1700784" y="585216"/>
                  </a:lnTo>
                  <a:lnTo>
                    <a:pt x="1828038" y="457962"/>
                  </a:lnTo>
                  <a:lnTo>
                    <a:pt x="1828038" y="292608"/>
                  </a:lnTo>
                  <a:lnTo>
                    <a:pt x="585216" y="292608"/>
                  </a:lnTo>
                  <a:lnTo>
                    <a:pt x="58521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7315961" y="305561"/>
              <a:ext cx="1828164" cy="1170940"/>
            </a:xfrm>
            <a:custGeom>
              <a:avLst/>
              <a:gdLst/>
              <a:ahLst/>
              <a:cxnLst/>
              <a:rect l="l" t="t" r="r" b="b"/>
              <a:pathLst>
                <a:path w="1828165" h="1170940">
                  <a:moveTo>
                    <a:pt x="1828038" y="292608"/>
                  </a:moveTo>
                  <a:lnTo>
                    <a:pt x="585216" y="292608"/>
                  </a:lnTo>
                  <a:lnTo>
                    <a:pt x="585216" y="0"/>
                  </a:lnTo>
                  <a:lnTo>
                    <a:pt x="0" y="585216"/>
                  </a:lnTo>
                  <a:lnTo>
                    <a:pt x="585216" y="1170432"/>
                  </a:lnTo>
                  <a:lnTo>
                    <a:pt x="585216" y="877824"/>
                  </a:lnTo>
                  <a:lnTo>
                    <a:pt x="1828038" y="877824"/>
                  </a:lnTo>
                </a:path>
                <a:path w="1828165" h="1170940">
                  <a:moveTo>
                    <a:pt x="1828038" y="712470"/>
                  </a:moveTo>
                  <a:lnTo>
                    <a:pt x="1700784" y="585216"/>
                  </a:lnTo>
                  <a:lnTo>
                    <a:pt x="1828038" y="457962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8002269" y="784606"/>
            <a:ext cx="621665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Bookmark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52400" y="2895600"/>
            <a:ext cx="4281170" cy="2827020"/>
            <a:chOff x="152400" y="2895600"/>
            <a:chExt cx="4281170" cy="2827020"/>
          </a:xfrm>
        </p:grpSpPr>
        <p:pic>
          <p:nvPicPr>
            <p:cNvPr id="9" name="object 9" descr="C:\Users\vumbacti\AppData\Local\Temp\SNAGHTML1a148f3d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2400" y="2895600"/>
              <a:ext cx="3645408" cy="282702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3048761" y="4179569"/>
              <a:ext cx="1371600" cy="546100"/>
            </a:xfrm>
            <a:custGeom>
              <a:avLst/>
              <a:gdLst/>
              <a:ahLst/>
              <a:cxnLst/>
              <a:rect l="l" t="t" r="r" b="b"/>
              <a:pathLst>
                <a:path w="1371600" h="546100">
                  <a:moveTo>
                    <a:pt x="272796" y="0"/>
                  </a:moveTo>
                  <a:lnTo>
                    <a:pt x="0" y="272795"/>
                  </a:lnTo>
                  <a:lnTo>
                    <a:pt x="272796" y="545591"/>
                  </a:lnTo>
                  <a:lnTo>
                    <a:pt x="272796" y="409193"/>
                  </a:lnTo>
                  <a:lnTo>
                    <a:pt x="1371600" y="409193"/>
                  </a:lnTo>
                  <a:lnTo>
                    <a:pt x="1371600" y="136397"/>
                  </a:lnTo>
                  <a:lnTo>
                    <a:pt x="272796" y="136397"/>
                  </a:lnTo>
                  <a:lnTo>
                    <a:pt x="27279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3048761" y="4179569"/>
              <a:ext cx="1371600" cy="546100"/>
            </a:xfrm>
            <a:custGeom>
              <a:avLst/>
              <a:gdLst/>
              <a:ahLst/>
              <a:cxnLst/>
              <a:rect l="l" t="t" r="r" b="b"/>
              <a:pathLst>
                <a:path w="1371600" h="546100">
                  <a:moveTo>
                    <a:pt x="0" y="272795"/>
                  </a:moveTo>
                  <a:lnTo>
                    <a:pt x="272796" y="0"/>
                  </a:lnTo>
                  <a:lnTo>
                    <a:pt x="272796" y="136397"/>
                  </a:lnTo>
                  <a:lnTo>
                    <a:pt x="1371600" y="136397"/>
                  </a:lnTo>
                  <a:lnTo>
                    <a:pt x="1371600" y="409193"/>
                  </a:lnTo>
                  <a:lnTo>
                    <a:pt x="272796" y="409193"/>
                  </a:lnTo>
                  <a:lnTo>
                    <a:pt x="272796" y="545591"/>
                  </a:lnTo>
                  <a:lnTo>
                    <a:pt x="0" y="272795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383540" y="1624025"/>
            <a:ext cx="7987665" cy="1943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As</a:t>
            </a:r>
            <a:r>
              <a:rPr dirty="0" sz="11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described</a:t>
            </a:r>
            <a:r>
              <a:rPr dirty="0" sz="11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11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1100" spc="-1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previous</a:t>
            </a:r>
            <a:r>
              <a:rPr dirty="0" sz="11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slide,</a:t>
            </a:r>
            <a:r>
              <a:rPr dirty="0" sz="11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11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screen</a:t>
            </a:r>
            <a:r>
              <a:rPr dirty="0" sz="11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will</a:t>
            </a:r>
            <a:r>
              <a:rPr dirty="0" sz="11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be</a:t>
            </a:r>
            <a:r>
              <a:rPr dirty="0" sz="1100" spc="-1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slightly</a:t>
            </a:r>
            <a:r>
              <a:rPr dirty="0" sz="11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different</a:t>
            </a:r>
            <a:r>
              <a:rPr dirty="0" sz="11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11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first</a:t>
            </a:r>
            <a:r>
              <a:rPr dirty="0" sz="11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11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in. You</a:t>
            </a:r>
            <a:r>
              <a:rPr dirty="0" sz="11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will</a:t>
            </a:r>
            <a:r>
              <a:rPr dirty="0" sz="11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be required</a:t>
            </a:r>
            <a:r>
              <a:rPr dirty="0" sz="1100" spc="-1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11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enter</a:t>
            </a:r>
            <a:r>
              <a:rPr dirty="0" sz="1100" spc="2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11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SUNY</a:t>
            </a:r>
            <a:r>
              <a:rPr dirty="0" sz="1100" spc="-1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ID</a:t>
            </a:r>
            <a:r>
              <a:rPr dirty="0" sz="11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1100" spc="-20">
                <a:solidFill>
                  <a:srgbClr val="17375E"/>
                </a:solidFill>
                <a:latin typeface="Calibri"/>
                <a:cs typeface="Calibri"/>
              </a:rPr>
              <a:t> DOB.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81000" y="2209800"/>
            <a:ext cx="3124200" cy="52324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34290" rIns="0" bIns="0" rtlCol="0" vert="horz">
            <a:spAutoFit/>
          </a:bodyPr>
          <a:lstStyle/>
          <a:p>
            <a:pPr marL="91440" marR="582930">
              <a:lnSpc>
                <a:spcPct val="100000"/>
              </a:lnSpc>
              <a:spcBef>
                <a:spcPts val="270"/>
              </a:spcBef>
            </a:pPr>
            <a:r>
              <a:rPr dirty="0" sz="1400">
                <a:latin typeface="Calibri"/>
                <a:cs typeface="Calibri"/>
              </a:rPr>
              <a:t>First,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encounter</a:t>
            </a:r>
            <a:r>
              <a:rPr dirty="0" sz="1400" spc="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Sign-</a:t>
            </a:r>
            <a:r>
              <a:rPr dirty="0" sz="1400" spc="-25">
                <a:latin typeface="Calibri"/>
                <a:cs typeface="Calibri"/>
              </a:rPr>
              <a:t>on </a:t>
            </a:r>
            <a:r>
              <a:rPr dirty="0" sz="1400" spc="-10">
                <a:latin typeface="Calibri"/>
                <a:cs typeface="Calibri"/>
              </a:rPr>
              <a:t>screen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648200" y="2209800"/>
            <a:ext cx="3505200" cy="52324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34290" rIns="0" bIns="0" rtlCol="0" vert="horz">
            <a:spAutoFit/>
          </a:bodyPr>
          <a:lstStyle/>
          <a:p>
            <a:pPr marL="92075" marR="359410">
              <a:lnSpc>
                <a:spcPct val="100000"/>
              </a:lnSpc>
              <a:spcBef>
                <a:spcPts val="270"/>
              </a:spcBef>
            </a:pPr>
            <a:r>
              <a:rPr dirty="0" sz="1400">
                <a:latin typeface="Calibri"/>
                <a:cs typeface="Calibri"/>
              </a:rPr>
              <a:t>Next,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come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one-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security screen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27575" y="2816098"/>
            <a:ext cx="2958465" cy="1093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2643505" algn="l"/>
              </a:tabLst>
            </a:pPr>
            <a:r>
              <a:rPr dirty="0" sz="1400">
                <a:latin typeface="Calibri"/>
                <a:cs typeface="Calibri"/>
              </a:rPr>
              <a:t>For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security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reasons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sign-</a:t>
            </a:r>
            <a:r>
              <a:rPr dirty="0" sz="1400">
                <a:latin typeface="Calibri"/>
                <a:cs typeface="Calibri"/>
              </a:rPr>
              <a:t>in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25">
                <a:latin typeface="Calibri"/>
                <a:cs typeface="Calibri"/>
              </a:rPr>
              <a:t>be </a:t>
            </a:r>
            <a:r>
              <a:rPr dirty="0" sz="1400" spc="-10">
                <a:latin typeface="Calibri"/>
                <a:cs typeface="Calibri"/>
              </a:rPr>
              <a:t>different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first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enter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25">
                <a:latin typeface="Calibri"/>
                <a:cs typeface="Calibri"/>
              </a:rPr>
              <a:t>the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10">
                <a:latin typeface="Calibri"/>
                <a:cs typeface="Calibri"/>
              </a:rPr>
              <a:t> Attendance</a:t>
            </a:r>
            <a:r>
              <a:rPr dirty="0" sz="1400" spc="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System</a:t>
            </a:r>
            <a:r>
              <a:rPr dirty="0" sz="1400" spc="-70">
                <a:latin typeface="Calibri"/>
                <a:cs typeface="Calibri"/>
              </a:rPr>
              <a:t> </a:t>
            </a:r>
            <a:r>
              <a:rPr dirty="0" sz="1400" spc="-50">
                <a:latin typeface="Calibri"/>
                <a:cs typeface="Calibri"/>
              </a:rPr>
              <a:t>-</a:t>
            </a:r>
            <a:r>
              <a:rPr dirty="0" sz="1400">
                <a:latin typeface="Calibri"/>
                <a:cs typeface="Calibri"/>
              </a:rPr>
              <a:t>	</a:t>
            </a:r>
            <a:r>
              <a:rPr dirty="0" sz="1400" spc="-25">
                <a:latin typeface="Calibri"/>
                <a:cs typeface="Calibri"/>
              </a:rPr>
              <a:t>use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SUNY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provided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by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HR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for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third </a:t>
            </a:r>
            <a:r>
              <a:rPr dirty="0" sz="1400" spc="-10">
                <a:latin typeface="Calibri"/>
                <a:cs typeface="Calibri"/>
              </a:rPr>
              <a:t>question.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6922261" y="3189985"/>
            <a:ext cx="406400" cy="381000"/>
            <a:chOff x="6922261" y="3189985"/>
            <a:chExt cx="406400" cy="381000"/>
          </a:xfrm>
        </p:grpSpPr>
        <p:sp>
          <p:nvSpPr>
            <p:cNvPr id="17" name="object 17"/>
            <p:cNvSpPr/>
            <p:nvPr/>
          </p:nvSpPr>
          <p:spPr>
            <a:xfrm>
              <a:off x="6934961" y="3202685"/>
              <a:ext cx="381000" cy="355600"/>
            </a:xfrm>
            <a:custGeom>
              <a:avLst/>
              <a:gdLst/>
              <a:ahLst/>
              <a:cxnLst/>
              <a:rect l="l" t="t" r="r" b="b"/>
              <a:pathLst>
                <a:path w="381000" h="355600">
                  <a:moveTo>
                    <a:pt x="190500" y="0"/>
                  </a:moveTo>
                  <a:lnTo>
                    <a:pt x="145542" y="135636"/>
                  </a:lnTo>
                  <a:lnTo>
                    <a:pt x="0" y="135636"/>
                  </a:lnTo>
                  <a:lnTo>
                    <a:pt x="117729" y="219455"/>
                  </a:lnTo>
                  <a:lnTo>
                    <a:pt x="72771" y="355091"/>
                  </a:lnTo>
                  <a:lnTo>
                    <a:pt x="190500" y="271272"/>
                  </a:lnTo>
                  <a:lnTo>
                    <a:pt x="308229" y="355091"/>
                  </a:lnTo>
                  <a:lnTo>
                    <a:pt x="263271" y="219455"/>
                  </a:lnTo>
                  <a:lnTo>
                    <a:pt x="381000" y="135636"/>
                  </a:lnTo>
                  <a:lnTo>
                    <a:pt x="235458" y="135636"/>
                  </a:lnTo>
                  <a:lnTo>
                    <a:pt x="1905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934961" y="3202685"/>
              <a:ext cx="381000" cy="355600"/>
            </a:xfrm>
            <a:custGeom>
              <a:avLst/>
              <a:gdLst/>
              <a:ahLst/>
              <a:cxnLst/>
              <a:rect l="l" t="t" r="r" b="b"/>
              <a:pathLst>
                <a:path w="381000" h="355600">
                  <a:moveTo>
                    <a:pt x="0" y="135636"/>
                  </a:moveTo>
                  <a:lnTo>
                    <a:pt x="145542" y="135636"/>
                  </a:lnTo>
                  <a:lnTo>
                    <a:pt x="190500" y="0"/>
                  </a:lnTo>
                  <a:lnTo>
                    <a:pt x="235458" y="135636"/>
                  </a:lnTo>
                  <a:lnTo>
                    <a:pt x="381000" y="135636"/>
                  </a:lnTo>
                  <a:lnTo>
                    <a:pt x="263271" y="219455"/>
                  </a:lnTo>
                  <a:lnTo>
                    <a:pt x="308229" y="355091"/>
                  </a:lnTo>
                  <a:lnTo>
                    <a:pt x="190500" y="271272"/>
                  </a:lnTo>
                  <a:lnTo>
                    <a:pt x="72771" y="355091"/>
                  </a:lnTo>
                  <a:lnTo>
                    <a:pt x="117729" y="219455"/>
                  </a:lnTo>
                  <a:lnTo>
                    <a:pt x="0" y="135636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9" name="object 19"/>
          <p:cNvGrpSpPr/>
          <p:nvPr/>
        </p:nvGrpSpPr>
        <p:grpSpPr>
          <a:xfrm>
            <a:off x="4648200" y="3963923"/>
            <a:ext cx="3927475" cy="2030095"/>
            <a:chOff x="4648200" y="3963923"/>
            <a:chExt cx="3927475" cy="2030095"/>
          </a:xfrm>
        </p:grpSpPr>
        <p:pic>
          <p:nvPicPr>
            <p:cNvPr id="20" name="object 2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48200" y="3963923"/>
              <a:ext cx="3927348" cy="2029967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8152638" y="5182361"/>
              <a:ext cx="381000" cy="355600"/>
            </a:xfrm>
            <a:custGeom>
              <a:avLst/>
              <a:gdLst/>
              <a:ahLst/>
              <a:cxnLst/>
              <a:rect l="l" t="t" r="r" b="b"/>
              <a:pathLst>
                <a:path w="381000" h="355600">
                  <a:moveTo>
                    <a:pt x="190500" y="0"/>
                  </a:moveTo>
                  <a:lnTo>
                    <a:pt x="145541" y="135635"/>
                  </a:lnTo>
                  <a:lnTo>
                    <a:pt x="0" y="135635"/>
                  </a:lnTo>
                  <a:lnTo>
                    <a:pt x="117728" y="219456"/>
                  </a:lnTo>
                  <a:lnTo>
                    <a:pt x="72770" y="355091"/>
                  </a:lnTo>
                  <a:lnTo>
                    <a:pt x="190500" y="271272"/>
                  </a:lnTo>
                  <a:lnTo>
                    <a:pt x="308228" y="355091"/>
                  </a:lnTo>
                  <a:lnTo>
                    <a:pt x="263270" y="219456"/>
                  </a:lnTo>
                  <a:lnTo>
                    <a:pt x="381000" y="135635"/>
                  </a:lnTo>
                  <a:lnTo>
                    <a:pt x="235457" y="135635"/>
                  </a:lnTo>
                  <a:lnTo>
                    <a:pt x="1905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8152638" y="5182361"/>
              <a:ext cx="381000" cy="355600"/>
            </a:xfrm>
            <a:custGeom>
              <a:avLst/>
              <a:gdLst/>
              <a:ahLst/>
              <a:cxnLst/>
              <a:rect l="l" t="t" r="r" b="b"/>
              <a:pathLst>
                <a:path w="381000" h="355600">
                  <a:moveTo>
                    <a:pt x="0" y="135635"/>
                  </a:moveTo>
                  <a:lnTo>
                    <a:pt x="145541" y="135635"/>
                  </a:lnTo>
                  <a:lnTo>
                    <a:pt x="190500" y="0"/>
                  </a:lnTo>
                  <a:lnTo>
                    <a:pt x="235457" y="135635"/>
                  </a:lnTo>
                  <a:lnTo>
                    <a:pt x="381000" y="135635"/>
                  </a:lnTo>
                  <a:lnTo>
                    <a:pt x="263270" y="219456"/>
                  </a:lnTo>
                  <a:lnTo>
                    <a:pt x="308228" y="355091"/>
                  </a:lnTo>
                  <a:lnTo>
                    <a:pt x="190500" y="271272"/>
                  </a:lnTo>
                  <a:lnTo>
                    <a:pt x="72770" y="355091"/>
                  </a:lnTo>
                  <a:lnTo>
                    <a:pt x="117728" y="219456"/>
                  </a:lnTo>
                  <a:lnTo>
                    <a:pt x="0" y="135635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/>
          <p:cNvSpPr txBox="1"/>
          <p:nvPr/>
        </p:nvSpPr>
        <p:spPr>
          <a:xfrm>
            <a:off x="3290061" y="4247845"/>
            <a:ext cx="102425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Purchase</a:t>
            </a:r>
            <a:r>
              <a:rPr dirty="0" sz="12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ID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endParaRPr sz="1200">
              <a:latin typeface="Calibri"/>
              <a:cs typeface="Calibri"/>
            </a:endParaRPr>
          </a:p>
          <a:p>
            <a:pPr algn="ctr" marL="635">
              <a:lnSpc>
                <a:spcPct val="100000"/>
              </a:lnSpc>
              <a:spcBef>
                <a:spcPts val="5"/>
              </a:spcBef>
            </a:pP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Password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871855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Calibri"/>
                <a:cs typeface="Calibri"/>
              </a:rPr>
              <a:t>Accessing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your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Time</a:t>
            </a:r>
            <a:r>
              <a:rPr dirty="0" sz="2800" spc="-7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Record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6200" y="2743200"/>
            <a:ext cx="8915400" cy="3900170"/>
            <a:chOff x="76200" y="2743200"/>
            <a:chExt cx="8915400" cy="3900170"/>
          </a:xfrm>
        </p:grpSpPr>
        <p:pic>
          <p:nvPicPr>
            <p:cNvPr id="4" name="object 4" descr="C:\Users\vumbacti\AppData\Local\Temp\SNAGHTML1a1e3d18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200" y="2743200"/>
              <a:ext cx="8915400" cy="27432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29362" y="5258561"/>
              <a:ext cx="762000" cy="1371600"/>
            </a:xfrm>
            <a:custGeom>
              <a:avLst/>
              <a:gdLst/>
              <a:ahLst/>
              <a:cxnLst/>
              <a:rect l="l" t="t" r="r" b="b"/>
              <a:pathLst>
                <a:path w="762000" h="1371600">
                  <a:moveTo>
                    <a:pt x="381000" y="0"/>
                  </a:moveTo>
                  <a:lnTo>
                    <a:pt x="0" y="381000"/>
                  </a:lnTo>
                  <a:lnTo>
                    <a:pt x="190500" y="381000"/>
                  </a:lnTo>
                  <a:lnTo>
                    <a:pt x="190500" y="1371600"/>
                  </a:lnTo>
                  <a:lnTo>
                    <a:pt x="381000" y="1181100"/>
                  </a:lnTo>
                  <a:lnTo>
                    <a:pt x="571500" y="1371600"/>
                  </a:lnTo>
                  <a:lnTo>
                    <a:pt x="571500" y="381000"/>
                  </a:lnTo>
                  <a:lnTo>
                    <a:pt x="762000" y="381000"/>
                  </a:lnTo>
                  <a:lnTo>
                    <a:pt x="3810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229362" y="5258561"/>
              <a:ext cx="762000" cy="1371600"/>
            </a:xfrm>
            <a:custGeom>
              <a:avLst/>
              <a:gdLst/>
              <a:ahLst/>
              <a:cxnLst/>
              <a:rect l="l" t="t" r="r" b="b"/>
              <a:pathLst>
                <a:path w="762000" h="1371600">
                  <a:moveTo>
                    <a:pt x="190500" y="1371600"/>
                  </a:moveTo>
                  <a:lnTo>
                    <a:pt x="190500" y="381000"/>
                  </a:lnTo>
                  <a:lnTo>
                    <a:pt x="0" y="381000"/>
                  </a:lnTo>
                  <a:lnTo>
                    <a:pt x="381000" y="0"/>
                  </a:lnTo>
                  <a:lnTo>
                    <a:pt x="762000" y="381000"/>
                  </a:lnTo>
                  <a:lnTo>
                    <a:pt x="571500" y="381000"/>
                  </a:lnTo>
                  <a:lnTo>
                    <a:pt x="571500" y="1371600"/>
                  </a:lnTo>
                  <a:lnTo>
                    <a:pt x="381000" y="1181100"/>
                  </a:lnTo>
                  <a:lnTo>
                    <a:pt x="190500" y="137160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535940" y="1694815"/>
            <a:ext cx="60242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Click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on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“Time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Attendance”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Tab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work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on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your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time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record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284857" y="339597"/>
            <a:ext cx="4420870" cy="4368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700" b="1">
                <a:latin typeface="Calibri"/>
                <a:cs typeface="Calibri"/>
              </a:rPr>
              <a:t>MC</a:t>
            </a:r>
            <a:r>
              <a:rPr dirty="0" sz="2700" spc="-40" b="1">
                <a:latin typeface="Calibri"/>
                <a:cs typeface="Calibri"/>
              </a:rPr>
              <a:t> </a:t>
            </a:r>
            <a:r>
              <a:rPr dirty="0" sz="2700" b="1">
                <a:latin typeface="Calibri"/>
                <a:cs typeface="Calibri"/>
              </a:rPr>
              <a:t>and</a:t>
            </a:r>
            <a:r>
              <a:rPr dirty="0" sz="2700" spc="-35" b="1">
                <a:latin typeface="Calibri"/>
                <a:cs typeface="Calibri"/>
              </a:rPr>
              <a:t> </a:t>
            </a:r>
            <a:r>
              <a:rPr dirty="0" sz="2700" b="1">
                <a:latin typeface="Calibri"/>
                <a:cs typeface="Calibri"/>
              </a:rPr>
              <a:t>UUP</a:t>
            </a:r>
            <a:r>
              <a:rPr dirty="0" sz="2700" spc="-45" b="1">
                <a:latin typeface="Calibri"/>
                <a:cs typeface="Calibri"/>
              </a:rPr>
              <a:t> </a:t>
            </a:r>
            <a:r>
              <a:rPr dirty="0" sz="2700" b="1">
                <a:latin typeface="Calibri"/>
                <a:cs typeface="Calibri"/>
              </a:rPr>
              <a:t>Staff</a:t>
            </a:r>
            <a:r>
              <a:rPr dirty="0" sz="2700" spc="-30" b="1">
                <a:latin typeface="Calibri"/>
                <a:cs typeface="Calibri"/>
              </a:rPr>
              <a:t> </a:t>
            </a:r>
            <a:r>
              <a:rPr dirty="0" sz="2700" b="1">
                <a:latin typeface="Calibri"/>
                <a:cs typeface="Calibri"/>
              </a:rPr>
              <a:t>Time</a:t>
            </a:r>
            <a:r>
              <a:rPr dirty="0" sz="2700" spc="-30" b="1">
                <a:latin typeface="Calibri"/>
                <a:cs typeface="Calibri"/>
              </a:rPr>
              <a:t> </a:t>
            </a:r>
            <a:r>
              <a:rPr dirty="0" sz="2700" spc="-10" b="1">
                <a:latin typeface="Calibri"/>
                <a:cs typeface="Calibri"/>
              </a:rPr>
              <a:t>Record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9117" y="1232661"/>
            <a:ext cx="7985759" cy="7569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Calibri"/>
                <a:cs typeface="Calibri"/>
              </a:rPr>
              <a:t>Time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record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will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automatically</a:t>
            </a:r>
            <a:r>
              <a:rPr dirty="0" sz="1600" spc="-7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open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to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current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month.</a:t>
            </a:r>
            <a:r>
              <a:rPr dirty="0" sz="1600" spc="300">
                <a:latin typeface="Calibri"/>
                <a:cs typeface="Calibri"/>
              </a:rPr>
              <a:t> </a:t>
            </a:r>
            <a:r>
              <a:rPr dirty="0" sz="1600" spc="-60">
                <a:latin typeface="Calibri"/>
                <a:cs typeface="Calibri"/>
              </a:rPr>
              <a:t>To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change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to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previous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month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select </a:t>
            </a:r>
            <a:r>
              <a:rPr dirty="0" sz="1600">
                <a:latin typeface="Calibri"/>
                <a:cs typeface="Calibri"/>
              </a:rPr>
              <a:t>from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drop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down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shown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20">
                <a:latin typeface="Calibri"/>
                <a:cs typeface="Calibri"/>
              </a:rPr>
              <a:t>below.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Employees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can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only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see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their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time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records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from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date</a:t>
            </a:r>
            <a:r>
              <a:rPr dirty="0" sz="1600" spc="-65">
                <a:latin typeface="Calibri"/>
                <a:cs typeface="Calibri"/>
              </a:rPr>
              <a:t> </a:t>
            </a:r>
            <a:r>
              <a:rPr dirty="0" sz="1600" spc="-25">
                <a:latin typeface="Calibri"/>
                <a:cs typeface="Calibri"/>
              </a:rPr>
              <a:t>the </a:t>
            </a:r>
            <a:r>
              <a:rPr dirty="0" sz="1600" spc="-10">
                <a:latin typeface="Calibri"/>
                <a:cs typeface="Calibri"/>
              </a:rPr>
              <a:t>system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was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implemented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at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Purchase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College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in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2014.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57200" y="2133600"/>
            <a:ext cx="8621395" cy="4737100"/>
            <a:chOff x="457200" y="2133600"/>
            <a:chExt cx="8621395" cy="47371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200" y="2133600"/>
              <a:ext cx="8621268" cy="33147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553961" y="4923282"/>
              <a:ext cx="1676400" cy="1934845"/>
            </a:xfrm>
            <a:custGeom>
              <a:avLst/>
              <a:gdLst/>
              <a:ahLst/>
              <a:cxnLst/>
              <a:rect l="l" t="t" r="r" b="b"/>
              <a:pathLst>
                <a:path w="1676400" h="1934845">
                  <a:moveTo>
                    <a:pt x="838200" y="0"/>
                  </a:moveTo>
                  <a:lnTo>
                    <a:pt x="419100" y="419100"/>
                  </a:lnTo>
                  <a:lnTo>
                    <a:pt x="628650" y="419100"/>
                  </a:lnTo>
                  <a:lnTo>
                    <a:pt x="628650" y="680529"/>
                  </a:lnTo>
                  <a:lnTo>
                    <a:pt x="0" y="680529"/>
                  </a:lnTo>
                  <a:lnTo>
                    <a:pt x="0" y="1934718"/>
                  </a:lnTo>
                  <a:lnTo>
                    <a:pt x="1676400" y="1934718"/>
                  </a:lnTo>
                  <a:lnTo>
                    <a:pt x="1676400" y="680529"/>
                  </a:lnTo>
                  <a:lnTo>
                    <a:pt x="1047750" y="680529"/>
                  </a:lnTo>
                  <a:lnTo>
                    <a:pt x="1047750" y="419100"/>
                  </a:lnTo>
                  <a:lnTo>
                    <a:pt x="1257300" y="419100"/>
                  </a:lnTo>
                  <a:lnTo>
                    <a:pt x="8382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553961" y="4923282"/>
              <a:ext cx="1676400" cy="1934845"/>
            </a:xfrm>
            <a:custGeom>
              <a:avLst/>
              <a:gdLst/>
              <a:ahLst/>
              <a:cxnLst/>
              <a:rect l="l" t="t" r="r" b="b"/>
              <a:pathLst>
                <a:path w="1676400" h="1934845">
                  <a:moveTo>
                    <a:pt x="0" y="1934718"/>
                  </a:moveTo>
                  <a:lnTo>
                    <a:pt x="0" y="680529"/>
                  </a:lnTo>
                  <a:lnTo>
                    <a:pt x="628650" y="680529"/>
                  </a:lnTo>
                  <a:lnTo>
                    <a:pt x="628650" y="419100"/>
                  </a:lnTo>
                  <a:lnTo>
                    <a:pt x="419100" y="419100"/>
                  </a:lnTo>
                  <a:lnTo>
                    <a:pt x="838200" y="0"/>
                  </a:lnTo>
                  <a:lnTo>
                    <a:pt x="1257300" y="419100"/>
                  </a:lnTo>
                  <a:lnTo>
                    <a:pt x="1047750" y="419100"/>
                  </a:lnTo>
                  <a:lnTo>
                    <a:pt x="1047750" y="680529"/>
                  </a:lnTo>
                  <a:lnTo>
                    <a:pt x="1676400" y="680529"/>
                  </a:lnTo>
                  <a:lnTo>
                    <a:pt x="1676400" y="1934718"/>
                  </a:lnTo>
                </a:path>
              </a:pathLst>
            </a:custGeom>
            <a:ln w="25399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6632829" y="5664504"/>
            <a:ext cx="1395730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200" spc="-10" b="1">
                <a:solidFill>
                  <a:srgbClr val="001F5F"/>
                </a:solidFill>
                <a:latin typeface="Calibri"/>
                <a:cs typeface="Calibri"/>
              </a:rPr>
              <a:t>Non-Chargeable</a:t>
            </a:r>
            <a:r>
              <a:rPr dirty="0" sz="1200" spc="4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200" spc="-20" b="1">
                <a:solidFill>
                  <a:srgbClr val="001F5F"/>
                </a:solidFill>
                <a:latin typeface="Calibri"/>
                <a:cs typeface="Calibri"/>
              </a:rPr>
              <a:t>Time </a:t>
            </a:r>
            <a:r>
              <a:rPr dirty="0" sz="1200" b="1">
                <a:solidFill>
                  <a:srgbClr val="FFFFFF"/>
                </a:solidFill>
                <a:latin typeface="Calibri"/>
                <a:cs typeface="Calibri"/>
              </a:rPr>
              <a:t>(Such</a:t>
            </a:r>
            <a:r>
              <a:rPr dirty="0" sz="12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dirty="0" sz="12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Calibri"/>
                <a:cs typeface="Calibri"/>
              </a:rPr>
              <a:t>conferences, </a:t>
            </a:r>
            <a:r>
              <a:rPr dirty="0" sz="1200" b="1">
                <a:solidFill>
                  <a:srgbClr val="FFFFFF"/>
                </a:solidFill>
                <a:latin typeface="Calibri"/>
                <a:cs typeface="Calibri"/>
              </a:rPr>
              <a:t>jury</a:t>
            </a:r>
            <a:r>
              <a:rPr dirty="0" sz="12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Calibri"/>
                <a:cs typeface="Calibri"/>
              </a:rPr>
              <a:t>duty,</a:t>
            </a:r>
            <a:r>
              <a:rPr dirty="0" sz="12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FFFFFF"/>
                </a:solidFill>
                <a:latin typeface="Calibri"/>
                <a:cs typeface="Calibri"/>
              </a:rPr>
              <a:t>off-</a:t>
            </a:r>
            <a:r>
              <a:rPr dirty="0" sz="1200" spc="-20" b="1">
                <a:solidFill>
                  <a:srgbClr val="FFFFFF"/>
                </a:solidFill>
                <a:latin typeface="Calibri"/>
                <a:cs typeface="Calibri"/>
              </a:rPr>
              <a:t>site </a:t>
            </a:r>
            <a:r>
              <a:rPr dirty="0" sz="1200" b="1">
                <a:solidFill>
                  <a:srgbClr val="FFFFFF"/>
                </a:solidFill>
                <a:latin typeface="Calibri"/>
                <a:cs typeface="Calibri"/>
              </a:rPr>
              <a:t>meetings,</a:t>
            </a:r>
            <a:r>
              <a:rPr dirty="0" sz="12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20" b="1">
                <a:solidFill>
                  <a:srgbClr val="FFFFFF"/>
                </a:solidFill>
                <a:latin typeface="Calibri"/>
                <a:cs typeface="Calibri"/>
              </a:rPr>
              <a:t>etc.) Tracked</a:t>
            </a:r>
            <a:r>
              <a:rPr dirty="0" sz="12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FFFFFF"/>
                </a:solidFill>
                <a:latin typeface="Calibri"/>
                <a:cs typeface="Calibri"/>
              </a:rPr>
              <a:t>Here,</a:t>
            </a:r>
            <a:r>
              <a:rPr dirty="0" sz="12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25" b="1">
                <a:solidFill>
                  <a:srgbClr val="FFFFFF"/>
                </a:solidFill>
                <a:latin typeface="Calibri"/>
                <a:cs typeface="Calibri"/>
              </a:rPr>
              <a:t>Not </a:t>
            </a:r>
            <a:r>
              <a:rPr dirty="0" sz="1200" spc="-10" b="1">
                <a:solidFill>
                  <a:srgbClr val="FFFFFF"/>
                </a:solidFill>
                <a:latin typeface="Calibri"/>
                <a:cs typeface="Calibri"/>
              </a:rPr>
              <a:t>Deducted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807461" y="4970017"/>
            <a:ext cx="1514475" cy="1848485"/>
            <a:chOff x="2807461" y="4970017"/>
            <a:chExt cx="1514475" cy="1848485"/>
          </a:xfrm>
        </p:grpSpPr>
        <p:sp>
          <p:nvSpPr>
            <p:cNvPr id="10" name="object 10"/>
            <p:cNvSpPr/>
            <p:nvPr/>
          </p:nvSpPr>
          <p:spPr>
            <a:xfrm>
              <a:off x="2820161" y="4982717"/>
              <a:ext cx="1489075" cy="1823085"/>
            </a:xfrm>
            <a:custGeom>
              <a:avLst/>
              <a:gdLst/>
              <a:ahLst/>
              <a:cxnLst/>
              <a:rect l="l" t="t" r="r" b="b"/>
              <a:pathLst>
                <a:path w="1489075" h="1823084">
                  <a:moveTo>
                    <a:pt x="744474" y="0"/>
                  </a:moveTo>
                  <a:lnTo>
                    <a:pt x="372237" y="372236"/>
                  </a:lnTo>
                  <a:lnTo>
                    <a:pt x="558291" y="372236"/>
                  </a:lnTo>
                  <a:lnTo>
                    <a:pt x="558291" y="638365"/>
                  </a:lnTo>
                  <a:lnTo>
                    <a:pt x="0" y="638365"/>
                  </a:lnTo>
                  <a:lnTo>
                    <a:pt x="0" y="1822703"/>
                  </a:lnTo>
                  <a:lnTo>
                    <a:pt x="1488948" y="1822703"/>
                  </a:lnTo>
                  <a:lnTo>
                    <a:pt x="1488948" y="638365"/>
                  </a:lnTo>
                  <a:lnTo>
                    <a:pt x="930528" y="638365"/>
                  </a:lnTo>
                  <a:lnTo>
                    <a:pt x="930528" y="372236"/>
                  </a:lnTo>
                  <a:lnTo>
                    <a:pt x="1116711" y="372236"/>
                  </a:lnTo>
                  <a:lnTo>
                    <a:pt x="744474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820161" y="4982717"/>
              <a:ext cx="1489075" cy="1823085"/>
            </a:xfrm>
            <a:custGeom>
              <a:avLst/>
              <a:gdLst/>
              <a:ahLst/>
              <a:cxnLst/>
              <a:rect l="l" t="t" r="r" b="b"/>
              <a:pathLst>
                <a:path w="1489075" h="1823084">
                  <a:moveTo>
                    <a:pt x="0" y="638365"/>
                  </a:moveTo>
                  <a:lnTo>
                    <a:pt x="558291" y="638365"/>
                  </a:lnTo>
                  <a:lnTo>
                    <a:pt x="558291" y="372236"/>
                  </a:lnTo>
                  <a:lnTo>
                    <a:pt x="372237" y="372236"/>
                  </a:lnTo>
                  <a:lnTo>
                    <a:pt x="744474" y="0"/>
                  </a:lnTo>
                  <a:lnTo>
                    <a:pt x="1116711" y="372236"/>
                  </a:lnTo>
                  <a:lnTo>
                    <a:pt x="930528" y="372236"/>
                  </a:lnTo>
                  <a:lnTo>
                    <a:pt x="930528" y="638365"/>
                  </a:lnTo>
                  <a:lnTo>
                    <a:pt x="1488948" y="638365"/>
                  </a:lnTo>
                  <a:lnTo>
                    <a:pt x="1488948" y="1822703"/>
                  </a:lnTo>
                  <a:lnTo>
                    <a:pt x="0" y="1822703"/>
                  </a:lnTo>
                  <a:lnTo>
                    <a:pt x="0" y="638365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2918586" y="5660237"/>
            <a:ext cx="1289685" cy="1092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700" marR="5080" indent="1270">
              <a:lnSpc>
                <a:spcPct val="100000"/>
              </a:lnSpc>
              <a:spcBef>
                <a:spcPts val="95"/>
              </a:spcBef>
            </a:pPr>
            <a:r>
              <a:rPr dirty="0" sz="1000" b="1">
                <a:solidFill>
                  <a:srgbClr val="001F5F"/>
                </a:solidFill>
                <a:latin typeface="Calibri"/>
                <a:cs typeface="Calibri"/>
              </a:rPr>
              <a:t>30</a:t>
            </a:r>
            <a:r>
              <a:rPr dirty="0" sz="1000" spc="-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001F5F"/>
                </a:solidFill>
                <a:latin typeface="Calibri"/>
                <a:cs typeface="Calibri"/>
              </a:rPr>
              <a:t>days</a:t>
            </a:r>
            <a:r>
              <a:rPr dirty="0" sz="1000" spc="204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001F5F"/>
                </a:solidFill>
                <a:latin typeface="Calibri"/>
                <a:cs typeface="Calibri"/>
              </a:rPr>
              <a:t>contractual </a:t>
            </a:r>
            <a:r>
              <a:rPr dirty="0" sz="1000" b="1">
                <a:solidFill>
                  <a:srgbClr val="001F5F"/>
                </a:solidFill>
                <a:latin typeface="Calibri"/>
                <a:cs typeface="Calibri"/>
              </a:rPr>
              <a:t>Family</a:t>
            </a:r>
            <a:r>
              <a:rPr dirty="0" sz="1000" spc="-2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001F5F"/>
                </a:solidFill>
                <a:latin typeface="Calibri"/>
                <a:cs typeface="Calibri"/>
              </a:rPr>
              <a:t>Sick</a:t>
            </a:r>
            <a:r>
              <a:rPr dirty="0" sz="1000" spc="-4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001F5F"/>
                </a:solidFill>
                <a:latin typeface="Calibri"/>
                <a:cs typeface="Calibri"/>
              </a:rPr>
              <a:t>Leave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Tracked</a:t>
            </a:r>
            <a:r>
              <a:rPr dirty="0" sz="10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Here,</a:t>
            </a:r>
            <a:r>
              <a:rPr dirty="0" sz="10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Deducted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dirty="0" sz="1000" spc="-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Sick.</a:t>
            </a:r>
            <a:r>
              <a:rPr dirty="0" sz="10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Family</a:t>
            </a:r>
            <a:r>
              <a:rPr dirty="0" sz="10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FFFFF"/>
                </a:solidFill>
                <a:latin typeface="Calibri"/>
                <a:cs typeface="Calibri"/>
              </a:rPr>
              <a:t>Sick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charges</a:t>
            </a:r>
            <a:r>
              <a:rPr dirty="0" sz="10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relate</a:t>
            </a:r>
            <a:r>
              <a:rPr dirty="0" sz="10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25" b="1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 medical</a:t>
            </a:r>
            <a:r>
              <a:rPr dirty="0" sz="10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care</a:t>
            </a:r>
            <a:r>
              <a:rPr dirty="0" sz="10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0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0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direct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family</a:t>
            </a:r>
            <a:r>
              <a:rPr dirty="0" sz="10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member</a:t>
            </a:r>
            <a:r>
              <a:rPr dirty="0" sz="1000" spc="-10" b="1">
                <a:solidFill>
                  <a:srgbClr val="FFC000"/>
                </a:solidFill>
                <a:latin typeface="Calibri"/>
                <a:cs typeface="Calibri"/>
              </a:rPr>
              <a:t>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3162" y="5334760"/>
            <a:ext cx="2438400" cy="1447800"/>
          </a:xfrm>
          <a:prstGeom prst="rect">
            <a:avLst/>
          </a:prstGeom>
          <a:solidFill>
            <a:srgbClr val="548ED4"/>
          </a:solidFill>
          <a:ln w="25400">
            <a:solidFill>
              <a:srgbClr val="385D89"/>
            </a:solidFill>
          </a:ln>
        </p:spPr>
        <p:txBody>
          <a:bodyPr wrap="square" lIns="0" tIns="30480" rIns="0" bIns="0" rtlCol="0" vert="horz">
            <a:spAutoFit/>
          </a:bodyPr>
          <a:lstStyle/>
          <a:p>
            <a:pPr marL="90170">
              <a:lnSpc>
                <a:spcPct val="100000"/>
              </a:lnSpc>
              <a:spcBef>
                <a:spcPts val="240"/>
              </a:spcBef>
            </a:pPr>
            <a:r>
              <a:rPr dirty="0" sz="1000" b="1">
                <a:latin typeface="Calibri"/>
                <a:cs typeface="Calibri"/>
              </a:rPr>
              <a:t>The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status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of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any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given</a:t>
            </a:r>
            <a:r>
              <a:rPr dirty="0" sz="1000" spc="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month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is</a:t>
            </a:r>
            <a:r>
              <a:rPr dirty="0" sz="1000" spc="-10" b="1">
                <a:latin typeface="Calibri"/>
                <a:cs typeface="Calibri"/>
              </a:rPr>
              <a:t> reflected</a:t>
            </a:r>
            <a:endParaRPr sz="100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dirty="0" sz="1000" b="1">
                <a:latin typeface="Calibri"/>
                <a:cs typeface="Calibri"/>
              </a:rPr>
              <a:t>here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in</a:t>
            </a:r>
            <a:r>
              <a:rPr dirty="0" sz="1000" spc="-1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the</a:t>
            </a:r>
            <a:r>
              <a:rPr dirty="0" sz="1000" spc="-1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above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drop-</a:t>
            </a:r>
            <a:r>
              <a:rPr dirty="0" sz="1000" spc="-20" b="1">
                <a:latin typeface="Calibri"/>
                <a:cs typeface="Calibri"/>
              </a:rPr>
              <a:t>down:</a:t>
            </a:r>
            <a:endParaRPr sz="1000">
              <a:latin typeface="Calibri"/>
              <a:cs typeface="Calibri"/>
            </a:endParaRPr>
          </a:p>
          <a:p>
            <a:pPr marL="90170" marR="221615">
              <a:lnSpc>
                <a:spcPct val="200000"/>
              </a:lnSpc>
            </a:pPr>
            <a:r>
              <a:rPr dirty="0" sz="1000">
                <a:solidFill>
                  <a:srgbClr val="FFFF00"/>
                </a:solidFill>
                <a:latin typeface="Calibri"/>
                <a:cs typeface="Calibri"/>
              </a:rPr>
              <a:t>Working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:</a:t>
            </a:r>
            <a:r>
              <a:rPr dirty="0" sz="10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Open</a:t>
            </a:r>
            <a:r>
              <a:rPr dirty="0" sz="10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0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dirty="0" sz="10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0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make</a:t>
            </a:r>
            <a:r>
              <a:rPr dirty="0" sz="10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entries </a:t>
            </a:r>
            <a:r>
              <a:rPr dirty="0" sz="1000">
                <a:solidFill>
                  <a:srgbClr val="FFFF00"/>
                </a:solidFill>
                <a:latin typeface="Calibri"/>
                <a:cs typeface="Calibri"/>
              </a:rPr>
              <a:t>Pending:</a:t>
            </a:r>
            <a:r>
              <a:rPr dirty="0" sz="1000" spc="-1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Submitted</a:t>
            </a:r>
            <a:r>
              <a:rPr dirty="0" sz="10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0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dirty="0" sz="10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supervisor </a:t>
            </a:r>
            <a:r>
              <a:rPr dirty="0" sz="1000" spc="-10">
                <a:solidFill>
                  <a:srgbClr val="FFFF00"/>
                </a:solidFill>
                <a:latin typeface="Calibri"/>
                <a:cs typeface="Calibri"/>
              </a:rPr>
              <a:t>Approved:</a:t>
            </a:r>
            <a:r>
              <a:rPr dirty="0" sz="1000" spc="-2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Reflected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once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Supervisor</a:t>
            </a:r>
            <a:r>
              <a:rPr dirty="0" sz="10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25">
                <a:solidFill>
                  <a:srgbClr val="FFFFFF"/>
                </a:solidFill>
                <a:latin typeface="Calibri"/>
                <a:cs typeface="Calibri"/>
              </a:rPr>
              <a:t>has</a:t>
            </a:r>
            <a:endParaRPr sz="100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signed-</a:t>
            </a:r>
            <a:r>
              <a:rPr dirty="0" sz="1000" spc="-25">
                <a:solidFill>
                  <a:srgbClr val="FFFFFF"/>
                </a:solidFill>
                <a:latin typeface="Calibri"/>
                <a:cs typeface="Calibri"/>
              </a:rPr>
              <a:t>off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4424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Calibri"/>
                <a:cs typeface="Calibri"/>
              </a:rPr>
              <a:t>Charging</a:t>
            </a:r>
            <a:r>
              <a:rPr dirty="0" sz="3200" spc="-75" b="1">
                <a:latin typeface="Calibri"/>
                <a:cs typeface="Calibri"/>
              </a:rPr>
              <a:t> </a:t>
            </a:r>
            <a:r>
              <a:rPr dirty="0" sz="3200" spc="-20" b="1">
                <a:latin typeface="Calibri"/>
                <a:cs typeface="Calibri"/>
              </a:rPr>
              <a:t>Vacation,</a:t>
            </a:r>
            <a:r>
              <a:rPr dirty="0" sz="3200" spc="-65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Sick,</a:t>
            </a:r>
            <a:r>
              <a:rPr dirty="0" sz="3200" spc="-55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or</a:t>
            </a:r>
            <a:r>
              <a:rPr dirty="0" sz="3200" spc="-50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Other</a:t>
            </a:r>
            <a:r>
              <a:rPr dirty="0" sz="3200" spc="-60" b="1">
                <a:latin typeface="Calibri"/>
                <a:cs typeface="Calibri"/>
              </a:rPr>
              <a:t> </a:t>
            </a:r>
            <a:r>
              <a:rPr dirty="0" sz="3200" spc="-20" b="1">
                <a:latin typeface="Calibri"/>
                <a:cs typeface="Calibri"/>
              </a:rPr>
              <a:t>Time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537842"/>
            <a:ext cx="7889875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400">
                <a:latin typeface="Calibri"/>
                <a:cs typeface="Calibri"/>
              </a:rPr>
              <a:t>Double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click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day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you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wish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enter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accrual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charge. </a:t>
            </a:r>
            <a:r>
              <a:rPr dirty="0" sz="2400">
                <a:latin typeface="Calibri"/>
                <a:cs typeface="Calibri"/>
              </a:rPr>
              <a:t>From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pop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up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box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(shown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next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page),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enter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the </a:t>
            </a:r>
            <a:r>
              <a:rPr dirty="0" sz="2400" spc="-10">
                <a:latin typeface="Calibri"/>
                <a:cs typeface="Calibri"/>
              </a:rPr>
              <a:t>appropriate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accrual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charge/s.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33400" y="2895598"/>
            <a:ext cx="8091170" cy="3962400"/>
            <a:chOff x="533400" y="2895598"/>
            <a:chExt cx="8091170" cy="39624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400" y="2895598"/>
              <a:ext cx="7606283" cy="396239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934961" y="3353562"/>
              <a:ext cx="1676400" cy="1066800"/>
            </a:xfrm>
            <a:custGeom>
              <a:avLst/>
              <a:gdLst/>
              <a:ahLst/>
              <a:cxnLst/>
              <a:rect l="l" t="t" r="r" b="b"/>
              <a:pathLst>
                <a:path w="1676400" h="1066800">
                  <a:moveTo>
                    <a:pt x="533400" y="0"/>
                  </a:moveTo>
                  <a:lnTo>
                    <a:pt x="0" y="533400"/>
                  </a:lnTo>
                  <a:lnTo>
                    <a:pt x="533400" y="1066800"/>
                  </a:lnTo>
                  <a:lnTo>
                    <a:pt x="533400" y="800100"/>
                  </a:lnTo>
                  <a:lnTo>
                    <a:pt x="1676400" y="800100"/>
                  </a:lnTo>
                  <a:lnTo>
                    <a:pt x="1409700" y="533400"/>
                  </a:lnTo>
                  <a:lnTo>
                    <a:pt x="1676400" y="266700"/>
                  </a:lnTo>
                  <a:lnTo>
                    <a:pt x="533400" y="2667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934961" y="3353562"/>
              <a:ext cx="1676400" cy="1066800"/>
            </a:xfrm>
            <a:custGeom>
              <a:avLst/>
              <a:gdLst/>
              <a:ahLst/>
              <a:cxnLst/>
              <a:rect l="l" t="t" r="r" b="b"/>
              <a:pathLst>
                <a:path w="1676400" h="1066800">
                  <a:moveTo>
                    <a:pt x="1676400" y="266700"/>
                  </a:moveTo>
                  <a:lnTo>
                    <a:pt x="533400" y="266700"/>
                  </a:lnTo>
                  <a:lnTo>
                    <a:pt x="533400" y="0"/>
                  </a:lnTo>
                  <a:lnTo>
                    <a:pt x="0" y="533400"/>
                  </a:lnTo>
                  <a:lnTo>
                    <a:pt x="533400" y="1066800"/>
                  </a:lnTo>
                  <a:lnTo>
                    <a:pt x="533400" y="800100"/>
                  </a:lnTo>
                  <a:lnTo>
                    <a:pt x="1676400" y="800100"/>
                  </a:lnTo>
                  <a:lnTo>
                    <a:pt x="1409700" y="533400"/>
                  </a:lnTo>
                  <a:lnTo>
                    <a:pt x="1676400" y="26670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7292085" y="3613784"/>
            <a:ext cx="960755" cy="528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1905">
              <a:lnSpc>
                <a:spcPct val="100000"/>
              </a:lnSpc>
              <a:spcBef>
                <a:spcPts val="100"/>
              </a:spcBef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Double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click</a:t>
            </a:r>
            <a:r>
              <a:rPr dirty="0" sz="11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on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10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enter charges.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56819" rIns="0" bIns="0" rtlCol="0" vert="horz">
            <a:spAutoFit/>
          </a:bodyPr>
          <a:lstStyle/>
          <a:p>
            <a:pPr marL="9334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View</a:t>
            </a:r>
            <a:r>
              <a:rPr dirty="0" sz="2400" spc="-2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Sub-</a:t>
            </a:r>
            <a:r>
              <a:rPr dirty="0" sz="2400" b="1">
                <a:latin typeface="Calibri"/>
                <a:cs typeface="Calibri"/>
              </a:rPr>
              <a:t>Menu</a:t>
            </a:r>
            <a:r>
              <a:rPr dirty="0" sz="2400" spc="-2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Produced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by</a:t>
            </a:r>
            <a:r>
              <a:rPr dirty="0" sz="2400" spc="-2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Clicking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on</a:t>
            </a:r>
            <a:r>
              <a:rPr dirty="0" sz="2400" spc="-1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Individual</a:t>
            </a:r>
            <a:endParaRPr sz="2400">
              <a:latin typeface="Calibri"/>
              <a:cs typeface="Calibri"/>
            </a:endParaRPr>
          </a:p>
          <a:p>
            <a:pPr marL="2050414">
              <a:lnSpc>
                <a:spcPct val="100000"/>
              </a:lnSpc>
              <a:spcBef>
                <a:spcPts val="5"/>
              </a:spcBef>
            </a:pPr>
            <a:r>
              <a:rPr dirty="0" sz="2400" b="1">
                <a:latin typeface="Calibri"/>
                <a:cs typeface="Calibri"/>
              </a:rPr>
              <a:t>Calendar</a:t>
            </a:r>
            <a:r>
              <a:rPr dirty="0" sz="2400" spc="-130" b="1">
                <a:latin typeface="Calibri"/>
                <a:cs typeface="Calibri"/>
              </a:rPr>
              <a:t> </a:t>
            </a:r>
            <a:r>
              <a:rPr dirty="0" sz="2400" spc="-20" b="1">
                <a:latin typeface="Calibri"/>
                <a:cs typeface="Calibri"/>
              </a:rPr>
              <a:t>Dates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914400" y="2883661"/>
            <a:ext cx="7086600" cy="3974465"/>
            <a:chOff x="914400" y="2883661"/>
            <a:chExt cx="7086600" cy="397446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00" y="3200399"/>
              <a:ext cx="7086600" cy="365759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563361" y="2896361"/>
              <a:ext cx="1600200" cy="1066800"/>
            </a:xfrm>
            <a:custGeom>
              <a:avLst/>
              <a:gdLst/>
              <a:ahLst/>
              <a:cxnLst/>
              <a:rect l="l" t="t" r="r" b="b"/>
              <a:pathLst>
                <a:path w="1600200" h="1066800">
                  <a:moveTo>
                    <a:pt x="1066799" y="0"/>
                  </a:moveTo>
                  <a:lnTo>
                    <a:pt x="1066799" y="266700"/>
                  </a:lnTo>
                  <a:lnTo>
                    <a:pt x="0" y="266700"/>
                  </a:lnTo>
                  <a:lnTo>
                    <a:pt x="266700" y="533400"/>
                  </a:lnTo>
                  <a:lnTo>
                    <a:pt x="0" y="800100"/>
                  </a:lnTo>
                  <a:lnTo>
                    <a:pt x="1066799" y="800100"/>
                  </a:lnTo>
                  <a:lnTo>
                    <a:pt x="1066799" y="1066800"/>
                  </a:lnTo>
                  <a:lnTo>
                    <a:pt x="1600199" y="533400"/>
                  </a:lnTo>
                  <a:lnTo>
                    <a:pt x="1066799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5563361" y="2896361"/>
              <a:ext cx="1600200" cy="1066800"/>
            </a:xfrm>
            <a:custGeom>
              <a:avLst/>
              <a:gdLst/>
              <a:ahLst/>
              <a:cxnLst/>
              <a:rect l="l" t="t" r="r" b="b"/>
              <a:pathLst>
                <a:path w="1600200" h="1066800">
                  <a:moveTo>
                    <a:pt x="0" y="266700"/>
                  </a:moveTo>
                  <a:lnTo>
                    <a:pt x="1066799" y="266700"/>
                  </a:lnTo>
                  <a:lnTo>
                    <a:pt x="1066799" y="0"/>
                  </a:lnTo>
                  <a:lnTo>
                    <a:pt x="1600199" y="533400"/>
                  </a:lnTo>
                  <a:lnTo>
                    <a:pt x="1066799" y="1066800"/>
                  </a:lnTo>
                  <a:lnTo>
                    <a:pt x="1066799" y="800100"/>
                  </a:lnTo>
                  <a:lnTo>
                    <a:pt x="0" y="800100"/>
                  </a:lnTo>
                  <a:lnTo>
                    <a:pt x="266700" y="533400"/>
                  </a:lnTo>
                  <a:lnTo>
                    <a:pt x="0" y="26670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753361" y="3048761"/>
              <a:ext cx="1752600" cy="990600"/>
            </a:xfrm>
            <a:custGeom>
              <a:avLst/>
              <a:gdLst/>
              <a:ahLst/>
              <a:cxnLst/>
              <a:rect l="l" t="t" r="r" b="b"/>
              <a:pathLst>
                <a:path w="1752600" h="990600">
                  <a:moveTo>
                    <a:pt x="495300" y="0"/>
                  </a:moveTo>
                  <a:lnTo>
                    <a:pt x="0" y="495300"/>
                  </a:lnTo>
                  <a:lnTo>
                    <a:pt x="495300" y="990600"/>
                  </a:lnTo>
                  <a:lnTo>
                    <a:pt x="495300" y="742950"/>
                  </a:lnTo>
                  <a:lnTo>
                    <a:pt x="1752600" y="742950"/>
                  </a:lnTo>
                  <a:lnTo>
                    <a:pt x="1504950" y="495300"/>
                  </a:lnTo>
                  <a:lnTo>
                    <a:pt x="1752600" y="247650"/>
                  </a:lnTo>
                  <a:lnTo>
                    <a:pt x="495300" y="247650"/>
                  </a:lnTo>
                  <a:lnTo>
                    <a:pt x="495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753361" y="3048761"/>
              <a:ext cx="1752600" cy="990600"/>
            </a:xfrm>
            <a:custGeom>
              <a:avLst/>
              <a:gdLst/>
              <a:ahLst/>
              <a:cxnLst/>
              <a:rect l="l" t="t" r="r" b="b"/>
              <a:pathLst>
                <a:path w="1752600" h="990600">
                  <a:moveTo>
                    <a:pt x="1752600" y="247650"/>
                  </a:moveTo>
                  <a:lnTo>
                    <a:pt x="495300" y="247650"/>
                  </a:lnTo>
                  <a:lnTo>
                    <a:pt x="495300" y="0"/>
                  </a:lnTo>
                  <a:lnTo>
                    <a:pt x="0" y="495300"/>
                  </a:lnTo>
                  <a:lnTo>
                    <a:pt x="495300" y="990600"/>
                  </a:lnTo>
                  <a:lnTo>
                    <a:pt x="495300" y="742950"/>
                  </a:lnTo>
                  <a:lnTo>
                    <a:pt x="1752600" y="742950"/>
                  </a:lnTo>
                  <a:lnTo>
                    <a:pt x="1504950" y="495300"/>
                  </a:lnTo>
                  <a:lnTo>
                    <a:pt x="1752600" y="24765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</a:tabLst>
            </a:pPr>
            <a:r>
              <a:rPr dirty="0"/>
              <a:t>The</a:t>
            </a:r>
            <a:r>
              <a:rPr dirty="0" spc="-20"/>
              <a:t> </a:t>
            </a:r>
            <a:r>
              <a:rPr dirty="0"/>
              <a:t>pop</a:t>
            </a:r>
            <a:r>
              <a:rPr dirty="0" spc="-35"/>
              <a:t> </a:t>
            </a:r>
            <a:r>
              <a:rPr dirty="0"/>
              <a:t>up</a:t>
            </a:r>
            <a:r>
              <a:rPr dirty="0" spc="-40"/>
              <a:t> </a:t>
            </a:r>
            <a:r>
              <a:rPr dirty="0"/>
              <a:t>opens</a:t>
            </a:r>
            <a:r>
              <a:rPr dirty="0" spc="-35"/>
              <a:t> </a:t>
            </a:r>
            <a:r>
              <a:rPr dirty="0"/>
              <a:t>up</a:t>
            </a:r>
            <a:r>
              <a:rPr dirty="0" spc="-25"/>
              <a:t> </a:t>
            </a:r>
            <a:r>
              <a:rPr dirty="0"/>
              <a:t>a</a:t>
            </a:r>
            <a:r>
              <a:rPr dirty="0" spc="-30"/>
              <a:t> </a:t>
            </a:r>
            <a:r>
              <a:rPr dirty="0"/>
              <a:t>single</a:t>
            </a:r>
            <a:r>
              <a:rPr dirty="0" spc="-25"/>
              <a:t> </a:t>
            </a:r>
            <a:r>
              <a:rPr dirty="0"/>
              <a:t>day</a:t>
            </a:r>
            <a:r>
              <a:rPr dirty="0" spc="-25"/>
              <a:t> </a:t>
            </a:r>
            <a:r>
              <a:rPr dirty="0"/>
              <a:t>request</a:t>
            </a:r>
            <a:r>
              <a:rPr dirty="0" spc="-20"/>
              <a:t> </a:t>
            </a:r>
            <a:r>
              <a:rPr dirty="0"/>
              <a:t>(shown</a:t>
            </a:r>
            <a:r>
              <a:rPr dirty="0" spc="-30"/>
              <a:t> </a:t>
            </a:r>
            <a:r>
              <a:rPr dirty="0"/>
              <a:t>on</a:t>
            </a:r>
            <a:r>
              <a:rPr dirty="0" spc="-35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left).</a:t>
            </a:r>
            <a:r>
              <a:rPr dirty="0" spc="405"/>
              <a:t> </a:t>
            </a:r>
            <a:r>
              <a:rPr dirty="0" spc="-85"/>
              <a:t>To</a:t>
            </a:r>
            <a:r>
              <a:rPr dirty="0" spc="-25"/>
              <a:t> </a:t>
            </a:r>
            <a:r>
              <a:rPr dirty="0"/>
              <a:t>enter</a:t>
            </a:r>
            <a:r>
              <a:rPr dirty="0" spc="-20"/>
              <a:t> </a:t>
            </a:r>
            <a:r>
              <a:rPr dirty="0" spc="-50"/>
              <a:t>a </a:t>
            </a:r>
            <a:r>
              <a:rPr dirty="0"/>
              <a:t>date</a:t>
            </a:r>
            <a:r>
              <a:rPr dirty="0" spc="-35"/>
              <a:t> </a:t>
            </a:r>
            <a:r>
              <a:rPr dirty="0"/>
              <a:t>range,</a:t>
            </a:r>
            <a:r>
              <a:rPr dirty="0" spc="-55"/>
              <a:t> </a:t>
            </a:r>
            <a:r>
              <a:rPr dirty="0"/>
              <a:t>select</a:t>
            </a:r>
            <a:r>
              <a:rPr dirty="0" spc="-5"/>
              <a:t> </a:t>
            </a:r>
            <a:r>
              <a:rPr dirty="0"/>
              <a:t>the</a:t>
            </a:r>
            <a:r>
              <a:rPr dirty="0" spc="-45"/>
              <a:t> </a:t>
            </a:r>
            <a:r>
              <a:rPr dirty="0"/>
              <a:t>Show</a:t>
            </a:r>
            <a:r>
              <a:rPr dirty="0" spc="-50"/>
              <a:t> </a:t>
            </a:r>
            <a:r>
              <a:rPr dirty="0"/>
              <a:t>Multi</a:t>
            </a:r>
            <a:r>
              <a:rPr dirty="0" spc="-35"/>
              <a:t> </a:t>
            </a:r>
            <a:r>
              <a:rPr dirty="0"/>
              <a:t>Day</a:t>
            </a:r>
            <a:r>
              <a:rPr dirty="0" spc="-50"/>
              <a:t> </a:t>
            </a:r>
            <a:r>
              <a:rPr dirty="0"/>
              <a:t>button</a:t>
            </a:r>
            <a:r>
              <a:rPr dirty="0" spc="-50"/>
              <a:t> </a:t>
            </a:r>
            <a:r>
              <a:rPr dirty="0"/>
              <a:t>shown</a:t>
            </a:r>
            <a:r>
              <a:rPr dirty="0" spc="-50"/>
              <a:t> </a:t>
            </a:r>
            <a:r>
              <a:rPr dirty="0"/>
              <a:t>on</a:t>
            </a:r>
            <a:r>
              <a:rPr dirty="0" spc="-40"/>
              <a:t> </a:t>
            </a:r>
            <a:r>
              <a:rPr dirty="0"/>
              <a:t>the</a:t>
            </a:r>
            <a:r>
              <a:rPr dirty="0" spc="-35"/>
              <a:t> </a:t>
            </a:r>
            <a:r>
              <a:rPr dirty="0"/>
              <a:t>right</a:t>
            </a:r>
            <a:r>
              <a:rPr dirty="0" spc="-35"/>
              <a:t> </a:t>
            </a:r>
            <a:r>
              <a:rPr dirty="0" spc="-10"/>
              <a:t>(shown </a:t>
            </a:r>
            <a:r>
              <a:rPr dirty="0"/>
              <a:t>on</a:t>
            </a:r>
            <a:r>
              <a:rPr dirty="0" spc="-50"/>
              <a:t> </a:t>
            </a:r>
            <a:r>
              <a:rPr dirty="0"/>
              <a:t>next</a:t>
            </a:r>
            <a:r>
              <a:rPr dirty="0" spc="-30"/>
              <a:t> </a:t>
            </a:r>
            <a:r>
              <a:rPr dirty="0"/>
              <a:t>screen).</a:t>
            </a:r>
            <a:r>
              <a:rPr dirty="0" spc="-40"/>
              <a:t> </a:t>
            </a:r>
            <a:r>
              <a:rPr dirty="0"/>
              <a:t>Enter</a:t>
            </a:r>
            <a:r>
              <a:rPr dirty="0" spc="-35"/>
              <a:t> </a:t>
            </a:r>
            <a:r>
              <a:rPr dirty="0"/>
              <a:t>the</a:t>
            </a:r>
            <a:r>
              <a:rPr dirty="0" spc="-45"/>
              <a:t> </a:t>
            </a:r>
            <a:r>
              <a:rPr dirty="0" spc="-10"/>
              <a:t>increment</a:t>
            </a:r>
            <a:r>
              <a:rPr dirty="0" spc="-25"/>
              <a:t> </a:t>
            </a:r>
            <a:r>
              <a:rPr dirty="0" spc="-10"/>
              <a:t>(increments</a:t>
            </a:r>
            <a:r>
              <a:rPr dirty="0" spc="-25"/>
              <a:t> </a:t>
            </a:r>
            <a:r>
              <a:rPr dirty="0"/>
              <a:t>of</a:t>
            </a:r>
            <a:r>
              <a:rPr dirty="0" spc="-35"/>
              <a:t> </a:t>
            </a:r>
            <a:r>
              <a:rPr dirty="0"/>
              <a:t>.25</a:t>
            </a:r>
            <a:r>
              <a:rPr dirty="0" spc="-50"/>
              <a:t> </a:t>
            </a:r>
            <a:r>
              <a:rPr dirty="0"/>
              <a:t>days</a:t>
            </a:r>
            <a:r>
              <a:rPr dirty="0" spc="-35"/>
              <a:t> </a:t>
            </a:r>
            <a:r>
              <a:rPr dirty="0"/>
              <a:t>only)</a:t>
            </a:r>
            <a:r>
              <a:rPr dirty="0" spc="-50"/>
              <a:t> </a:t>
            </a:r>
            <a:r>
              <a:rPr dirty="0"/>
              <a:t>in</a:t>
            </a:r>
            <a:r>
              <a:rPr dirty="0" spc="-45"/>
              <a:t> </a:t>
            </a:r>
            <a:r>
              <a:rPr dirty="0" spc="-25"/>
              <a:t>the </a:t>
            </a:r>
            <a:r>
              <a:rPr dirty="0"/>
              <a:t>field</a:t>
            </a:r>
            <a:r>
              <a:rPr dirty="0" spc="-45"/>
              <a:t> </a:t>
            </a:r>
            <a:r>
              <a:rPr dirty="0"/>
              <a:t>which</a:t>
            </a:r>
            <a:r>
              <a:rPr dirty="0" spc="-40"/>
              <a:t> </a:t>
            </a:r>
            <a:r>
              <a:rPr dirty="0"/>
              <a:t>you</a:t>
            </a:r>
            <a:r>
              <a:rPr dirty="0" spc="-55"/>
              <a:t> </a:t>
            </a:r>
            <a:r>
              <a:rPr dirty="0"/>
              <a:t>want</a:t>
            </a:r>
            <a:r>
              <a:rPr dirty="0" spc="-40"/>
              <a:t> </a:t>
            </a:r>
            <a:r>
              <a:rPr dirty="0"/>
              <a:t>to</a:t>
            </a:r>
            <a:r>
              <a:rPr dirty="0" spc="-40"/>
              <a:t> </a:t>
            </a:r>
            <a:r>
              <a:rPr dirty="0"/>
              <a:t>charge,</a:t>
            </a:r>
            <a:r>
              <a:rPr dirty="0" spc="-60"/>
              <a:t> </a:t>
            </a:r>
            <a:r>
              <a:rPr dirty="0"/>
              <a:t>then</a:t>
            </a:r>
            <a:r>
              <a:rPr dirty="0" spc="-45"/>
              <a:t> </a:t>
            </a:r>
            <a:r>
              <a:rPr dirty="0"/>
              <a:t>select</a:t>
            </a:r>
            <a:r>
              <a:rPr dirty="0" spc="-25"/>
              <a:t> </a:t>
            </a:r>
            <a:r>
              <a:rPr dirty="0"/>
              <a:t>Save.</a:t>
            </a:r>
            <a:r>
              <a:rPr dirty="0" spc="375"/>
              <a:t> </a:t>
            </a:r>
            <a:r>
              <a:rPr dirty="0"/>
              <a:t>Once</a:t>
            </a:r>
            <a:r>
              <a:rPr dirty="0" spc="-50"/>
              <a:t> </a:t>
            </a:r>
            <a:r>
              <a:rPr dirty="0"/>
              <a:t>saved,</a:t>
            </a:r>
            <a:r>
              <a:rPr dirty="0" spc="-35"/>
              <a:t> </a:t>
            </a:r>
            <a:r>
              <a:rPr dirty="0"/>
              <a:t>the</a:t>
            </a:r>
            <a:r>
              <a:rPr dirty="0" spc="-40"/>
              <a:t> </a:t>
            </a:r>
            <a:r>
              <a:rPr dirty="0" spc="-10"/>
              <a:t>accrual </a:t>
            </a:r>
            <a:r>
              <a:rPr dirty="0"/>
              <a:t>charge</a:t>
            </a:r>
            <a:r>
              <a:rPr dirty="0" spc="-50"/>
              <a:t> </a:t>
            </a:r>
            <a:r>
              <a:rPr dirty="0"/>
              <a:t>will</a:t>
            </a:r>
            <a:r>
              <a:rPr dirty="0" spc="-25"/>
              <a:t> </a:t>
            </a:r>
            <a:r>
              <a:rPr dirty="0"/>
              <a:t>appear</a:t>
            </a:r>
            <a:r>
              <a:rPr dirty="0" spc="-25"/>
              <a:t> </a:t>
            </a:r>
            <a:r>
              <a:rPr dirty="0"/>
              <a:t>on</a:t>
            </a:r>
            <a:r>
              <a:rPr dirty="0" spc="-45"/>
              <a:t> </a:t>
            </a:r>
            <a:r>
              <a:rPr dirty="0"/>
              <a:t>your</a:t>
            </a:r>
            <a:r>
              <a:rPr dirty="0" spc="-50"/>
              <a:t> </a:t>
            </a:r>
            <a:r>
              <a:rPr dirty="0"/>
              <a:t>time</a:t>
            </a:r>
            <a:r>
              <a:rPr dirty="0" spc="-25"/>
              <a:t> </a:t>
            </a:r>
            <a:r>
              <a:rPr dirty="0" spc="-10"/>
              <a:t>record.</a:t>
            </a:r>
          </a:p>
          <a:p>
            <a:pPr marL="5535295">
              <a:lnSpc>
                <a:spcPts val="1110"/>
              </a:lnSpc>
              <a:spcBef>
                <a:spcPts val="1440"/>
              </a:spcBef>
            </a:pP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Multi-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endParaRPr sz="1100">
              <a:latin typeface="Calibri"/>
              <a:cs typeface="Calibri"/>
            </a:endParaRPr>
          </a:p>
          <a:p>
            <a:pPr marL="1791335">
              <a:lnSpc>
                <a:spcPts val="1110"/>
              </a:lnSpc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Single</a:t>
            </a:r>
            <a:r>
              <a:rPr dirty="0" sz="11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42316" rIns="0" bIns="0" rtlCol="0" vert="horz">
            <a:spAutoFit/>
          </a:bodyPr>
          <a:lstStyle/>
          <a:p>
            <a:pPr marL="844550">
              <a:lnSpc>
                <a:spcPct val="100000"/>
              </a:lnSpc>
              <a:spcBef>
                <a:spcPts val="105"/>
              </a:spcBef>
            </a:pPr>
            <a:r>
              <a:rPr dirty="0"/>
              <a:t>Multiple</a:t>
            </a:r>
            <a:r>
              <a:rPr dirty="0" spc="-70"/>
              <a:t> </a:t>
            </a:r>
            <a:r>
              <a:rPr dirty="0"/>
              <a:t>Day</a:t>
            </a:r>
            <a:r>
              <a:rPr dirty="0" spc="-65"/>
              <a:t> </a:t>
            </a:r>
            <a:r>
              <a:rPr dirty="0" spc="-10"/>
              <a:t>Leave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600200"/>
            <a:ext cx="3962400" cy="312420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727575" y="1618615"/>
            <a:ext cx="3696970" cy="31127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Reminders: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25"/>
              </a:spcBef>
            </a:pPr>
            <a:endParaRPr sz="1800">
              <a:latin typeface="Calibri"/>
              <a:cs typeface="Calibri"/>
            </a:endParaRPr>
          </a:p>
          <a:p>
            <a:pPr marL="355600" indent="-342900">
              <a:lnSpc>
                <a:spcPts val="2120"/>
              </a:lnSpc>
              <a:buFont typeface="Wingdings"/>
              <a:buChar char=""/>
              <a:tabLst>
                <a:tab pos="355600" algn="l"/>
              </a:tabLst>
            </a:pPr>
            <a:r>
              <a:rPr dirty="0" sz="1800">
                <a:latin typeface="Calibri"/>
                <a:cs typeface="Calibri"/>
              </a:rPr>
              <a:t>Charge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accruals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can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not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span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across</a:t>
            </a:r>
            <a:endParaRPr sz="1800">
              <a:latin typeface="Calibri"/>
              <a:cs typeface="Calibri"/>
            </a:endParaRPr>
          </a:p>
          <a:p>
            <a:pPr marL="355600">
              <a:lnSpc>
                <a:spcPts val="3800"/>
              </a:lnSpc>
            </a:pPr>
            <a:r>
              <a:rPr dirty="0" sz="1800">
                <a:latin typeface="Calibri"/>
                <a:cs typeface="Calibri"/>
              </a:rPr>
              <a:t>multiple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months</a:t>
            </a:r>
            <a:r>
              <a:rPr dirty="0" sz="3200" spc="-10">
                <a:latin typeface="Calibri"/>
                <a:cs typeface="Calibri"/>
              </a:rPr>
              <a:t>.</a:t>
            </a:r>
            <a:endParaRPr sz="3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755"/>
              </a:spcBef>
            </a:pPr>
            <a:endParaRPr sz="1800">
              <a:latin typeface="Calibri"/>
              <a:cs typeface="Calibri"/>
            </a:endParaRPr>
          </a:p>
          <a:p>
            <a:pPr marL="355600" marR="162560" indent="-343535">
              <a:lnSpc>
                <a:spcPct val="98700"/>
              </a:lnSpc>
              <a:buFont typeface="Wingdings"/>
              <a:buChar char=""/>
              <a:tabLst>
                <a:tab pos="355600" algn="l"/>
              </a:tabLst>
            </a:pPr>
            <a:r>
              <a:rPr dirty="0" sz="1800">
                <a:latin typeface="Calibri"/>
                <a:cs typeface="Calibri"/>
              </a:rPr>
              <a:t>If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holiday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falls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within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time </a:t>
            </a:r>
            <a:r>
              <a:rPr dirty="0" sz="1800">
                <a:latin typeface="Calibri"/>
                <a:cs typeface="Calibri"/>
              </a:rPr>
              <a:t>charged,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separate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entry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must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be </a:t>
            </a:r>
            <a:r>
              <a:rPr dirty="0" sz="1800">
                <a:latin typeface="Calibri"/>
                <a:cs typeface="Calibri"/>
              </a:rPr>
              <a:t>submitted</a:t>
            </a:r>
            <a:r>
              <a:rPr dirty="0" sz="3200">
                <a:latin typeface="Calibri"/>
                <a:cs typeface="Calibri"/>
              </a:rPr>
              <a:t>,</a:t>
            </a:r>
            <a:r>
              <a:rPr dirty="0" sz="3200" spc="-1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excluding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holiday.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002917" y="284734"/>
            <a:ext cx="513524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Calibri"/>
                <a:cs typeface="Calibri"/>
              </a:rPr>
              <a:t>Other</a:t>
            </a:r>
            <a:r>
              <a:rPr dirty="0" sz="2800" spc="-6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features</a:t>
            </a:r>
            <a:r>
              <a:rPr dirty="0" sz="2800" spc="-5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on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the</a:t>
            </a:r>
            <a:r>
              <a:rPr dirty="0" sz="2800" spc="-6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Time</a:t>
            </a:r>
            <a:r>
              <a:rPr dirty="0" sz="2800" spc="-5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Record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594064"/>
            <a:ext cx="69850" cy="575310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dirty="0" sz="1000" spc="-50">
                <a:latin typeface="Arial"/>
                <a:cs typeface="Arial"/>
              </a:rPr>
              <a:t>•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44"/>
              </a:spcBef>
            </a:pPr>
            <a:r>
              <a:rPr dirty="0" sz="1000" spc="-50">
                <a:latin typeface="Arial"/>
                <a:cs typeface="Arial"/>
              </a:rPr>
              <a:t>•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 sz="1000" spc="-50">
                <a:latin typeface="Arial"/>
                <a:cs typeface="Arial"/>
              </a:rPr>
              <a:t>•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1290573"/>
            <a:ext cx="7974330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000" b="1">
                <a:latin typeface="Calibri"/>
                <a:cs typeface="Calibri"/>
              </a:rPr>
              <a:t>Comment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Section</a:t>
            </a:r>
            <a:r>
              <a:rPr dirty="0" sz="1000">
                <a:latin typeface="Calibri"/>
                <a:cs typeface="Calibri"/>
              </a:rPr>
              <a:t>: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Enter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comments</a:t>
            </a:r>
            <a:r>
              <a:rPr dirty="0" sz="1000" spc="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in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the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box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 spc="-10">
                <a:latin typeface="Calibri"/>
                <a:cs typeface="Calibri"/>
              </a:rPr>
              <a:t>indicated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below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if</a:t>
            </a:r>
            <a:r>
              <a:rPr dirty="0" sz="1000" spc="-3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you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wish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to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submit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comments</a:t>
            </a:r>
            <a:r>
              <a:rPr dirty="0" sz="1000" spc="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to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your</a:t>
            </a:r>
            <a:r>
              <a:rPr dirty="0" sz="1000" spc="-35">
                <a:latin typeface="Calibri"/>
                <a:cs typeface="Calibri"/>
              </a:rPr>
              <a:t> </a:t>
            </a:r>
            <a:r>
              <a:rPr dirty="0" sz="1000" spc="-10">
                <a:latin typeface="Calibri"/>
                <a:cs typeface="Calibri"/>
              </a:rPr>
              <a:t>supervisor </a:t>
            </a:r>
            <a:r>
              <a:rPr dirty="0" sz="1000">
                <a:latin typeface="Calibri"/>
                <a:cs typeface="Calibri"/>
              </a:rPr>
              <a:t>on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your</a:t>
            </a:r>
            <a:r>
              <a:rPr dirty="0" sz="1000" spc="-4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time</a:t>
            </a:r>
            <a:r>
              <a:rPr dirty="0" sz="1000" spc="-1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record.</a:t>
            </a:r>
            <a:r>
              <a:rPr dirty="0" sz="1000" spc="50">
                <a:latin typeface="Calibri"/>
                <a:cs typeface="Calibri"/>
              </a:rPr>
              <a:t> </a:t>
            </a:r>
            <a:r>
              <a:rPr dirty="0" u="sng" sz="1000" spc="-1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(Comments</a:t>
            </a:r>
            <a:r>
              <a:rPr dirty="0" u="none" sz="1000" spc="-10" b="1" i="1">
                <a:latin typeface="Calibri"/>
                <a:cs typeface="Calibri"/>
              </a:rPr>
              <a:t> </a:t>
            </a:r>
            <a:r>
              <a:rPr dirty="0" u="sng" sz="10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should</a:t>
            </a:r>
            <a:r>
              <a:rPr dirty="0" u="sng" sz="1000" spc="-2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0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dirty="0" u="sng" sz="1000" spc="-3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0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kept</a:t>
            </a:r>
            <a:r>
              <a:rPr dirty="0" u="sng" sz="1000" spc="-3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0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strictly</a:t>
            </a:r>
            <a:r>
              <a:rPr dirty="0" u="sng" sz="1000" spc="1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0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professional</a:t>
            </a:r>
            <a:r>
              <a:rPr dirty="0" u="sng" sz="1000" spc="-1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0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since</a:t>
            </a:r>
            <a:r>
              <a:rPr dirty="0" u="sng" sz="1000" spc="-2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0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they</a:t>
            </a:r>
            <a:r>
              <a:rPr dirty="0" u="sng" sz="1000" spc="-2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0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cannot</a:t>
            </a:r>
            <a:r>
              <a:rPr dirty="0" u="sng" sz="1000" spc="-2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0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dirty="0" u="sng" sz="1000" spc="-3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000" spc="-1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removed)</a:t>
            </a:r>
            <a:endParaRPr sz="1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240"/>
              </a:spcBef>
            </a:pPr>
            <a:r>
              <a:rPr dirty="0" sz="1000" b="1">
                <a:latin typeface="Calibri"/>
                <a:cs typeface="Calibri"/>
              </a:rPr>
              <a:t>Holiday</a:t>
            </a:r>
            <a:r>
              <a:rPr dirty="0" sz="1000" spc="-1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Time Worked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–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 spc="-10">
                <a:latin typeface="Calibri"/>
                <a:cs typeface="Calibri"/>
              </a:rPr>
              <a:t>Holiday/Floaters</a:t>
            </a:r>
            <a:r>
              <a:rPr dirty="0" sz="1000" spc="-3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that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fall</a:t>
            </a:r>
            <a:r>
              <a:rPr dirty="0" sz="1000" spc="-4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within</a:t>
            </a:r>
            <a:r>
              <a:rPr dirty="0" sz="1000" spc="-1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the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month.</a:t>
            </a:r>
            <a:r>
              <a:rPr dirty="0" sz="1000" spc="19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These</a:t>
            </a:r>
            <a:r>
              <a:rPr dirty="0" sz="1000" spc="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dates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are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preset</a:t>
            </a:r>
            <a:r>
              <a:rPr dirty="0" sz="1000" spc="1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by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your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campus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 spc="-10">
                <a:latin typeface="Calibri"/>
                <a:cs typeface="Calibri"/>
              </a:rPr>
              <a:t>calendar.</a:t>
            </a:r>
            <a:endParaRPr sz="1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244"/>
              </a:spcBef>
            </a:pPr>
            <a:r>
              <a:rPr dirty="0" sz="1000" b="1">
                <a:latin typeface="Calibri"/>
                <a:cs typeface="Calibri"/>
              </a:rPr>
              <a:t>View Holidays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–</a:t>
            </a:r>
            <a:r>
              <a:rPr dirty="0" sz="1000" spc="-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list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of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all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 spc="-10">
                <a:latin typeface="Calibri"/>
                <a:cs typeface="Calibri"/>
              </a:rPr>
              <a:t>holiday/floaters</a:t>
            </a:r>
            <a:r>
              <a:rPr dirty="0" sz="1000" spc="-4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that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have</a:t>
            </a:r>
            <a:r>
              <a:rPr dirty="0" sz="1000" spc="-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been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earned,</a:t>
            </a:r>
            <a:r>
              <a:rPr dirty="0" sz="1000" spc="-1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charged and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expiration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 spc="-10">
                <a:latin typeface="Calibri"/>
                <a:cs typeface="Calibri"/>
              </a:rPr>
              <a:t>date.</a:t>
            </a:r>
            <a:endParaRPr sz="1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240"/>
              </a:spcBef>
            </a:pPr>
            <a:r>
              <a:rPr dirty="0" sz="1000" b="1">
                <a:latin typeface="Calibri"/>
                <a:cs typeface="Calibri"/>
              </a:rPr>
              <a:t>PDF</a:t>
            </a:r>
            <a:r>
              <a:rPr dirty="0" sz="1000" spc="21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Report</a:t>
            </a:r>
            <a:r>
              <a:rPr dirty="0" sz="1000" spc="-40" b="1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-</a:t>
            </a:r>
            <a:r>
              <a:rPr dirty="0" sz="1000" spc="20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Printable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time</a:t>
            </a:r>
            <a:r>
              <a:rPr dirty="0" sz="1000" spc="-5">
                <a:latin typeface="Calibri"/>
                <a:cs typeface="Calibri"/>
              </a:rPr>
              <a:t> </a:t>
            </a:r>
            <a:r>
              <a:rPr dirty="0" sz="1000" spc="-10">
                <a:latin typeface="Calibri"/>
                <a:cs typeface="Calibri"/>
              </a:rPr>
              <a:t>record.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57200" y="2308858"/>
            <a:ext cx="7606665" cy="4549140"/>
            <a:chOff x="457200" y="2308858"/>
            <a:chExt cx="7606665" cy="454914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200" y="2308858"/>
              <a:ext cx="7606283" cy="454913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058161" y="4420361"/>
              <a:ext cx="762000" cy="1054735"/>
            </a:xfrm>
            <a:custGeom>
              <a:avLst/>
              <a:gdLst/>
              <a:ahLst/>
              <a:cxnLst/>
              <a:rect l="l" t="t" r="r" b="b"/>
              <a:pathLst>
                <a:path w="762000" h="1054735">
                  <a:moveTo>
                    <a:pt x="571500" y="0"/>
                  </a:moveTo>
                  <a:lnTo>
                    <a:pt x="381000" y="190500"/>
                  </a:lnTo>
                  <a:lnTo>
                    <a:pt x="190500" y="0"/>
                  </a:lnTo>
                  <a:lnTo>
                    <a:pt x="190500" y="673607"/>
                  </a:lnTo>
                  <a:lnTo>
                    <a:pt x="0" y="673607"/>
                  </a:lnTo>
                  <a:lnTo>
                    <a:pt x="381000" y="1054608"/>
                  </a:lnTo>
                  <a:lnTo>
                    <a:pt x="762000" y="673607"/>
                  </a:lnTo>
                  <a:lnTo>
                    <a:pt x="571500" y="673607"/>
                  </a:lnTo>
                  <a:lnTo>
                    <a:pt x="5715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2058161" y="4420361"/>
              <a:ext cx="762000" cy="1054735"/>
            </a:xfrm>
            <a:custGeom>
              <a:avLst/>
              <a:gdLst/>
              <a:ahLst/>
              <a:cxnLst/>
              <a:rect l="l" t="t" r="r" b="b"/>
              <a:pathLst>
                <a:path w="762000" h="1054735">
                  <a:moveTo>
                    <a:pt x="571500" y="0"/>
                  </a:moveTo>
                  <a:lnTo>
                    <a:pt x="571500" y="673607"/>
                  </a:lnTo>
                  <a:lnTo>
                    <a:pt x="762000" y="673607"/>
                  </a:lnTo>
                  <a:lnTo>
                    <a:pt x="381000" y="1054608"/>
                  </a:lnTo>
                  <a:lnTo>
                    <a:pt x="0" y="673607"/>
                  </a:lnTo>
                  <a:lnTo>
                    <a:pt x="190500" y="673607"/>
                  </a:lnTo>
                  <a:lnTo>
                    <a:pt x="190500" y="0"/>
                  </a:lnTo>
                  <a:lnTo>
                    <a:pt x="381000" y="190500"/>
                  </a:lnTo>
                  <a:lnTo>
                    <a:pt x="571500" y="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2366898" y="4705350"/>
            <a:ext cx="127635" cy="483870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ts val="865"/>
              </a:lnSpc>
            </a:pPr>
            <a:r>
              <a:rPr dirty="0" sz="800" spc="-10" b="1">
                <a:solidFill>
                  <a:srgbClr val="FFFFFF"/>
                </a:solidFill>
                <a:latin typeface="Calibri"/>
                <a:cs typeface="Calibri"/>
              </a:rPr>
              <a:t>Comments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121661" y="6236461"/>
            <a:ext cx="1320800" cy="634365"/>
            <a:chOff x="2121661" y="6236461"/>
            <a:chExt cx="1320800" cy="634365"/>
          </a:xfrm>
        </p:grpSpPr>
        <p:sp>
          <p:nvSpPr>
            <p:cNvPr id="11" name="object 11"/>
            <p:cNvSpPr/>
            <p:nvPr/>
          </p:nvSpPr>
          <p:spPr>
            <a:xfrm>
              <a:off x="2134361" y="6249161"/>
              <a:ext cx="1295400" cy="608965"/>
            </a:xfrm>
            <a:custGeom>
              <a:avLst/>
              <a:gdLst/>
              <a:ahLst/>
              <a:cxnLst/>
              <a:rect l="l" t="t" r="r" b="b"/>
              <a:pathLst>
                <a:path w="1295400" h="608965">
                  <a:moveTo>
                    <a:pt x="457200" y="0"/>
                  </a:moveTo>
                  <a:lnTo>
                    <a:pt x="0" y="457200"/>
                  </a:lnTo>
                  <a:lnTo>
                    <a:pt x="151637" y="608838"/>
                  </a:lnTo>
                  <a:lnTo>
                    <a:pt x="1218438" y="608838"/>
                  </a:lnTo>
                  <a:lnTo>
                    <a:pt x="1066800" y="457200"/>
                  </a:lnTo>
                  <a:lnTo>
                    <a:pt x="1295400" y="228599"/>
                  </a:lnTo>
                  <a:lnTo>
                    <a:pt x="457200" y="228599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2134361" y="6249161"/>
              <a:ext cx="1295400" cy="608965"/>
            </a:xfrm>
            <a:custGeom>
              <a:avLst/>
              <a:gdLst/>
              <a:ahLst/>
              <a:cxnLst/>
              <a:rect l="l" t="t" r="r" b="b"/>
              <a:pathLst>
                <a:path w="1295400" h="608965">
                  <a:moveTo>
                    <a:pt x="151637" y="608838"/>
                  </a:moveTo>
                  <a:lnTo>
                    <a:pt x="0" y="457200"/>
                  </a:lnTo>
                  <a:lnTo>
                    <a:pt x="457200" y="0"/>
                  </a:lnTo>
                  <a:lnTo>
                    <a:pt x="457200" y="228599"/>
                  </a:lnTo>
                  <a:lnTo>
                    <a:pt x="1295400" y="228599"/>
                  </a:lnTo>
                  <a:lnTo>
                    <a:pt x="1066800" y="457200"/>
                  </a:lnTo>
                  <a:lnTo>
                    <a:pt x="1218438" y="608838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2542920" y="6587790"/>
            <a:ext cx="127635" cy="238760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865"/>
              </a:lnSpc>
            </a:pPr>
            <a:r>
              <a:rPr dirty="0" sz="800" spc="-20" b="1">
                <a:solidFill>
                  <a:srgbClr val="FFFFFF"/>
                </a:solidFill>
                <a:latin typeface="Calibri"/>
                <a:cs typeface="Calibri"/>
              </a:rPr>
              <a:t>View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664841" y="6512153"/>
            <a:ext cx="127635" cy="38925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865"/>
              </a:lnSpc>
            </a:pPr>
            <a:r>
              <a:rPr dirty="0" sz="800" spc="-10" b="1">
                <a:solidFill>
                  <a:srgbClr val="FFFFFF"/>
                </a:solidFill>
                <a:latin typeface="Calibri"/>
                <a:cs typeface="Calibri"/>
              </a:rPr>
              <a:t>Holidays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86532" y="6519401"/>
            <a:ext cx="128270" cy="374650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865"/>
              </a:lnSpc>
            </a:pPr>
            <a:r>
              <a:rPr dirty="0" sz="8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80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spc="-25" b="1">
                <a:solidFill>
                  <a:srgbClr val="FFFFFF"/>
                </a:solidFill>
                <a:latin typeface="Calibri"/>
                <a:cs typeface="Calibri"/>
              </a:rPr>
              <a:t>PDF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909061" y="6548616"/>
            <a:ext cx="127635" cy="31813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865"/>
              </a:lnSpc>
            </a:pPr>
            <a:r>
              <a:rPr dirty="0" sz="800" spc="-10" b="1">
                <a:solidFill>
                  <a:srgbClr val="FFFFFF"/>
                </a:solidFill>
                <a:latin typeface="Calibri"/>
                <a:cs typeface="Calibri"/>
              </a:rPr>
              <a:t>Report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3721861" y="4941061"/>
            <a:ext cx="1308735" cy="787400"/>
            <a:chOff x="3721861" y="4941061"/>
            <a:chExt cx="1308735" cy="787400"/>
          </a:xfrm>
        </p:grpSpPr>
        <p:sp>
          <p:nvSpPr>
            <p:cNvPr id="18" name="object 18"/>
            <p:cNvSpPr/>
            <p:nvPr/>
          </p:nvSpPr>
          <p:spPr>
            <a:xfrm>
              <a:off x="3734561" y="4953761"/>
              <a:ext cx="1283335" cy="762000"/>
            </a:xfrm>
            <a:custGeom>
              <a:avLst/>
              <a:gdLst/>
              <a:ahLst/>
              <a:cxnLst/>
              <a:rect l="l" t="t" r="r" b="b"/>
              <a:pathLst>
                <a:path w="1283335" h="762000">
                  <a:moveTo>
                    <a:pt x="902208" y="0"/>
                  </a:moveTo>
                  <a:lnTo>
                    <a:pt x="902208" y="190500"/>
                  </a:lnTo>
                  <a:lnTo>
                    <a:pt x="0" y="190500"/>
                  </a:lnTo>
                  <a:lnTo>
                    <a:pt x="190500" y="381000"/>
                  </a:lnTo>
                  <a:lnTo>
                    <a:pt x="0" y="571500"/>
                  </a:lnTo>
                  <a:lnTo>
                    <a:pt x="902208" y="571500"/>
                  </a:lnTo>
                  <a:lnTo>
                    <a:pt x="902208" y="762000"/>
                  </a:lnTo>
                  <a:lnTo>
                    <a:pt x="1283208" y="381000"/>
                  </a:lnTo>
                  <a:lnTo>
                    <a:pt x="90220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3734561" y="4953761"/>
              <a:ext cx="1283335" cy="762000"/>
            </a:xfrm>
            <a:custGeom>
              <a:avLst/>
              <a:gdLst/>
              <a:ahLst/>
              <a:cxnLst/>
              <a:rect l="l" t="t" r="r" b="b"/>
              <a:pathLst>
                <a:path w="1283335" h="762000">
                  <a:moveTo>
                    <a:pt x="0" y="190500"/>
                  </a:moveTo>
                  <a:lnTo>
                    <a:pt x="902208" y="190500"/>
                  </a:lnTo>
                  <a:lnTo>
                    <a:pt x="902208" y="0"/>
                  </a:lnTo>
                  <a:lnTo>
                    <a:pt x="1283208" y="381000"/>
                  </a:lnTo>
                  <a:lnTo>
                    <a:pt x="902208" y="762000"/>
                  </a:lnTo>
                  <a:lnTo>
                    <a:pt x="902208" y="571500"/>
                  </a:lnTo>
                  <a:lnTo>
                    <a:pt x="0" y="571500"/>
                  </a:lnTo>
                  <a:lnTo>
                    <a:pt x="190500" y="381000"/>
                  </a:lnTo>
                  <a:lnTo>
                    <a:pt x="0" y="19050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 txBox="1"/>
          <p:nvPr/>
        </p:nvSpPr>
        <p:spPr>
          <a:xfrm>
            <a:off x="4009771" y="5253990"/>
            <a:ext cx="73215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10" b="1">
                <a:solidFill>
                  <a:srgbClr val="FFFFFF"/>
                </a:solidFill>
                <a:latin typeface="Calibri"/>
                <a:cs typeface="Calibri"/>
              </a:rPr>
              <a:t>Holiday/Floaters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114800" y="6019800"/>
            <a:ext cx="4724400" cy="838200"/>
          </a:xfrm>
          <a:prstGeom prst="rect">
            <a:avLst/>
          </a:prstGeom>
          <a:solidFill>
            <a:srgbClr val="C5D9F0"/>
          </a:solidFill>
        </p:spPr>
        <p:txBody>
          <a:bodyPr wrap="square" lIns="0" tIns="38735" rIns="0" bIns="0" rtlCol="0" vert="horz">
            <a:spAutoFit/>
          </a:bodyPr>
          <a:lstStyle/>
          <a:p>
            <a:pPr marL="92075" marR="196215">
              <a:lnSpc>
                <a:spcPct val="100000"/>
              </a:lnSpc>
              <a:spcBef>
                <a:spcPts val="305"/>
              </a:spcBef>
            </a:pPr>
            <a:r>
              <a:rPr dirty="0" sz="1000" b="1">
                <a:latin typeface="Calibri"/>
                <a:cs typeface="Calibri"/>
              </a:rPr>
              <a:t>Holiday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Time</a:t>
            </a:r>
            <a:r>
              <a:rPr dirty="0" sz="1000" spc="-1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Worked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-</a:t>
            </a:r>
            <a:r>
              <a:rPr dirty="0" sz="1000" spc="17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Standard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holidays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such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as: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New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Years,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MLK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Day,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spc="-10" b="1">
                <a:latin typeface="Calibri"/>
                <a:cs typeface="Calibri"/>
              </a:rPr>
              <a:t>Memorial </a:t>
            </a:r>
            <a:r>
              <a:rPr dirty="0" sz="1000" b="1">
                <a:latin typeface="Calibri"/>
                <a:cs typeface="Calibri"/>
              </a:rPr>
              <a:t>Day,</a:t>
            </a:r>
            <a:r>
              <a:rPr dirty="0" sz="1000" spc="-10" b="1">
                <a:latin typeface="Calibri"/>
                <a:cs typeface="Calibri"/>
              </a:rPr>
              <a:t> Independence</a:t>
            </a:r>
            <a:r>
              <a:rPr dirty="0" sz="1000" spc="-4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Day,</a:t>
            </a:r>
            <a:r>
              <a:rPr dirty="0" sz="1000" spc="-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Labor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Day,</a:t>
            </a:r>
            <a:r>
              <a:rPr dirty="0" sz="1000" spc="-5" b="1">
                <a:latin typeface="Calibri"/>
                <a:cs typeface="Calibri"/>
              </a:rPr>
              <a:t> </a:t>
            </a:r>
            <a:r>
              <a:rPr dirty="0" sz="1000" spc="-10" b="1">
                <a:latin typeface="Calibri"/>
                <a:cs typeface="Calibri"/>
              </a:rPr>
              <a:t>Columbus,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Veteran’s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day, Thanksgiving</a:t>
            </a:r>
            <a:r>
              <a:rPr dirty="0" sz="1000" spc="20" b="1">
                <a:latin typeface="Calibri"/>
                <a:cs typeface="Calibri"/>
              </a:rPr>
              <a:t> </a:t>
            </a:r>
            <a:r>
              <a:rPr dirty="0" sz="1000" spc="-25" b="1">
                <a:latin typeface="Calibri"/>
                <a:cs typeface="Calibri"/>
              </a:rPr>
              <a:t>and</a:t>
            </a:r>
            <a:r>
              <a:rPr dirty="0" sz="1000" b="1">
                <a:latin typeface="Calibri"/>
                <a:cs typeface="Calibri"/>
              </a:rPr>
              <a:t> Christmas</a:t>
            </a:r>
            <a:r>
              <a:rPr dirty="0" sz="1000" spc="-4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will automatically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be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charged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“0”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as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an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Earned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Amount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because</a:t>
            </a:r>
            <a:r>
              <a:rPr dirty="0" sz="1000" spc="-45" b="1">
                <a:latin typeface="Calibri"/>
                <a:cs typeface="Calibri"/>
              </a:rPr>
              <a:t> </a:t>
            </a:r>
            <a:r>
              <a:rPr dirty="0" sz="1000" spc="-20" b="1">
                <a:latin typeface="Calibri"/>
                <a:cs typeface="Calibri"/>
              </a:rPr>
              <a:t>it’s </a:t>
            </a:r>
            <a:r>
              <a:rPr dirty="0" sz="1000" spc="-10" b="1">
                <a:latin typeface="Calibri"/>
                <a:cs typeface="Calibri"/>
              </a:rPr>
              <a:t>anticipated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that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most</a:t>
            </a:r>
            <a:r>
              <a:rPr dirty="0" sz="1000" spc="-1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employees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will</a:t>
            </a:r>
            <a:r>
              <a:rPr dirty="0" sz="1000" spc="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not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be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working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these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days.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If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an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employee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spc="-25" b="1">
                <a:latin typeface="Calibri"/>
                <a:cs typeface="Calibri"/>
              </a:rPr>
              <a:t>has</a:t>
            </a:r>
            <a:r>
              <a:rPr dirty="0" sz="1000" b="1">
                <a:latin typeface="Calibri"/>
                <a:cs typeface="Calibri"/>
              </a:rPr>
              <a:t> worked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the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holiday</a:t>
            </a:r>
            <a:r>
              <a:rPr dirty="0" sz="1000" spc="-1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they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can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go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in and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change</a:t>
            </a:r>
            <a:r>
              <a:rPr dirty="0" sz="1000" spc="-4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the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Earned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Amount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to</a:t>
            </a:r>
            <a:r>
              <a:rPr dirty="0" sz="1000" spc="-10" b="1">
                <a:latin typeface="Calibri"/>
                <a:cs typeface="Calibri"/>
              </a:rPr>
              <a:t> </a:t>
            </a:r>
            <a:r>
              <a:rPr dirty="0" sz="1000" spc="-50" b="1">
                <a:latin typeface="Calibri"/>
                <a:cs typeface="Calibri"/>
              </a:rPr>
              <a:t>1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65684" rIns="0" bIns="0" rtlCol="0" vert="horz">
            <a:spAutoFit/>
          </a:bodyPr>
          <a:lstStyle/>
          <a:p>
            <a:pPr marL="87185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Certify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and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Submit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to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Supervisor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426209"/>
            <a:ext cx="7830820" cy="11785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400">
                <a:latin typeface="Calibri"/>
                <a:cs typeface="Calibri"/>
              </a:rPr>
              <a:t>When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record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is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complete,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either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certify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supervisor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or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save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record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25">
                <a:latin typeface="Calibri"/>
                <a:cs typeface="Calibri"/>
              </a:rPr>
              <a:t>to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later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time.</a:t>
            </a:r>
            <a:endParaRPr sz="14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400" spc="-65">
                <a:latin typeface="Calibri"/>
                <a:cs typeface="Calibri"/>
              </a:rPr>
              <a:t>To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send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Supervisor,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click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 “I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Certify”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box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select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Supervisor</a:t>
            </a:r>
            <a:endParaRPr sz="1400">
              <a:latin typeface="Calibri"/>
              <a:cs typeface="Calibri"/>
            </a:endParaRPr>
          </a:p>
          <a:p>
            <a:pPr marL="355600" marR="107950" indent="-342900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55600" algn="l"/>
                <a:tab pos="1122680" algn="l"/>
              </a:tabLst>
            </a:pPr>
            <a:r>
              <a:rPr dirty="0" sz="1400" spc="-10">
                <a:latin typeface="Calibri"/>
                <a:cs typeface="Calibri"/>
              </a:rPr>
              <a:t>NOTE:</a:t>
            </a:r>
            <a:r>
              <a:rPr dirty="0" sz="1400">
                <a:latin typeface="Calibri"/>
                <a:cs typeface="Calibri"/>
              </a:rPr>
              <a:t>	</a:t>
            </a:r>
            <a:r>
              <a:rPr dirty="0" sz="1400" spc="-20">
                <a:latin typeface="Calibri"/>
                <a:cs typeface="Calibri"/>
              </a:rPr>
              <a:t>You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receive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pop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up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message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if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try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navigate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away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from</a:t>
            </a:r>
            <a:r>
              <a:rPr dirty="0" sz="1400" spc="-6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record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(where </a:t>
            </a:r>
            <a:r>
              <a:rPr dirty="0" sz="1400">
                <a:latin typeface="Calibri"/>
                <a:cs typeface="Calibri"/>
              </a:rPr>
              <a:t>changes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were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made)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if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was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not</a:t>
            </a:r>
            <a:r>
              <a:rPr dirty="0" sz="1400" spc="254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saved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or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submitted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supervisor.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-12700" y="2593846"/>
            <a:ext cx="7764145" cy="4151629"/>
            <a:chOff x="-12700" y="2593846"/>
            <a:chExt cx="7764145" cy="4151629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5780" y="2593846"/>
              <a:ext cx="7225283" cy="415137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0" y="5487161"/>
              <a:ext cx="604520" cy="990600"/>
            </a:xfrm>
            <a:custGeom>
              <a:avLst/>
              <a:gdLst/>
              <a:ahLst/>
              <a:cxnLst/>
              <a:rect l="l" t="t" r="r" b="b"/>
              <a:pathLst>
                <a:path w="604520" h="990600">
                  <a:moveTo>
                    <a:pt x="108966" y="0"/>
                  </a:moveTo>
                  <a:lnTo>
                    <a:pt x="108966" y="247650"/>
                  </a:lnTo>
                  <a:lnTo>
                    <a:pt x="0" y="247650"/>
                  </a:lnTo>
                  <a:lnTo>
                    <a:pt x="0" y="742950"/>
                  </a:lnTo>
                  <a:lnTo>
                    <a:pt x="108966" y="742950"/>
                  </a:lnTo>
                  <a:lnTo>
                    <a:pt x="108966" y="990600"/>
                  </a:lnTo>
                  <a:lnTo>
                    <a:pt x="604266" y="495300"/>
                  </a:lnTo>
                  <a:lnTo>
                    <a:pt x="10896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5487161"/>
              <a:ext cx="604520" cy="990600"/>
            </a:xfrm>
            <a:custGeom>
              <a:avLst/>
              <a:gdLst/>
              <a:ahLst/>
              <a:cxnLst/>
              <a:rect l="l" t="t" r="r" b="b"/>
              <a:pathLst>
                <a:path w="604520" h="990600">
                  <a:moveTo>
                    <a:pt x="0" y="247650"/>
                  </a:moveTo>
                  <a:lnTo>
                    <a:pt x="108966" y="247650"/>
                  </a:lnTo>
                  <a:lnTo>
                    <a:pt x="108966" y="0"/>
                  </a:lnTo>
                  <a:lnTo>
                    <a:pt x="604266" y="495300"/>
                  </a:lnTo>
                  <a:lnTo>
                    <a:pt x="108966" y="990600"/>
                  </a:lnTo>
                  <a:lnTo>
                    <a:pt x="108966" y="742950"/>
                  </a:lnTo>
                  <a:lnTo>
                    <a:pt x="0" y="742950"/>
                  </a:lnTo>
                </a:path>
              </a:pathLst>
            </a:custGeom>
            <a:ln w="25399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-4110" y="5877559"/>
            <a:ext cx="223520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mit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359661" y="2101850"/>
            <a:ext cx="330200" cy="217804"/>
            <a:chOff x="1359661" y="2101850"/>
            <a:chExt cx="330200" cy="217804"/>
          </a:xfrm>
        </p:grpSpPr>
        <p:sp>
          <p:nvSpPr>
            <p:cNvPr id="10" name="object 10"/>
            <p:cNvSpPr/>
            <p:nvPr/>
          </p:nvSpPr>
          <p:spPr>
            <a:xfrm>
              <a:off x="1372361" y="2114550"/>
              <a:ext cx="304800" cy="192405"/>
            </a:xfrm>
            <a:custGeom>
              <a:avLst/>
              <a:gdLst/>
              <a:ahLst/>
              <a:cxnLst/>
              <a:rect l="l" t="t" r="r" b="b"/>
              <a:pathLst>
                <a:path w="304800" h="192405">
                  <a:moveTo>
                    <a:pt x="152400" y="0"/>
                  </a:moveTo>
                  <a:lnTo>
                    <a:pt x="116459" y="73405"/>
                  </a:lnTo>
                  <a:lnTo>
                    <a:pt x="0" y="73405"/>
                  </a:lnTo>
                  <a:lnTo>
                    <a:pt x="94234" y="118617"/>
                  </a:lnTo>
                  <a:lnTo>
                    <a:pt x="58165" y="192024"/>
                  </a:lnTo>
                  <a:lnTo>
                    <a:pt x="152400" y="146685"/>
                  </a:lnTo>
                  <a:lnTo>
                    <a:pt x="246634" y="192024"/>
                  </a:lnTo>
                  <a:lnTo>
                    <a:pt x="210565" y="118617"/>
                  </a:lnTo>
                  <a:lnTo>
                    <a:pt x="304800" y="73405"/>
                  </a:lnTo>
                  <a:lnTo>
                    <a:pt x="188340" y="73405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372361" y="2114550"/>
              <a:ext cx="304800" cy="192405"/>
            </a:xfrm>
            <a:custGeom>
              <a:avLst/>
              <a:gdLst/>
              <a:ahLst/>
              <a:cxnLst/>
              <a:rect l="l" t="t" r="r" b="b"/>
              <a:pathLst>
                <a:path w="304800" h="192405">
                  <a:moveTo>
                    <a:pt x="0" y="73405"/>
                  </a:moveTo>
                  <a:lnTo>
                    <a:pt x="116459" y="73405"/>
                  </a:lnTo>
                  <a:lnTo>
                    <a:pt x="152400" y="0"/>
                  </a:lnTo>
                  <a:lnTo>
                    <a:pt x="188340" y="73405"/>
                  </a:lnTo>
                  <a:lnTo>
                    <a:pt x="304800" y="73405"/>
                  </a:lnTo>
                  <a:lnTo>
                    <a:pt x="210565" y="118617"/>
                  </a:lnTo>
                  <a:lnTo>
                    <a:pt x="246634" y="192024"/>
                  </a:lnTo>
                  <a:lnTo>
                    <a:pt x="152400" y="146685"/>
                  </a:lnTo>
                  <a:lnTo>
                    <a:pt x="58165" y="192024"/>
                  </a:lnTo>
                  <a:lnTo>
                    <a:pt x="94234" y="118617"/>
                  </a:lnTo>
                  <a:lnTo>
                    <a:pt x="0" y="73405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2" name="object 12"/>
          <p:cNvGrpSpPr/>
          <p:nvPr/>
        </p:nvGrpSpPr>
        <p:grpSpPr>
          <a:xfrm>
            <a:off x="609600" y="5474461"/>
            <a:ext cx="8548370" cy="1396365"/>
            <a:chOff x="609600" y="5474461"/>
            <a:chExt cx="8548370" cy="1396365"/>
          </a:xfrm>
        </p:grpSpPr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9600" y="5562599"/>
              <a:ext cx="7551420" cy="79248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561810" y="6216002"/>
              <a:ext cx="898525" cy="642620"/>
            </a:xfrm>
            <a:custGeom>
              <a:avLst/>
              <a:gdLst/>
              <a:ahLst/>
              <a:cxnLst/>
              <a:rect l="l" t="t" r="r" b="b"/>
              <a:pathLst>
                <a:path w="898525" h="642620">
                  <a:moveTo>
                    <a:pt x="25814" y="0"/>
                  </a:moveTo>
                  <a:lnTo>
                    <a:pt x="0" y="641997"/>
                  </a:lnTo>
                  <a:lnTo>
                    <a:pt x="88141" y="641997"/>
                  </a:lnTo>
                  <a:lnTo>
                    <a:pt x="223172" y="517424"/>
                  </a:lnTo>
                  <a:lnTo>
                    <a:pt x="783285" y="517424"/>
                  </a:lnTo>
                  <a:lnTo>
                    <a:pt x="525686" y="238251"/>
                  </a:lnTo>
                  <a:lnTo>
                    <a:pt x="752254" y="29235"/>
                  </a:lnTo>
                  <a:lnTo>
                    <a:pt x="25814" y="0"/>
                  </a:lnTo>
                  <a:close/>
                </a:path>
                <a:path w="898525" h="642620">
                  <a:moveTo>
                    <a:pt x="783285" y="517424"/>
                  </a:moveTo>
                  <a:lnTo>
                    <a:pt x="223172" y="517424"/>
                  </a:lnTo>
                  <a:lnTo>
                    <a:pt x="338119" y="641997"/>
                  </a:lnTo>
                  <a:lnTo>
                    <a:pt x="898232" y="641997"/>
                  </a:lnTo>
                  <a:lnTo>
                    <a:pt x="783285" y="517424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2561810" y="6216002"/>
              <a:ext cx="898525" cy="642620"/>
            </a:xfrm>
            <a:custGeom>
              <a:avLst/>
              <a:gdLst/>
              <a:ahLst/>
              <a:cxnLst/>
              <a:rect l="l" t="t" r="r" b="b"/>
              <a:pathLst>
                <a:path w="898525" h="642620">
                  <a:moveTo>
                    <a:pt x="338119" y="641997"/>
                  </a:moveTo>
                  <a:lnTo>
                    <a:pt x="223172" y="517424"/>
                  </a:lnTo>
                  <a:lnTo>
                    <a:pt x="88141" y="641997"/>
                  </a:lnTo>
                </a:path>
                <a:path w="898525" h="642620">
                  <a:moveTo>
                    <a:pt x="0" y="641997"/>
                  </a:moveTo>
                  <a:lnTo>
                    <a:pt x="25814" y="0"/>
                  </a:lnTo>
                  <a:lnTo>
                    <a:pt x="752254" y="29235"/>
                  </a:lnTo>
                  <a:lnTo>
                    <a:pt x="525686" y="238251"/>
                  </a:lnTo>
                  <a:lnTo>
                    <a:pt x="898232" y="641997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50972" y="6534609"/>
              <a:ext cx="236651" cy="210820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4908041" y="5517641"/>
              <a:ext cx="1355090" cy="1005205"/>
            </a:xfrm>
            <a:custGeom>
              <a:avLst/>
              <a:gdLst/>
              <a:ahLst/>
              <a:cxnLst/>
              <a:rect l="l" t="t" r="r" b="b"/>
              <a:pathLst>
                <a:path w="1355089" h="1005204">
                  <a:moveTo>
                    <a:pt x="628777" y="0"/>
                  </a:moveTo>
                  <a:lnTo>
                    <a:pt x="0" y="261467"/>
                  </a:lnTo>
                  <a:lnTo>
                    <a:pt x="261493" y="890219"/>
                  </a:lnTo>
                  <a:lnTo>
                    <a:pt x="353313" y="667664"/>
                  </a:lnTo>
                  <a:lnTo>
                    <a:pt x="1171067" y="1005103"/>
                  </a:lnTo>
                  <a:lnTo>
                    <a:pt x="1040384" y="690727"/>
                  </a:lnTo>
                  <a:lnTo>
                    <a:pt x="1354709" y="559993"/>
                  </a:lnTo>
                  <a:lnTo>
                    <a:pt x="536956" y="222567"/>
                  </a:lnTo>
                  <a:lnTo>
                    <a:pt x="628777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4908041" y="5517641"/>
              <a:ext cx="1355090" cy="1005205"/>
            </a:xfrm>
            <a:custGeom>
              <a:avLst/>
              <a:gdLst/>
              <a:ahLst/>
              <a:cxnLst/>
              <a:rect l="l" t="t" r="r" b="b"/>
              <a:pathLst>
                <a:path w="1355089" h="1005204">
                  <a:moveTo>
                    <a:pt x="1354709" y="559993"/>
                  </a:moveTo>
                  <a:lnTo>
                    <a:pt x="536956" y="222567"/>
                  </a:lnTo>
                  <a:lnTo>
                    <a:pt x="628777" y="0"/>
                  </a:lnTo>
                  <a:lnTo>
                    <a:pt x="0" y="261467"/>
                  </a:lnTo>
                  <a:lnTo>
                    <a:pt x="261493" y="890219"/>
                  </a:lnTo>
                  <a:lnTo>
                    <a:pt x="353313" y="667664"/>
                  </a:lnTo>
                  <a:lnTo>
                    <a:pt x="1171067" y="1005103"/>
                  </a:lnTo>
                  <a:lnTo>
                    <a:pt x="1040384" y="690727"/>
                  </a:lnTo>
                  <a:lnTo>
                    <a:pt x="1354709" y="559993"/>
                  </a:lnTo>
                  <a:close/>
                </a:path>
              </a:pathLst>
            </a:custGeom>
            <a:ln w="25399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5356986" y="5939904"/>
              <a:ext cx="367030" cy="227329"/>
            </a:xfrm>
            <a:custGeom>
              <a:avLst/>
              <a:gdLst/>
              <a:ahLst/>
              <a:cxnLst/>
              <a:rect l="l" t="t" r="r" b="b"/>
              <a:pathLst>
                <a:path w="367029" h="227329">
                  <a:moveTo>
                    <a:pt x="315340" y="134620"/>
                  </a:moveTo>
                  <a:lnTo>
                    <a:pt x="307975" y="134620"/>
                  </a:lnTo>
                  <a:lnTo>
                    <a:pt x="307593" y="135889"/>
                  </a:lnTo>
                  <a:lnTo>
                    <a:pt x="307466" y="137159"/>
                  </a:lnTo>
                  <a:lnTo>
                    <a:pt x="307339" y="138429"/>
                  </a:lnTo>
                  <a:lnTo>
                    <a:pt x="305435" y="199389"/>
                  </a:lnTo>
                  <a:lnTo>
                    <a:pt x="305435" y="200659"/>
                  </a:lnTo>
                  <a:lnTo>
                    <a:pt x="305942" y="201929"/>
                  </a:lnTo>
                  <a:lnTo>
                    <a:pt x="306197" y="201929"/>
                  </a:lnTo>
                  <a:lnTo>
                    <a:pt x="306704" y="203200"/>
                  </a:lnTo>
                  <a:lnTo>
                    <a:pt x="291338" y="218439"/>
                  </a:lnTo>
                  <a:lnTo>
                    <a:pt x="290702" y="219709"/>
                  </a:lnTo>
                  <a:lnTo>
                    <a:pt x="290322" y="219709"/>
                  </a:lnTo>
                  <a:lnTo>
                    <a:pt x="290067" y="220979"/>
                  </a:lnTo>
                  <a:lnTo>
                    <a:pt x="290195" y="220979"/>
                  </a:lnTo>
                  <a:lnTo>
                    <a:pt x="290575" y="222250"/>
                  </a:lnTo>
                  <a:lnTo>
                    <a:pt x="290829" y="222250"/>
                  </a:lnTo>
                  <a:lnTo>
                    <a:pt x="291591" y="223520"/>
                  </a:lnTo>
                  <a:lnTo>
                    <a:pt x="293497" y="223520"/>
                  </a:lnTo>
                  <a:lnTo>
                    <a:pt x="294766" y="224789"/>
                  </a:lnTo>
                  <a:lnTo>
                    <a:pt x="299720" y="227329"/>
                  </a:lnTo>
                  <a:lnTo>
                    <a:pt x="308228" y="227329"/>
                  </a:lnTo>
                  <a:lnTo>
                    <a:pt x="323214" y="209550"/>
                  </a:lnTo>
                  <a:lnTo>
                    <a:pt x="343480" y="186689"/>
                  </a:lnTo>
                  <a:lnTo>
                    <a:pt x="322325" y="186689"/>
                  </a:lnTo>
                  <a:lnTo>
                    <a:pt x="323132" y="171450"/>
                  </a:lnTo>
                  <a:lnTo>
                    <a:pt x="323200" y="170179"/>
                  </a:lnTo>
                  <a:lnTo>
                    <a:pt x="323267" y="168909"/>
                  </a:lnTo>
                  <a:lnTo>
                    <a:pt x="323334" y="167639"/>
                  </a:lnTo>
                  <a:lnTo>
                    <a:pt x="323401" y="166370"/>
                  </a:lnTo>
                  <a:lnTo>
                    <a:pt x="323468" y="165100"/>
                  </a:lnTo>
                  <a:lnTo>
                    <a:pt x="323536" y="163829"/>
                  </a:lnTo>
                  <a:lnTo>
                    <a:pt x="323603" y="162559"/>
                  </a:lnTo>
                  <a:lnTo>
                    <a:pt x="323670" y="161289"/>
                  </a:lnTo>
                  <a:lnTo>
                    <a:pt x="323737" y="160020"/>
                  </a:lnTo>
                  <a:lnTo>
                    <a:pt x="323805" y="158750"/>
                  </a:lnTo>
                  <a:lnTo>
                    <a:pt x="323872" y="157479"/>
                  </a:lnTo>
                  <a:lnTo>
                    <a:pt x="323939" y="156209"/>
                  </a:lnTo>
                  <a:lnTo>
                    <a:pt x="324006" y="154939"/>
                  </a:lnTo>
                  <a:lnTo>
                    <a:pt x="324074" y="153670"/>
                  </a:lnTo>
                  <a:lnTo>
                    <a:pt x="324141" y="152400"/>
                  </a:lnTo>
                  <a:lnTo>
                    <a:pt x="324208" y="151129"/>
                  </a:lnTo>
                  <a:lnTo>
                    <a:pt x="324275" y="149859"/>
                  </a:lnTo>
                  <a:lnTo>
                    <a:pt x="324343" y="148589"/>
                  </a:lnTo>
                  <a:lnTo>
                    <a:pt x="324410" y="147320"/>
                  </a:lnTo>
                  <a:lnTo>
                    <a:pt x="324477" y="146050"/>
                  </a:lnTo>
                  <a:lnTo>
                    <a:pt x="324544" y="144779"/>
                  </a:lnTo>
                  <a:lnTo>
                    <a:pt x="324612" y="139700"/>
                  </a:lnTo>
                  <a:lnTo>
                    <a:pt x="324358" y="139700"/>
                  </a:lnTo>
                  <a:lnTo>
                    <a:pt x="323341" y="138429"/>
                  </a:lnTo>
                  <a:lnTo>
                    <a:pt x="322579" y="138429"/>
                  </a:lnTo>
                  <a:lnTo>
                    <a:pt x="320548" y="137159"/>
                  </a:lnTo>
                  <a:lnTo>
                    <a:pt x="319150" y="135889"/>
                  </a:lnTo>
                  <a:lnTo>
                    <a:pt x="317246" y="135889"/>
                  </a:lnTo>
                  <a:lnTo>
                    <a:pt x="315340" y="134620"/>
                  </a:lnTo>
                  <a:close/>
                </a:path>
                <a:path w="367029" h="227329">
                  <a:moveTo>
                    <a:pt x="268350" y="185420"/>
                  </a:moveTo>
                  <a:lnTo>
                    <a:pt x="265557" y="185420"/>
                  </a:lnTo>
                  <a:lnTo>
                    <a:pt x="266446" y="186689"/>
                  </a:lnTo>
                  <a:lnTo>
                    <a:pt x="268350" y="185420"/>
                  </a:lnTo>
                  <a:close/>
                </a:path>
                <a:path w="367029" h="227329">
                  <a:moveTo>
                    <a:pt x="355726" y="151129"/>
                  </a:moveTo>
                  <a:lnTo>
                    <a:pt x="351916" y="151129"/>
                  </a:lnTo>
                  <a:lnTo>
                    <a:pt x="351282" y="152400"/>
                  </a:lnTo>
                  <a:lnTo>
                    <a:pt x="350520" y="153670"/>
                  </a:lnTo>
                  <a:lnTo>
                    <a:pt x="322579" y="186689"/>
                  </a:lnTo>
                  <a:lnTo>
                    <a:pt x="343480" y="186689"/>
                  </a:lnTo>
                  <a:lnTo>
                    <a:pt x="364871" y="162559"/>
                  </a:lnTo>
                  <a:lnTo>
                    <a:pt x="365633" y="161289"/>
                  </a:lnTo>
                  <a:lnTo>
                    <a:pt x="366267" y="160020"/>
                  </a:lnTo>
                  <a:lnTo>
                    <a:pt x="366522" y="160020"/>
                  </a:lnTo>
                  <a:lnTo>
                    <a:pt x="366902" y="158750"/>
                  </a:lnTo>
                  <a:lnTo>
                    <a:pt x="366775" y="157479"/>
                  </a:lnTo>
                  <a:lnTo>
                    <a:pt x="366013" y="156209"/>
                  </a:lnTo>
                  <a:lnTo>
                    <a:pt x="365378" y="156209"/>
                  </a:lnTo>
                  <a:lnTo>
                    <a:pt x="363092" y="154939"/>
                  </a:lnTo>
                  <a:lnTo>
                    <a:pt x="361568" y="153670"/>
                  </a:lnTo>
                  <a:lnTo>
                    <a:pt x="357504" y="152400"/>
                  </a:lnTo>
                  <a:lnTo>
                    <a:pt x="355726" y="151129"/>
                  </a:lnTo>
                  <a:close/>
                </a:path>
                <a:path w="367029" h="227329">
                  <a:moveTo>
                    <a:pt x="270890" y="116840"/>
                  </a:moveTo>
                  <a:lnTo>
                    <a:pt x="268477" y="116840"/>
                  </a:lnTo>
                  <a:lnTo>
                    <a:pt x="267970" y="118109"/>
                  </a:lnTo>
                  <a:lnTo>
                    <a:pt x="267588" y="118109"/>
                  </a:lnTo>
                  <a:lnTo>
                    <a:pt x="267208" y="119379"/>
                  </a:lnTo>
                  <a:lnTo>
                    <a:pt x="266700" y="120650"/>
                  </a:lnTo>
                  <a:lnTo>
                    <a:pt x="266191" y="120650"/>
                  </a:lnTo>
                  <a:lnTo>
                    <a:pt x="265684" y="121919"/>
                  </a:lnTo>
                  <a:lnTo>
                    <a:pt x="264795" y="124459"/>
                  </a:lnTo>
                  <a:lnTo>
                    <a:pt x="264287" y="125729"/>
                  </a:lnTo>
                  <a:lnTo>
                    <a:pt x="264287" y="128270"/>
                  </a:lnTo>
                  <a:lnTo>
                    <a:pt x="264667" y="129539"/>
                  </a:lnTo>
                  <a:lnTo>
                    <a:pt x="265429" y="129539"/>
                  </a:lnTo>
                  <a:lnTo>
                    <a:pt x="272541" y="132079"/>
                  </a:lnTo>
                  <a:lnTo>
                    <a:pt x="253746" y="177800"/>
                  </a:lnTo>
                  <a:lnTo>
                    <a:pt x="253491" y="179070"/>
                  </a:lnTo>
                  <a:lnTo>
                    <a:pt x="253618" y="180339"/>
                  </a:lnTo>
                  <a:lnTo>
                    <a:pt x="254000" y="180339"/>
                  </a:lnTo>
                  <a:lnTo>
                    <a:pt x="255015" y="181609"/>
                  </a:lnTo>
                  <a:lnTo>
                    <a:pt x="255777" y="181609"/>
                  </a:lnTo>
                  <a:lnTo>
                    <a:pt x="257810" y="182879"/>
                  </a:lnTo>
                  <a:lnTo>
                    <a:pt x="259079" y="182879"/>
                  </a:lnTo>
                  <a:lnTo>
                    <a:pt x="262127" y="184150"/>
                  </a:lnTo>
                  <a:lnTo>
                    <a:pt x="263398" y="185420"/>
                  </a:lnTo>
                  <a:lnTo>
                    <a:pt x="269621" y="185420"/>
                  </a:lnTo>
                  <a:lnTo>
                    <a:pt x="288416" y="139700"/>
                  </a:lnTo>
                  <a:lnTo>
                    <a:pt x="303402" y="139700"/>
                  </a:lnTo>
                  <a:lnTo>
                    <a:pt x="304418" y="137159"/>
                  </a:lnTo>
                  <a:lnTo>
                    <a:pt x="304800" y="135889"/>
                  </a:lnTo>
                  <a:lnTo>
                    <a:pt x="305053" y="134620"/>
                  </a:lnTo>
                  <a:lnTo>
                    <a:pt x="305180" y="133350"/>
                  </a:lnTo>
                  <a:lnTo>
                    <a:pt x="305308" y="133350"/>
                  </a:lnTo>
                  <a:lnTo>
                    <a:pt x="305308" y="132079"/>
                  </a:lnTo>
                  <a:lnTo>
                    <a:pt x="305180" y="132079"/>
                  </a:lnTo>
                  <a:lnTo>
                    <a:pt x="304926" y="130809"/>
                  </a:lnTo>
                  <a:lnTo>
                    <a:pt x="304418" y="130809"/>
                  </a:lnTo>
                  <a:lnTo>
                    <a:pt x="293750" y="125729"/>
                  </a:lnTo>
                  <a:lnTo>
                    <a:pt x="296672" y="119379"/>
                  </a:lnTo>
                  <a:lnTo>
                    <a:pt x="277875" y="119379"/>
                  </a:lnTo>
                  <a:lnTo>
                    <a:pt x="270890" y="116840"/>
                  </a:lnTo>
                  <a:close/>
                </a:path>
                <a:path w="367029" h="227329">
                  <a:moveTo>
                    <a:pt x="233934" y="170179"/>
                  </a:moveTo>
                  <a:lnTo>
                    <a:pt x="227964" y="170179"/>
                  </a:lnTo>
                  <a:lnTo>
                    <a:pt x="228980" y="171450"/>
                  </a:lnTo>
                  <a:lnTo>
                    <a:pt x="233679" y="171450"/>
                  </a:lnTo>
                  <a:lnTo>
                    <a:pt x="233934" y="170179"/>
                  </a:lnTo>
                  <a:close/>
                </a:path>
                <a:path w="367029" h="227329">
                  <a:moveTo>
                    <a:pt x="247650" y="106679"/>
                  </a:moveTo>
                  <a:lnTo>
                    <a:pt x="241553" y="106679"/>
                  </a:lnTo>
                  <a:lnTo>
                    <a:pt x="241426" y="107950"/>
                  </a:lnTo>
                  <a:lnTo>
                    <a:pt x="218186" y="163829"/>
                  </a:lnTo>
                  <a:lnTo>
                    <a:pt x="218186" y="165100"/>
                  </a:lnTo>
                  <a:lnTo>
                    <a:pt x="218566" y="166370"/>
                  </a:lnTo>
                  <a:lnTo>
                    <a:pt x="219583" y="166370"/>
                  </a:lnTo>
                  <a:lnTo>
                    <a:pt x="220345" y="167639"/>
                  </a:lnTo>
                  <a:lnTo>
                    <a:pt x="222250" y="167639"/>
                  </a:lnTo>
                  <a:lnTo>
                    <a:pt x="223520" y="168909"/>
                  </a:lnTo>
                  <a:lnTo>
                    <a:pt x="225171" y="168909"/>
                  </a:lnTo>
                  <a:lnTo>
                    <a:pt x="226695" y="170179"/>
                  </a:lnTo>
                  <a:lnTo>
                    <a:pt x="234187" y="170179"/>
                  </a:lnTo>
                  <a:lnTo>
                    <a:pt x="257428" y="114300"/>
                  </a:lnTo>
                  <a:lnTo>
                    <a:pt x="257301" y="111759"/>
                  </a:lnTo>
                  <a:lnTo>
                    <a:pt x="257048" y="111759"/>
                  </a:lnTo>
                  <a:lnTo>
                    <a:pt x="256032" y="110490"/>
                  </a:lnTo>
                  <a:lnTo>
                    <a:pt x="255270" y="110490"/>
                  </a:lnTo>
                  <a:lnTo>
                    <a:pt x="254253" y="109219"/>
                  </a:lnTo>
                  <a:lnTo>
                    <a:pt x="252095" y="109219"/>
                  </a:lnTo>
                  <a:lnTo>
                    <a:pt x="250443" y="107950"/>
                  </a:lnTo>
                  <a:lnTo>
                    <a:pt x="248920" y="107950"/>
                  </a:lnTo>
                  <a:lnTo>
                    <a:pt x="247650" y="106679"/>
                  </a:lnTo>
                  <a:close/>
                </a:path>
                <a:path w="367029" h="227329">
                  <a:moveTo>
                    <a:pt x="204977" y="158750"/>
                  </a:moveTo>
                  <a:lnTo>
                    <a:pt x="198754" y="158750"/>
                  </a:lnTo>
                  <a:lnTo>
                    <a:pt x="200913" y="160020"/>
                  </a:lnTo>
                  <a:lnTo>
                    <a:pt x="204342" y="160020"/>
                  </a:lnTo>
                  <a:lnTo>
                    <a:pt x="204977" y="158750"/>
                  </a:lnTo>
                  <a:close/>
                </a:path>
                <a:path w="367029" h="227329">
                  <a:moveTo>
                    <a:pt x="193293" y="85090"/>
                  </a:moveTo>
                  <a:lnTo>
                    <a:pt x="190880" y="85090"/>
                  </a:lnTo>
                  <a:lnTo>
                    <a:pt x="190373" y="86359"/>
                  </a:lnTo>
                  <a:lnTo>
                    <a:pt x="188595" y="88900"/>
                  </a:lnTo>
                  <a:lnTo>
                    <a:pt x="188087" y="90169"/>
                  </a:lnTo>
                  <a:lnTo>
                    <a:pt x="187198" y="92709"/>
                  </a:lnTo>
                  <a:lnTo>
                    <a:pt x="186689" y="93980"/>
                  </a:lnTo>
                  <a:lnTo>
                    <a:pt x="186689" y="96519"/>
                  </a:lnTo>
                  <a:lnTo>
                    <a:pt x="187071" y="97790"/>
                  </a:lnTo>
                  <a:lnTo>
                    <a:pt x="187960" y="97790"/>
                  </a:lnTo>
                  <a:lnTo>
                    <a:pt x="194690" y="100330"/>
                  </a:lnTo>
                  <a:lnTo>
                    <a:pt x="182752" y="129539"/>
                  </a:lnTo>
                  <a:lnTo>
                    <a:pt x="181355" y="133350"/>
                  </a:lnTo>
                  <a:lnTo>
                    <a:pt x="180466" y="135889"/>
                  </a:lnTo>
                  <a:lnTo>
                    <a:pt x="180086" y="138429"/>
                  </a:lnTo>
                  <a:lnTo>
                    <a:pt x="180086" y="144779"/>
                  </a:lnTo>
                  <a:lnTo>
                    <a:pt x="180848" y="146050"/>
                  </a:lnTo>
                  <a:lnTo>
                    <a:pt x="181737" y="148589"/>
                  </a:lnTo>
                  <a:lnTo>
                    <a:pt x="183134" y="151129"/>
                  </a:lnTo>
                  <a:lnTo>
                    <a:pt x="185038" y="152400"/>
                  </a:lnTo>
                  <a:lnTo>
                    <a:pt x="187071" y="154939"/>
                  </a:lnTo>
                  <a:lnTo>
                    <a:pt x="189611" y="156209"/>
                  </a:lnTo>
                  <a:lnTo>
                    <a:pt x="192786" y="157479"/>
                  </a:lnTo>
                  <a:lnTo>
                    <a:pt x="195199" y="158750"/>
                  </a:lnTo>
                  <a:lnTo>
                    <a:pt x="206121" y="158750"/>
                  </a:lnTo>
                  <a:lnTo>
                    <a:pt x="208025" y="154939"/>
                  </a:lnTo>
                  <a:lnTo>
                    <a:pt x="208787" y="153670"/>
                  </a:lnTo>
                  <a:lnTo>
                    <a:pt x="209296" y="152400"/>
                  </a:lnTo>
                  <a:lnTo>
                    <a:pt x="209676" y="151129"/>
                  </a:lnTo>
                  <a:lnTo>
                    <a:pt x="209803" y="149859"/>
                  </a:lnTo>
                  <a:lnTo>
                    <a:pt x="210058" y="149859"/>
                  </a:lnTo>
                  <a:lnTo>
                    <a:pt x="210058" y="147320"/>
                  </a:lnTo>
                  <a:lnTo>
                    <a:pt x="209423" y="147320"/>
                  </a:lnTo>
                  <a:lnTo>
                    <a:pt x="209168" y="146050"/>
                  </a:lnTo>
                  <a:lnTo>
                    <a:pt x="202437" y="146050"/>
                  </a:lnTo>
                  <a:lnTo>
                    <a:pt x="200025" y="144779"/>
                  </a:lnTo>
                  <a:lnTo>
                    <a:pt x="198500" y="143509"/>
                  </a:lnTo>
                  <a:lnTo>
                    <a:pt x="198374" y="142239"/>
                  </a:lnTo>
                  <a:lnTo>
                    <a:pt x="198247" y="140970"/>
                  </a:lnTo>
                  <a:lnTo>
                    <a:pt x="197865" y="139700"/>
                  </a:lnTo>
                  <a:lnTo>
                    <a:pt x="198374" y="137159"/>
                  </a:lnTo>
                  <a:lnTo>
                    <a:pt x="210565" y="106679"/>
                  </a:lnTo>
                  <a:lnTo>
                    <a:pt x="228091" y="106679"/>
                  </a:lnTo>
                  <a:lnTo>
                    <a:pt x="228600" y="105409"/>
                  </a:lnTo>
                  <a:lnTo>
                    <a:pt x="228853" y="104140"/>
                  </a:lnTo>
                  <a:lnTo>
                    <a:pt x="229362" y="102869"/>
                  </a:lnTo>
                  <a:lnTo>
                    <a:pt x="229362" y="100330"/>
                  </a:lnTo>
                  <a:lnTo>
                    <a:pt x="228853" y="99059"/>
                  </a:lnTo>
                  <a:lnTo>
                    <a:pt x="228600" y="99059"/>
                  </a:lnTo>
                  <a:lnTo>
                    <a:pt x="215900" y="93980"/>
                  </a:lnTo>
                  <a:lnTo>
                    <a:pt x="218503" y="87630"/>
                  </a:lnTo>
                  <a:lnTo>
                    <a:pt x="200025" y="87630"/>
                  </a:lnTo>
                  <a:lnTo>
                    <a:pt x="193293" y="85090"/>
                  </a:lnTo>
                  <a:close/>
                </a:path>
                <a:path w="367029" h="227329">
                  <a:moveTo>
                    <a:pt x="303402" y="139700"/>
                  </a:moveTo>
                  <a:lnTo>
                    <a:pt x="288416" y="139700"/>
                  </a:lnTo>
                  <a:lnTo>
                    <a:pt x="298703" y="143509"/>
                  </a:lnTo>
                  <a:lnTo>
                    <a:pt x="300354" y="143509"/>
                  </a:lnTo>
                  <a:lnTo>
                    <a:pt x="301243" y="142239"/>
                  </a:lnTo>
                  <a:lnTo>
                    <a:pt x="302005" y="142239"/>
                  </a:lnTo>
                  <a:lnTo>
                    <a:pt x="302895" y="140970"/>
                  </a:lnTo>
                  <a:lnTo>
                    <a:pt x="303402" y="139700"/>
                  </a:lnTo>
                  <a:close/>
                </a:path>
                <a:path w="367029" h="227329">
                  <a:moveTo>
                    <a:pt x="311150" y="133350"/>
                  </a:moveTo>
                  <a:lnTo>
                    <a:pt x="308737" y="133350"/>
                  </a:lnTo>
                  <a:lnTo>
                    <a:pt x="308228" y="134620"/>
                  </a:lnTo>
                  <a:lnTo>
                    <a:pt x="313689" y="134620"/>
                  </a:lnTo>
                  <a:lnTo>
                    <a:pt x="311150" y="133350"/>
                  </a:lnTo>
                  <a:close/>
                </a:path>
                <a:path w="367029" h="227329">
                  <a:moveTo>
                    <a:pt x="156463" y="68580"/>
                  </a:moveTo>
                  <a:lnTo>
                    <a:pt x="150113" y="68580"/>
                  </a:lnTo>
                  <a:lnTo>
                    <a:pt x="149860" y="69850"/>
                  </a:lnTo>
                  <a:lnTo>
                    <a:pt x="126618" y="125729"/>
                  </a:lnTo>
                  <a:lnTo>
                    <a:pt x="126618" y="127000"/>
                  </a:lnTo>
                  <a:lnTo>
                    <a:pt x="127000" y="128270"/>
                  </a:lnTo>
                  <a:lnTo>
                    <a:pt x="128015" y="129539"/>
                  </a:lnTo>
                  <a:lnTo>
                    <a:pt x="129793" y="129539"/>
                  </a:lnTo>
                  <a:lnTo>
                    <a:pt x="130683" y="130809"/>
                  </a:lnTo>
                  <a:lnTo>
                    <a:pt x="131952" y="130809"/>
                  </a:lnTo>
                  <a:lnTo>
                    <a:pt x="133603" y="132079"/>
                  </a:lnTo>
                  <a:lnTo>
                    <a:pt x="135127" y="132079"/>
                  </a:lnTo>
                  <a:lnTo>
                    <a:pt x="136398" y="133350"/>
                  </a:lnTo>
                  <a:lnTo>
                    <a:pt x="142366" y="133350"/>
                  </a:lnTo>
                  <a:lnTo>
                    <a:pt x="142621" y="132079"/>
                  </a:lnTo>
                  <a:lnTo>
                    <a:pt x="157099" y="97790"/>
                  </a:lnTo>
                  <a:lnTo>
                    <a:pt x="159003" y="96519"/>
                  </a:lnTo>
                  <a:lnTo>
                    <a:pt x="160782" y="95250"/>
                  </a:lnTo>
                  <a:lnTo>
                    <a:pt x="163829" y="92709"/>
                  </a:lnTo>
                  <a:lnTo>
                    <a:pt x="166624" y="92709"/>
                  </a:lnTo>
                  <a:lnTo>
                    <a:pt x="167766" y="91440"/>
                  </a:lnTo>
                  <a:lnTo>
                    <a:pt x="183451" y="91440"/>
                  </a:lnTo>
                  <a:lnTo>
                    <a:pt x="184023" y="90169"/>
                  </a:lnTo>
                  <a:lnTo>
                    <a:pt x="185165" y="86359"/>
                  </a:lnTo>
                  <a:lnTo>
                    <a:pt x="185420" y="86359"/>
                  </a:lnTo>
                  <a:lnTo>
                    <a:pt x="185800" y="85090"/>
                  </a:lnTo>
                  <a:lnTo>
                    <a:pt x="185927" y="83819"/>
                  </a:lnTo>
                  <a:lnTo>
                    <a:pt x="186182" y="83819"/>
                  </a:lnTo>
                  <a:lnTo>
                    <a:pt x="186182" y="82550"/>
                  </a:lnTo>
                  <a:lnTo>
                    <a:pt x="160654" y="82550"/>
                  </a:lnTo>
                  <a:lnTo>
                    <a:pt x="163449" y="74930"/>
                  </a:lnTo>
                  <a:lnTo>
                    <a:pt x="163575" y="73659"/>
                  </a:lnTo>
                  <a:lnTo>
                    <a:pt x="163322" y="72390"/>
                  </a:lnTo>
                  <a:lnTo>
                    <a:pt x="162560" y="72390"/>
                  </a:lnTo>
                  <a:lnTo>
                    <a:pt x="161925" y="71119"/>
                  </a:lnTo>
                  <a:lnTo>
                    <a:pt x="160274" y="71119"/>
                  </a:lnTo>
                  <a:lnTo>
                    <a:pt x="159130" y="69850"/>
                  </a:lnTo>
                  <a:lnTo>
                    <a:pt x="156463" y="68580"/>
                  </a:lnTo>
                  <a:close/>
                </a:path>
                <a:path w="367029" h="227329">
                  <a:moveTo>
                    <a:pt x="302640" y="97790"/>
                  </a:moveTo>
                  <a:lnTo>
                    <a:pt x="294132" y="97790"/>
                  </a:lnTo>
                  <a:lnTo>
                    <a:pt x="289305" y="100330"/>
                  </a:lnTo>
                  <a:lnTo>
                    <a:pt x="287020" y="102869"/>
                  </a:lnTo>
                  <a:lnTo>
                    <a:pt x="283210" y="107950"/>
                  </a:lnTo>
                  <a:lnTo>
                    <a:pt x="281432" y="111759"/>
                  </a:lnTo>
                  <a:lnTo>
                    <a:pt x="279780" y="115569"/>
                  </a:lnTo>
                  <a:lnTo>
                    <a:pt x="277875" y="119379"/>
                  </a:lnTo>
                  <a:lnTo>
                    <a:pt x="296672" y="119379"/>
                  </a:lnTo>
                  <a:lnTo>
                    <a:pt x="299720" y="114300"/>
                  </a:lnTo>
                  <a:lnTo>
                    <a:pt x="301498" y="113029"/>
                  </a:lnTo>
                  <a:lnTo>
                    <a:pt x="316864" y="113029"/>
                  </a:lnTo>
                  <a:lnTo>
                    <a:pt x="317373" y="111759"/>
                  </a:lnTo>
                  <a:lnTo>
                    <a:pt x="317626" y="110490"/>
                  </a:lnTo>
                  <a:lnTo>
                    <a:pt x="318008" y="110490"/>
                  </a:lnTo>
                  <a:lnTo>
                    <a:pt x="318008" y="105409"/>
                  </a:lnTo>
                  <a:lnTo>
                    <a:pt x="317500" y="105409"/>
                  </a:lnTo>
                  <a:lnTo>
                    <a:pt x="316738" y="104140"/>
                  </a:lnTo>
                  <a:lnTo>
                    <a:pt x="316102" y="104140"/>
                  </a:lnTo>
                  <a:lnTo>
                    <a:pt x="315087" y="102869"/>
                  </a:lnTo>
                  <a:lnTo>
                    <a:pt x="312292" y="101600"/>
                  </a:lnTo>
                  <a:lnTo>
                    <a:pt x="310768" y="100330"/>
                  </a:lnTo>
                  <a:lnTo>
                    <a:pt x="305688" y="99059"/>
                  </a:lnTo>
                  <a:lnTo>
                    <a:pt x="302640" y="97790"/>
                  </a:lnTo>
                  <a:close/>
                </a:path>
                <a:path w="367029" h="227329">
                  <a:moveTo>
                    <a:pt x="112522" y="115569"/>
                  </a:moveTo>
                  <a:lnTo>
                    <a:pt x="92710" y="115569"/>
                  </a:lnTo>
                  <a:lnTo>
                    <a:pt x="97916" y="116840"/>
                  </a:lnTo>
                  <a:lnTo>
                    <a:pt x="100202" y="118109"/>
                  </a:lnTo>
                  <a:lnTo>
                    <a:pt x="111378" y="118109"/>
                  </a:lnTo>
                  <a:lnTo>
                    <a:pt x="111760" y="116840"/>
                  </a:lnTo>
                  <a:lnTo>
                    <a:pt x="112013" y="116840"/>
                  </a:lnTo>
                  <a:lnTo>
                    <a:pt x="112522" y="115569"/>
                  </a:lnTo>
                  <a:close/>
                </a:path>
                <a:path w="367029" h="227329">
                  <a:moveTo>
                    <a:pt x="314705" y="116840"/>
                  </a:moveTo>
                  <a:lnTo>
                    <a:pt x="311530" y="116840"/>
                  </a:lnTo>
                  <a:lnTo>
                    <a:pt x="312038" y="118109"/>
                  </a:lnTo>
                  <a:lnTo>
                    <a:pt x="314325" y="118109"/>
                  </a:lnTo>
                  <a:lnTo>
                    <a:pt x="314705" y="116840"/>
                  </a:lnTo>
                  <a:close/>
                </a:path>
                <a:path w="367029" h="227329">
                  <a:moveTo>
                    <a:pt x="316864" y="113029"/>
                  </a:moveTo>
                  <a:lnTo>
                    <a:pt x="305435" y="113029"/>
                  </a:lnTo>
                  <a:lnTo>
                    <a:pt x="306577" y="114300"/>
                  </a:lnTo>
                  <a:lnTo>
                    <a:pt x="308355" y="114300"/>
                  </a:lnTo>
                  <a:lnTo>
                    <a:pt x="310261" y="115569"/>
                  </a:lnTo>
                  <a:lnTo>
                    <a:pt x="310641" y="116840"/>
                  </a:lnTo>
                  <a:lnTo>
                    <a:pt x="315087" y="116840"/>
                  </a:lnTo>
                  <a:lnTo>
                    <a:pt x="316357" y="114300"/>
                  </a:lnTo>
                  <a:lnTo>
                    <a:pt x="316864" y="113029"/>
                  </a:lnTo>
                  <a:close/>
                </a:path>
                <a:path w="367029" h="227329">
                  <a:moveTo>
                    <a:pt x="103250" y="46990"/>
                  </a:moveTo>
                  <a:lnTo>
                    <a:pt x="94996" y="46990"/>
                  </a:lnTo>
                  <a:lnTo>
                    <a:pt x="91059" y="48259"/>
                  </a:lnTo>
                  <a:lnTo>
                    <a:pt x="66421" y="80009"/>
                  </a:lnTo>
                  <a:lnTo>
                    <a:pt x="66312" y="81280"/>
                  </a:lnTo>
                  <a:lnTo>
                    <a:pt x="66203" y="82550"/>
                  </a:lnTo>
                  <a:lnTo>
                    <a:pt x="66094" y="83819"/>
                  </a:lnTo>
                  <a:lnTo>
                    <a:pt x="65985" y="85090"/>
                  </a:lnTo>
                  <a:lnTo>
                    <a:pt x="65876" y="86359"/>
                  </a:lnTo>
                  <a:lnTo>
                    <a:pt x="65767" y="87630"/>
                  </a:lnTo>
                  <a:lnTo>
                    <a:pt x="65659" y="88900"/>
                  </a:lnTo>
                  <a:lnTo>
                    <a:pt x="66293" y="92709"/>
                  </a:lnTo>
                  <a:lnTo>
                    <a:pt x="90042" y="115569"/>
                  </a:lnTo>
                  <a:lnTo>
                    <a:pt x="112902" y="115569"/>
                  </a:lnTo>
                  <a:lnTo>
                    <a:pt x="113411" y="114300"/>
                  </a:lnTo>
                  <a:lnTo>
                    <a:pt x="113791" y="113029"/>
                  </a:lnTo>
                  <a:lnTo>
                    <a:pt x="114173" y="113029"/>
                  </a:lnTo>
                  <a:lnTo>
                    <a:pt x="114680" y="111759"/>
                  </a:lnTo>
                  <a:lnTo>
                    <a:pt x="114935" y="110490"/>
                  </a:lnTo>
                  <a:lnTo>
                    <a:pt x="115442" y="109219"/>
                  </a:lnTo>
                  <a:lnTo>
                    <a:pt x="115570" y="109219"/>
                  </a:lnTo>
                  <a:lnTo>
                    <a:pt x="115442" y="107950"/>
                  </a:lnTo>
                  <a:lnTo>
                    <a:pt x="115188" y="106679"/>
                  </a:lnTo>
                  <a:lnTo>
                    <a:pt x="112775" y="106679"/>
                  </a:lnTo>
                  <a:lnTo>
                    <a:pt x="108965" y="105409"/>
                  </a:lnTo>
                  <a:lnTo>
                    <a:pt x="103504" y="105409"/>
                  </a:lnTo>
                  <a:lnTo>
                    <a:pt x="98933" y="104140"/>
                  </a:lnTo>
                  <a:lnTo>
                    <a:pt x="96392" y="104140"/>
                  </a:lnTo>
                  <a:lnTo>
                    <a:pt x="93599" y="102869"/>
                  </a:lnTo>
                  <a:lnTo>
                    <a:pt x="90932" y="101600"/>
                  </a:lnTo>
                  <a:lnTo>
                    <a:pt x="88646" y="100330"/>
                  </a:lnTo>
                  <a:lnTo>
                    <a:pt x="85343" y="96519"/>
                  </a:lnTo>
                  <a:lnTo>
                    <a:pt x="84200" y="95250"/>
                  </a:lnTo>
                  <a:lnTo>
                    <a:pt x="83565" y="92709"/>
                  </a:lnTo>
                  <a:lnTo>
                    <a:pt x="82803" y="91440"/>
                  </a:lnTo>
                  <a:lnTo>
                    <a:pt x="82676" y="90169"/>
                  </a:lnTo>
                  <a:lnTo>
                    <a:pt x="82550" y="88900"/>
                  </a:lnTo>
                  <a:lnTo>
                    <a:pt x="83058" y="85090"/>
                  </a:lnTo>
                  <a:lnTo>
                    <a:pt x="83692" y="82550"/>
                  </a:lnTo>
                  <a:lnTo>
                    <a:pt x="84709" y="80009"/>
                  </a:lnTo>
                  <a:lnTo>
                    <a:pt x="112775" y="80009"/>
                  </a:lnTo>
                  <a:lnTo>
                    <a:pt x="88900" y="69850"/>
                  </a:lnTo>
                  <a:lnTo>
                    <a:pt x="89788" y="68580"/>
                  </a:lnTo>
                  <a:lnTo>
                    <a:pt x="90932" y="66040"/>
                  </a:lnTo>
                  <a:lnTo>
                    <a:pt x="92201" y="64769"/>
                  </a:lnTo>
                  <a:lnTo>
                    <a:pt x="93345" y="63500"/>
                  </a:lnTo>
                  <a:lnTo>
                    <a:pt x="94741" y="62230"/>
                  </a:lnTo>
                  <a:lnTo>
                    <a:pt x="97789" y="60959"/>
                  </a:lnTo>
                  <a:lnTo>
                    <a:pt x="99440" y="59690"/>
                  </a:lnTo>
                  <a:lnTo>
                    <a:pt x="126111" y="59690"/>
                  </a:lnTo>
                  <a:lnTo>
                    <a:pt x="120523" y="53340"/>
                  </a:lnTo>
                  <a:lnTo>
                    <a:pt x="116839" y="52069"/>
                  </a:lnTo>
                  <a:lnTo>
                    <a:pt x="112140" y="49530"/>
                  </a:lnTo>
                  <a:lnTo>
                    <a:pt x="107568" y="48259"/>
                  </a:lnTo>
                  <a:lnTo>
                    <a:pt x="103250" y="46990"/>
                  </a:lnTo>
                  <a:close/>
                </a:path>
                <a:path w="367029" h="227329">
                  <a:moveTo>
                    <a:pt x="228091" y="106679"/>
                  </a:moveTo>
                  <a:lnTo>
                    <a:pt x="210565" y="106679"/>
                  </a:lnTo>
                  <a:lnTo>
                    <a:pt x="222885" y="111759"/>
                  </a:lnTo>
                  <a:lnTo>
                    <a:pt x="223647" y="113029"/>
                  </a:lnTo>
                  <a:lnTo>
                    <a:pt x="224536" y="111759"/>
                  </a:lnTo>
                  <a:lnTo>
                    <a:pt x="225298" y="111759"/>
                  </a:lnTo>
                  <a:lnTo>
                    <a:pt x="227075" y="109219"/>
                  </a:lnTo>
                  <a:lnTo>
                    <a:pt x="228091" y="106679"/>
                  </a:lnTo>
                  <a:close/>
                </a:path>
                <a:path w="367029" h="227329">
                  <a:moveTo>
                    <a:pt x="257175" y="81280"/>
                  </a:moveTo>
                  <a:lnTo>
                    <a:pt x="254508" y="81280"/>
                  </a:lnTo>
                  <a:lnTo>
                    <a:pt x="250951" y="82550"/>
                  </a:lnTo>
                  <a:lnTo>
                    <a:pt x="246507" y="93980"/>
                  </a:lnTo>
                  <a:lnTo>
                    <a:pt x="248030" y="96519"/>
                  </a:lnTo>
                  <a:lnTo>
                    <a:pt x="250189" y="97790"/>
                  </a:lnTo>
                  <a:lnTo>
                    <a:pt x="257301" y="101600"/>
                  </a:lnTo>
                  <a:lnTo>
                    <a:pt x="261747" y="101600"/>
                  </a:lnTo>
                  <a:lnTo>
                    <a:pt x="268097" y="90169"/>
                  </a:lnTo>
                  <a:lnTo>
                    <a:pt x="267208" y="87630"/>
                  </a:lnTo>
                  <a:lnTo>
                    <a:pt x="266446" y="86359"/>
                  </a:lnTo>
                  <a:lnTo>
                    <a:pt x="264287" y="85090"/>
                  </a:lnTo>
                  <a:lnTo>
                    <a:pt x="260858" y="83819"/>
                  </a:lnTo>
                  <a:lnTo>
                    <a:pt x="257175" y="81280"/>
                  </a:lnTo>
                  <a:close/>
                </a:path>
                <a:path w="367029" h="227329">
                  <a:moveTo>
                    <a:pt x="183451" y="91440"/>
                  </a:moveTo>
                  <a:lnTo>
                    <a:pt x="171958" y="91440"/>
                  </a:lnTo>
                  <a:lnTo>
                    <a:pt x="173609" y="92709"/>
                  </a:lnTo>
                  <a:lnTo>
                    <a:pt x="174878" y="92709"/>
                  </a:lnTo>
                  <a:lnTo>
                    <a:pt x="175513" y="93980"/>
                  </a:lnTo>
                  <a:lnTo>
                    <a:pt x="176402" y="93980"/>
                  </a:lnTo>
                  <a:lnTo>
                    <a:pt x="176911" y="95250"/>
                  </a:lnTo>
                  <a:lnTo>
                    <a:pt x="178308" y="96519"/>
                  </a:lnTo>
                  <a:lnTo>
                    <a:pt x="180593" y="96519"/>
                  </a:lnTo>
                  <a:lnTo>
                    <a:pt x="181355" y="95250"/>
                  </a:lnTo>
                  <a:lnTo>
                    <a:pt x="181863" y="93980"/>
                  </a:lnTo>
                  <a:lnTo>
                    <a:pt x="182879" y="92709"/>
                  </a:lnTo>
                  <a:lnTo>
                    <a:pt x="183451" y="91440"/>
                  </a:lnTo>
                  <a:close/>
                </a:path>
                <a:path w="367029" h="227329">
                  <a:moveTo>
                    <a:pt x="126111" y="59690"/>
                  </a:moveTo>
                  <a:lnTo>
                    <a:pt x="105028" y="59690"/>
                  </a:lnTo>
                  <a:lnTo>
                    <a:pt x="111125" y="62230"/>
                  </a:lnTo>
                  <a:lnTo>
                    <a:pt x="113537" y="64769"/>
                  </a:lnTo>
                  <a:lnTo>
                    <a:pt x="114426" y="68580"/>
                  </a:lnTo>
                  <a:lnTo>
                    <a:pt x="115188" y="71119"/>
                  </a:lnTo>
                  <a:lnTo>
                    <a:pt x="114680" y="74930"/>
                  </a:lnTo>
                  <a:lnTo>
                    <a:pt x="112775" y="80009"/>
                  </a:lnTo>
                  <a:lnTo>
                    <a:pt x="84709" y="80009"/>
                  </a:lnTo>
                  <a:lnTo>
                    <a:pt x="120523" y="95250"/>
                  </a:lnTo>
                  <a:lnTo>
                    <a:pt x="121920" y="95250"/>
                  </a:lnTo>
                  <a:lnTo>
                    <a:pt x="124460" y="93980"/>
                  </a:lnTo>
                  <a:lnTo>
                    <a:pt x="125475" y="92709"/>
                  </a:lnTo>
                  <a:lnTo>
                    <a:pt x="126237" y="90169"/>
                  </a:lnTo>
                  <a:lnTo>
                    <a:pt x="127380" y="88900"/>
                  </a:lnTo>
                  <a:lnTo>
                    <a:pt x="130556" y="73659"/>
                  </a:lnTo>
                  <a:lnTo>
                    <a:pt x="130683" y="72390"/>
                  </a:lnTo>
                  <a:lnTo>
                    <a:pt x="130301" y="69850"/>
                  </a:lnTo>
                  <a:lnTo>
                    <a:pt x="129159" y="66040"/>
                  </a:lnTo>
                  <a:lnTo>
                    <a:pt x="128142" y="62230"/>
                  </a:lnTo>
                  <a:lnTo>
                    <a:pt x="126111" y="59690"/>
                  </a:lnTo>
                  <a:close/>
                </a:path>
                <a:path w="367029" h="227329">
                  <a:moveTo>
                    <a:pt x="50037" y="0"/>
                  </a:moveTo>
                  <a:lnTo>
                    <a:pt x="39242" y="0"/>
                  </a:lnTo>
                  <a:lnTo>
                    <a:pt x="34036" y="1269"/>
                  </a:lnTo>
                  <a:lnTo>
                    <a:pt x="5334" y="31750"/>
                  </a:lnTo>
                  <a:lnTo>
                    <a:pt x="660" y="48259"/>
                  </a:lnTo>
                  <a:lnTo>
                    <a:pt x="584" y="49530"/>
                  </a:lnTo>
                  <a:lnTo>
                    <a:pt x="508" y="50800"/>
                  </a:lnTo>
                  <a:lnTo>
                    <a:pt x="101" y="55880"/>
                  </a:lnTo>
                  <a:lnTo>
                    <a:pt x="0" y="57150"/>
                  </a:lnTo>
                  <a:lnTo>
                    <a:pt x="762" y="62230"/>
                  </a:lnTo>
                  <a:lnTo>
                    <a:pt x="2412" y="66040"/>
                  </a:lnTo>
                  <a:lnTo>
                    <a:pt x="4190" y="71119"/>
                  </a:lnTo>
                  <a:lnTo>
                    <a:pt x="27812" y="88900"/>
                  </a:lnTo>
                  <a:lnTo>
                    <a:pt x="30479" y="90169"/>
                  </a:lnTo>
                  <a:lnTo>
                    <a:pt x="35813" y="91440"/>
                  </a:lnTo>
                  <a:lnTo>
                    <a:pt x="49022" y="91440"/>
                  </a:lnTo>
                  <a:lnTo>
                    <a:pt x="49657" y="90169"/>
                  </a:lnTo>
                  <a:lnTo>
                    <a:pt x="50926" y="90169"/>
                  </a:lnTo>
                  <a:lnTo>
                    <a:pt x="51688" y="88900"/>
                  </a:lnTo>
                  <a:lnTo>
                    <a:pt x="51942" y="88900"/>
                  </a:lnTo>
                  <a:lnTo>
                    <a:pt x="52704" y="87630"/>
                  </a:lnTo>
                  <a:lnTo>
                    <a:pt x="53086" y="87630"/>
                  </a:lnTo>
                  <a:lnTo>
                    <a:pt x="53339" y="86359"/>
                  </a:lnTo>
                  <a:lnTo>
                    <a:pt x="53721" y="86359"/>
                  </a:lnTo>
                  <a:lnTo>
                    <a:pt x="54101" y="85090"/>
                  </a:lnTo>
                  <a:lnTo>
                    <a:pt x="54610" y="83819"/>
                  </a:lnTo>
                  <a:lnTo>
                    <a:pt x="55245" y="82550"/>
                  </a:lnTo>
                  <a:lnTo>
                    <a:pt x="56007" y="80009"/>
                  </a:lnTo>
                  <a:lnTo>
                    <a:pt x="56261" y="80009"/>
                  </a:lnTo>
                  <a:lnTo>
                    <a:pt x="56261" y="77469"/>
                  </a:lnTo>
                  <a:lnTo>
                    <a:pt x="38988" y="77469"/>
                  </a:lnTo>
                  <a:lnTo>
                    <a:pt x="36195" y="76200"/>
                  </a:lnTo>
                  <a:lnTo>
                    <a:pt x="30099" y="73659"/>
                  </a:lnTo>
                  <a:lnTo>
                    <a:pt x="27304" y="72390"/>
                  </a:lnTo>
                  <a:lnTo>
                    <a:pt x="25273" y="69850"/>
                  </a:lnTo>
                  <a:lnTo>
                    <a:pt x="23113" y="67309"/>
                  </a:lnTo>
                  <a:lnTo>
                    <a:pt x="21589" y="64769"/>
                  </a:lnTo>
                  <a:lnTo>
                    <a:pt x="19812" y="58419"/>
                  </a:lnTo>
                  <a:lnTo>
                    <a:pt x="19685" y="57150"/>
                  </a:lnTo>
                  <a:lnTo>
                    <a:pt x="19558" y="55880"/>
                  </a:lnTo>
                  <a:lnTo>
                    <a:pt x="20066" y="50800"/>
                  </a:lnTo>
                  <a:lnTo>
                    <a:pt x="20193" y="49530"/>
                  </a:lnTo>
                  <a:lnTo>
                    <a:pt x="20320" y="48259"/>
                  </a:lnTo>
                  <a:lnTo>
                    <a:pt x="20447" y="46990"/>
                  </a:lnTo>
                  <a:lnTo>
                    <a:pt x="43561" y="16509"/>
                  </a:lnTo>
                  <a:lnTo>
                    <a:pt x="77850" y="16509"/>
                  </a:lnTo>
                  <a:lnTo>
                    <a:pt x="76835" y="15240"/>
                  </a:lnTo>
                  <a:lnTo>
                    <a:pt x="55625" y="1269"/>
                  </a:lnTo>
                  <a:lnTo>
                    <a:pt x="50037" y="0"/>
                  </a:lnTo>
                  <a:close/>
                </a:path>
                <a:path w="367029" h="227329">
                  <a:moveTo>
                    <a:pt x="210312" y="73659"/>
                  </a:moveTo>
                  <a:lnTo>
                    <a:pt x="205612" y="73659"/>
                  </a:lnTo>
                  <a:lnTo>
                    <a:pt x="205359" y="74930"/>
                  </a:lnTo>
                  <a:lnTo>
                    <a:pt x="200025" y="87630"/>
                  </a:lnTo>
                  <a:lnTo>
                    <a:pt x="218503" y="87630"/>
                  </a:lnTo>
                  <a:lnTo>
                    <a:pt x="221107" y="81280"/>
                  </a:lnTo>
                  <a:lnTo>
                    <a:pt x="221107" y="80009"/>
                  </a:lnTo>
                  <a:lnTo>
                    <a:pt x="220725" y="78740"/>
                  </a:lnTo>
                  <a:lnTo>
                    <a:pt x="219710" y="78740"/>
                  </a:lnTo>
                  <a:lnTo>
                    <a:pt x="219075" y="77469"/>
                  </a:lnTo>
                  <a:lnTo>
                    <a:pt x="217042" y="77469"/>
                  </a:lnTo>
                  <a:lnTo>
                    <a:pt x="215773" y="76200"/>
                  </a:lnTo>
                  <a:lnTo>
                    <a:pt x="212725" y="74930"/>
                  </a:lnTo>
                  <a:lnTo>
                    <a:pt x="211454" y="74930"/>
                  </a:lnTo>
                  <a:lnTo>
                    <a:pt x="210312" y="73659"/>
                  </a:lnTo>
                  <a:close/>
                </a:path>
                <a:path w="367029" h="227329">
                  <a:moveTo>
                    <a:pt x="184150" y="80009"/>
                  </a:moveTo>
                  <a:lnTo>
                    <a:pt x="162940" y="80009"/>
                  </a:lnTo>
                  <a:lnTo>
                    <a:pt x="160654" y="82550"/>
                  </a:lnTo>
                  <a:lnTo>
                    <a:pt x="186182" y="82550"/>
                  </a:lnTo>
                  <a:lnTo>
                    <a:pt x="185927" y="81280"/>
                  </a:lnTo>
                  <a:lnTo>
                    <a:pt x="185165" y="81280"/>
                  </a:lnTo>
                  <a:lnTo>
                    <a:pt x="184150" y="80009"/>
                  </a:lnTo>
                  <a:close/>
                </a:path>
                <a:path w="367029" h="227329">
                  <a:moveTo>
                    <a:pt x="180593" y="77469"/>
                  </a:moveTo>
                  <a:lnTo>
                    <a:pt x="168783" y="77469"/>
                  </a:lnTo>
                  <a:lnTo>
                    <a:pt x="167004" y="78740"/>
                  </a:lnTo>
                  <a:lnTo>
                    <a:pt x="165100" y="80009"/>
                  </a:lnTo>
                  <a:lnTo>
                    <a:pt x="183514" y="80009"/>
                  </a:lnTo>
                  <a:lnTo>
                    <a:pt x="183007" y="78740"/>
                  </a:lnTo>
                  <a:lnTo>
                    <a:pt x="182372" y="78740"/>
                  </a:lnTo>
                  <a:lnTo>
                    <a:pt x="180593" y="77469"/>
                  </a:lnTo>
                  <a:close/>
                </a:path>
                <a:path w="367029" h="227329">
                  <a:moveTo>
                    <a:pt x="56007" y="76200"/>
                  </a:moveTo>
                  <a:lnTo>
                    <a:pt x="51308" y="76200"/>
                  </a:lnTo>
                  <a:lnTo>
                    <a:pt x="49784" y="77469"/>
                  </a:lnTo>
                  <a:lnTo>
                    <a:pt x="56261" y="77469"/>
                  </a:lnTo>
                  <a:lnTo>
                    <a:pt x="56007" y="76200"/>
                  </a:lnTo>
                  <a:close/>
                </a:path>
                <a:path w="367029" h="227329">
                  <a:moveTo>
                    <a:pt x="177546" y="76200"/>
                  </a:moveTo>
                  <a:lnTo>
                    <a:pt x="173482" y="76200"/>
                  </a:lnTo>
                  <a:lnTo>
                    <a:pt x="172085" y="77469"/>
                  </a:lnTo>
                  <a:lnTo>
                    <a:pt x="178815" y="77469"/>
                  </a:lnTo>
                  <a:lnTo>
                    <a:pt x="177546" y="76200"/>
                  </a:lnTo>
                  <a:close/>
                </a:path>
                <a:path w="367029" h="227329">
                  <a:moveTo>
                    <a:pt x="77850" y="16509"/>
                  </a:moveTo>
                  <a:lnTo>
                    <a:pt x="52959" y="16509"/>
                  </a:lnTo>
                  <a:lnTo>
                    <a:pt x="59054" y="19050"/>
                  </a:lnTo>
                  <a:lnTo>
                    <a:pt x="61467" y="20319"/>
                  </a:lnTo>
                  <a:lnTo>
                    <a:pt x="63373" y="22859"/>
                  </a:lnTo>
                  <a:lnTo>
                    <a:pt x="65150" y="24130"/>
                  </a:lnTo>
                  <a:lnTo>
                    <a:pt x="66675" y="25400"/>
                  </a:lnTo>
                  <a:lnTo>
                    <a:pt x="68961" y="29209"/>
                  </a:lnTo>
                  <a:lnTo>
                    <a:pt x="70612" y="31750"/>
                  </a:lnTo>
                  <a:lnTo>
                    <a:pt x="71247" y="33019"/>
                  </a:lnTo>
                  <a:lnTo>
                    <a:pt x="74549" y="33019"/>
                  </a:lnTo>
                  <a:lnTo>
                    <a:pt x="75311" y="31750"/>
                  </a:lnTo>
                  <a:lnTo>
                    <a:pt x="75818" y="31750"/>
                  </a:lnTo>
                  <a:lnTo>
                    <a:pt x="76200" y="30480"/>
                  </a:lnTo>
                  <a:lnTo>
                    <a:pt x="76708" y="29209"/>
                  </a:lnTo>
                  <a:lnTo>
                    <a:pt x="77215" y="29209"/>
                  </a:lnTo>
                  <a:lnTo>
                    <a:pt x="78232" y="26669"/>
                  </a:lnTo>
                  <a:lnTo>
                    <a:pt x="78612" y="25400"/>
                  </a:lnTo>
                  <a:lnTo>
                    <a:pt x="79121" y="24130"/>
                  </a:lnTo>
                  <a:lnTo>
                    <a:pt x="79248" y="19050"/>
                  </a:lnTo>
                  <a:lnTo>
                    <a:pt x="78993" y="19050"/>
                  </a:lnTo>
                  <a:lnTo>
                    <a:pt x="78612" y="17780"/>
                  </a:lnTo>
                  <a:lnTo>
                    <a:pt x="77850" y="1650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621779" y="5565647"/>
              <a:ext cx="2522220" cy="1292350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8839961" y="5487161"/>
              <a:ext cx="304800" cy="192405"/>
            </a:xfrm>
            <a:custGeom>
              <a:avLst/>
              <a:gdLst/>
              <a:ahLst/>
              <a:cxnLst/>
              <a:rect l="l" t="t" r="r" b="b"/>
              <a:pathLst>
                <a:path w="304800" h="192404">
                  <a:moveTo>
                    <a:pt x="152400" y="0"/>
                  </a:moveTo>
                  <a:lnTo>
                    <a:pt x="116459" y="73406"/>
                  </a:lnTo>
                  <a:lnTo>
                    <a:pt x="0" y="73406"/>
                  </a:lnTo>
                  <a:lnTo>
                    <a:pt x="94234" y="118681"/>
                  </a:lnTo>
                  <a:lnTo>
                    <a:pt x="58166" y="192024"/>
                  </a:lnTo>
                  <a:lnTo>
                    <a:pt x="152400" y="146697"/>
                  </a:lnTo>
                  <a:lnTo>
                    <a:pt x="246634" y="192024"/>
                  </a:lnTo>
                  <a:lnTo>
                    <a:pt x="210566" y="118681"/>
                  </a:lnTo>
                  <a:lnTo>
                    <a:pt x="304800" y="73406"/>
                  </a:lnTo>
                  <a:lnTo>
                    <a:pt x="188341" y="73406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8839961" y="5487161"/>
              <a:ext cx="304800" cy="192405"/>
            </a:xfrm>
            <a:custGeom>
              <a:avLst/>
              <a:gdLst/>
              <a:ahLst/>
              <a:cxnLst/>
              <a:rect l="l" t="t" r="r" b="b"/>
              <a:pathLst>
                <a:path w="304800" h="192404">
                  <a:moveTo>
                    <a:pt x="0" y="73406"/>
                  </a:moveTo>
                  <a:lnTo>
                    <a:pt x="116459" y="73406"/>
                  </a:lnTo>
                  <a:lnTo>
                    <a:pt x="152400" y="0"/>
                  </a:lnTo>
                  <a:lnTo>
                    <a:pt x="188341" y="73406"/>
                  </a:lnTo>
                  <a:lnTo>
                    <a:pt x="304800" y="73406"/>
                  </a:lnTo>
                  <a:lnTo>
                    <a:pt x="210566" y="118681"/>
                  </a:lnTo>
                  <a:lnTo>
                    <a:pt x="246634" y="192024"/>
                  </a:lnTo>
                  <a:lnTo>
                    <a:pt x="152400" y="146697"/>
                  </a:lnTo>
                  <a:lnTo>
                    <a:pt x="58166" y="192024"/>
                  </a:lnTo>
                  <a:lnTo>
                    <a:pt x="94234" y="118681"/>
                  </a:lnTo>
                  <a:lnTo>
                    <a:pt x="0" y="73406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60223" rIns="0" bIns="0" rtlCol="0" vert="horz">
            <a:spAutoFit/>
          </a:bodyPr>
          <a:lstStyle/>
          <a:p>
            <a:pPr marL="1327785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Calibri"/>
                <a:cs typeface="Calibri"/>
              </a:rPr>
              <a:t>Requesting</a:t>
            </a:r>
            <a:r>
              <a:rPr dirty="0" sz="3200" spc="-90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Time</a:t>
            </a:r>
            <a:r>
              <a:rPr dirty="0" sz="3200" spc="-70" b="1">
                <a:latin typeface="Calibri"/>
                <a:cs typeface="Calibri"/>
              </a:rPr>
              <a:t> </a:t>
            </a:r>
            <a:r>
              <a:rPr dirty="0" sz="3200" spc="-25" b="1">
                <a:latin typeface="Calibri"/>
                <a:cs typeface="Calibri"/>
              </a:rPr>
              <a:t>Off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5797" y="1357325"/>
            <a:ext cx="7912100" cy="6369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4925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Calibri"/>
                <a:cs typeface="Calibri"/>
              </a:rPr>
              <a:t>For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prior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approval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for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time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off,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click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Request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Time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Off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link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highlighted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latin typeface="Calibri"/>
                <a:cs typeface="Calibri"/>
              </a:rPr>
              <a:t>below.</a:t>
            </a:r>
            <a:r>
              <a:rPr dirty="0" sz="2000" spc="36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Then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double</a:t>
            </a:r>
            <a:r>
              <a:rPr dirty="0" sz="2000" spc="-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click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day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you</a:t>
            </a:r>
            <a:r>
              <a:rPr dirty="0" sz="2000" spc="-7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wish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request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off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calendar.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" y="2057398"/>
            <a:ext cx="8991600" cy="476554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7340" y="1572006"/>
            <a:ext cx="8125459" cy="6667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pop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up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opens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up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single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day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request </a:t>
            </a:r>
            <a:r>
              <a:rPr dirty="0" sz="1400">
                <a:latin typeface="Calibri"/>
                <a:cs typeface="Calibri"/>
              </a:rPr>
              <a:t>(shown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left).</a:t>
            </a:r>
            <a:r>
              <a:rPr dirty="0" sz="1400" spc="254">
                <a:latin typeface="Calibri"/>
                <a:cs typeface="Calibri"/>
              </a:rPr>
              <a:t> </a:t>
            </a:r>
            <a:r>
              <a:rPr dirty="0" sz="1400" spc="-65">
                <a:latin typeface="Calibri"/>
                <a:cs typeface="Calibri"/>
              </a:rPr>
              <a:t>To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enter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date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range,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select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Show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Multi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 spc="-25">
                <a:latin typeface="Calibri"/>
                <a:cs typeface="Calibri"/>
              </a:rPr>
              <a:t>Day </a:t>
            </a:r>
            <a:r>
              <a:rPr dirty="0" sz="1400">
                <a:latin typeface="Calibri"/>
                <a:cs typeface="Calibri"/>
              </a:rPr>
              <a:t>button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shown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right.</a:t>
            </a:r>
            <a:r>
              <a:rPr dirty="0" sz="1400" spc="2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Enter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increment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(increment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of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.25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days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only)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accrual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wish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charge</a:t>
            </a:r>
            <a:r>
              <a:rPr dirty="0" sz="1400" spc="-25">
                <a:latin typeface="Calibri"/>
                <a:cs typeface="Calibri"/>
              </a:rPr>
              <a:t> and </a:t>
            </a:r>
            <a:r>
              <a:rPr dirty="0" sz="1400">
                <a:latin typeface="Calibri"/>
                <a:cs typeface="Calibri"/>
              </a:rPr>
              <a:t>click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save.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09600" y="2578861"/>
            <a:ext cx="7620000" cy="3540125"/>
            <a:chOff x="609600" y="2578861"/>
            <a:chExt cx="7620000" cy="35401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600" y="2666999"/>
              <a:ext cx="7620000" cy="345186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524761" y="2591561"/>
              <a:ext cx="1752600" cy="685800"/>
            </a:xfrm>
            <a:custGeom>
              <a:avLst/>
              <a:gdLst/>
              <a:ahLst/>
              <a:cxnLst/>
              <a:rect l="l" t="t" r="r" b="b"/>
              <a:pathLst>
                <a:path w="1752600" h="685800">
                  <a:moveTo>
                    <a:pt x="481456" y="0"/>
                  </a:moveTo>
                  <a:lnTo>
                    <a:pt x="0" y="342900"/>
                  </a:lnTo>
                  <a:lnTo>
                    <a:pt x="481456" y="685800"/>
                  </a:lnTo>
                  <a:lnTo>
                    <a:pt x="481456" y="514350"/>
                  </a:lnTo>
                  <a:lnTo>
                    <a:pt x="1752600" y="514350"/>
                  </a:lnTo>
                  <a:lnTo>
                    <a:pt x="1511935" y="342900"/>
                  </a:lnTo>
                  <a:lnTo>
                    <a:pt x="1752600" y="171450"/>
                  </a:lnTo>
                  <a:lnTo>
                    <a:pt x="481456" y="171450"/>
                  </a:lnTo>
                  <a:lnTo>
                    <a:pt x="48145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524761" y="2591561"/>
              <a:ext cx="1752600" cy="685800"/>
            </a:xfrm>
            <a:custGeom>
              <a:avLst/>
              <a:gdLst/>
              <a:ahLst/>
              <a:cxnLst/>
              <a:rect l="l" t="t" r="r" b="b"/>
              <a:pathLst>
                <a:path w="1752600" h="685800">
                  <a:moveTo>
                    <a:pt x="1752600" y="171450"/>
                  </a:moveTo>
                  <a:lnTo>
                    <a:pt x="481456" y="171450"/>
                  </a:lnTo>
                  <a:lnTo>
                    <a:pt x="481456" y="0"/>
                  </a:lnTo>
                  <a:lnTo>
                    <a:pt x="0" y="342900"/>
                  </a:lnTo>
                  <a:lnTo>
                    <a:pt x="481456" y="685800"/>
                  </a:lnTo>
                  <a:lnTo>
                    <a:pt x="481456" y="514350"/>
                  </a:lnTo>
                  <a:lnTo>
                    <a:pt x="1752600" y="514350"/>
                  </a:lnTo>
                  <a:lnTo>
                    <a:pt x="1511935" y="342900"/>
                  </a:lnTo>
                  <a:lnTo>
                    <a:pt x="1752600" y="17145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2086482" y="2828366"/>
            <a:ext cx="628015" cy="1943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Single</a:t>
            </a:r>
            <a:r>
              <a:rPr dirty="0" sz="11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703061" y="2478277"/>
            <a:ext cx="1625600" cy="812165"/>
            <a:chOff x="5703061" y="2478277"/>
            <a:chExt cx="1625600" cy="812165"/>
          </a:xfrm>
        </p:grpSpPr>
        <p:sp>
          <p:nvSpPr>
            <p:cNvPr id="9" name="object 9"/>
            <p:cNvSpPr/>
            <p:nvPr/>
          </p:nvSpPr>
          <p:spPr>
            <a:xfrm>
              <a:off x="5715761" y="2490977"/>
              <a:ext cx="1600200" cy="786765"/>
            </a:xfrm>
            <a:custGeom>
              <a:avLst/>
              <a:gdLst/>
              <a:ahLst/>
              <a:cxnLst/>
              <a:rect l="l" t="t" r="r" b="b"/>
              <a:pathLst>
                <a:path w="1600200" h="786764">
                  <a:moveTo>
                    <a:pt x="1207008" y="0"/>
                  </a:moveTo>
                  <a:lnTo>
                    <a:pt x="1207008" y="196596"/>
                  </a:lnTo>
                  <a:lnTo>
                    <a:pt x="0" y="196596"/>
                  </a:lnTo>
                  <a:lnTo>
                    <a:pt x="196596" y="393192"/>
                  </a:lnTo>
                  <a:lnTo>
                    <a:pt x="0" y="589788"/>
                  </a:lnTo>
                  <a:lnTo>
                    <a:pt x="1207008" y="589788"/>
                  </a:lnTo>
                  <a:lnTo>
                    <a:pt x="1207008" y="786384"/>
                  </a:lnTo>
                  <a:lnTo>
                    <a:pt x="1600199" y="393192"/>
                  </a:lnTo>
                  <a:lnTo>
                    <a:pt x="120700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5715761" y="2490977"/>
              <a:ext cx="1600200" cy="786765"/>
            </a:xfrm>
            <a:custGeom>
              <a:avLst/>
              <a:gdLst/>
              <a:ahLst/>
              <a:cxnLst/>
              <a:rect l="l" t="t" r="r" b="b"/>
              <a:pathLst>
                <a:path w="1600200" h="786764">
                  <a:moveTo>
                    <a:pt x="0" y="196596"/>
                  </a:moveTo>
                  <a:lnTo>
                    <a:pt x="1207008" y="196596"/>
                  </a:lnTo>
                  <a:lnTo>
                    <a:pt x="1207008" y="0"/>
                  </a:lnTo>
                  <a:lnTo>
                    <a:pt x="1600199" y="393192"/>
                  </a:lnTo>
                  <a:lnTo>
                    <a:pt x="1207008" y="786384"/>
                  </a:lnTo>
                  <a:lnTo>
                    <a:pt x="1207008" y="589788"/>
                  </a:lnTo>
                  <a:lnTo>
                    <a:pt x="0" y="589788"/>
                  </a:lnTo>
                  <a:lnTo>
                    <a:pt x="196596" y="393192"/>
                  </a:lnTo>
                  <a:lnTo>
                    <a:pt x="0" y="196596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5991225" y="2778632"/>
            <a:ext cx="607695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Multi-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042123" y="5874435"/>
            <a:ext cx="1437640" cy="996315"/>
            <a:chOff x="1042123" y="5874435"/>
            <a:chExt cx="1437640" cy="996315"/>
          </a:xfrm>
        </p:grpSpPr>
        <p:sp>
          <p:nvSpPr>
            <p:cNvPr id="13" name="object 13"/>
            <p:cNvSpPr/>
            <p:nvPr/>
          </p:nvSpPr>
          <p:spPr>
            <a:xfrm>
              <a:off x="1054823" y="5887135"/>
              <a:ext cx="1412240" cy="970915"/>
            </a:xfrm>
            <a:custGeom>
              <a:avLst/>
              <a:gdLst/>
              <a:ahLst/>
              <a:cxnLst/>
              <a:rect l="l" t="t" r="r" b="b"/>
              <a:pathLst>
                <a:path w="1412239" h="970915">
                  <a:moveTo>
                    <a:pt x="503085" y="0"/>
                  </a:moveTo>
                  <a:lnTo>
                    <a:pt x="0" y="158750"/>
                  </a:lnTo>
                  <a:lnTo>
                    <a:pt x="158750" y="661771"/>
                  </a:lnTo>
                  <a:lnTo>
                    <a:pt x="244767" y="496328"/>
                  </a:lnTo>
                  <a:lnTo>
                    <a:pt x="1156979" y="970863"/>
                  </a:lnTo>
                  <a:lnTo>
                    <a:pt x="1226106" y="970863"/>
                  </a:lnTo>
                  <a:lnTo>
                    <a:pt x="1160310" y="762381"/>
                  </a:lnTo>
                  <a:lnTo>
                    <a:pt x="1411770" y="683006"/>
                  </a:lnTo>
                  <a:lnTo>
                    <a:pt x="416979" y="165442"/>
                  </a:lnTo>
                  <a:lnTo>
                    <a:pt x="50308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1054823" y="5887135"/>
              <a:ext cx="1412240" cy="970915"/>
            </a:xfrm>
            <a:custGeom>
              <a:avLst/>
              <a:gdLst/>
              <a:ahLst/>
              <a:cxnLst/>
              <a:rect l="l" t="t" r="r" b="b"/>
              <a:pathLst>
                <a:path w="1412239" h="970915">
                  <a:moveTo>
                    <a:pt x="1226106" y="970863"/>
                  </a:moveTo>
                  <a:lnTo>
                    <a:pt x="1160310" y="762381"/>
                  </a:lnTo>
                  <a:lnTo>
                    <a:pt x="1411770" y="683006"/>
                  </a:lnTo>
                  <a:lnTo>
                    <a:pt x="416979" y="165442"/>
                  </a:lnTo>
                  <a:lnTo>
                    <a:pt x="503085" y="0"/>
                  </a:lnTo>
                  <a:lnTo>
                    <a:pt x="0" y="158750"/>
                  </a:lnTo>
                  <a:lnTo>
                    <a:pt x="158750" y="661771"/>
                  </a:lnTo>
                  <a:lnTo>
                    <a:pt x="244767" y="496328"/>
                  </a:lnTo>
                  <a:lnTo>
                    <a:pt x="1156979" y="970863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83308" y="6301968"/>
              <a:ext cx="250697" cy="186334"/>
            </a:xfrm>
            <a:prstGeom prst="rect">
              <a:avLst/>
            </a:prstGeom>
          </p:spPr>
        </p:pic>
      </p:grpSp>
      <p:sp>
        <p:nvSpPr>
          <p:cNvPr id="16" name="object 16" descr="$PPTXTitle"/>
          <p:cNvSpPr txBox="1"/>
          <p:nvPr/>
        </p:nvSpPr>
        <p:spPr>
          <a:xfrm>
            <a:off x="2932938" y="312165"/>
            <a:ext cx="347027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031364" algn="l"/>
              </a:tabLst>
            </a:pPr>
            <a:r>
              <a:rPr dirty="0" sz="3200" spc="-10">
                <a:solidFill>
                  <a:srgbClr val="FFFFFF"/>
                </a:solidFill>
                <a:latin typeface="Calibri"/>
                <a:cs typeface="Calibri"/>
              </a:rPr>
              <a:t>Requesting</a:t>
            </a:r>
            <a:r>
              <a:rPr dirty="0" sz="3200">
                <a:solidFill>
                  <a:srgbClr val="FFFFFF"/>
                </a:solidFill>
                <a:latin typeface="Calibri"/>
                <a:cs typeface="Calibri"/>
              </a:rPr>
              <a:t>	Time </a:t>
            </a:r>
            <a:r>
              <a:rPr dirty="0" sz="3200" spc="-25">
                <a:solidFill>
                  <a:srgbClr val="FFFFFF"/>
                </a:solidFill>
                <a:latin typeface="Calibri"/>
                <a:cs typeface="Calibri"/>
              </a:rPr>
              <a:t>Off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3238" rIns="0" bIns="0" rtlCol="0" vert="horz">
            <a:spAutoFit/>
          </a:bodyPr>
          <a:lstStyle/>
          <a:p>
            <a:pPr marL="1539875">
              <a:lnSpc>
                <a:spcPct val="100000"/>
              </a:lnSpc>
              <a:spcBef>
                <a:spcPts val="105"/>
              </a:spcBef>
            </a:pPr>
            <a:r>
              <a:rPr dirty="0" sz="3200" spc="-10"/>
              <a:t>Requesting</a:t>
            </a:r>
            <a:r>
              <a:rPr dirty="0" sz="3200" spc="-75"/>
              <a:t> </a:t>
            </a:r>
            <a:r>
              <a:rPr dirty="0" sz="3200"/>
              <a:t>Time</a:t>
            </a:r>
            <a:r>
              <a:rPr dirty="0" sz="3200" spc="-80"/>
              <a:t> </a:t>
            </a:r>
            <a:r>
              <a:rPr dirty="0" sz="3200" spc="-25"/>
              <a:t>Off</a:t>
            </a:r>
            <a:endParaRPr sz="3200"/>
          </a:p>
        </p:txBody>
      </p:sp>
      <p:grpSp>
        <p:nvGrpSpPr>
          <p:cNvPr id="3" name="object 3"/>
          <p:cNvGrpSpPr/>
          <p:nvPr/>
        </p:nvGrpSpPr>
        <p:grpSpPr>
          <a:xfrm>
            <a:off x="0" y="2362200"/>
            <a:ext cx="4800600" cy="3657600"/>
            <a:chOff x="0" y="2362200"/>
            <a:chExt cx="4800600" cy="36576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362200"/>
              <a:ext cx="4800599" cy="36576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219962" y="3263646"/>
              <a:ext cx="978535" cy="485140"/>
            </a:xfrm>
            <a:custGeom>
              <a:avLst/>
              <a:gdLst/>
              <a:ahLst/>
              <a:cxnLst/>
              <a:rect l="l" t="t" r="r" b="b"/>
              <a:pathLst>
                <a:path w="978535" h="485139">
                  <a:moveTo>
                    <a:pt x="242315" y="0"/>
                  </a:moveTo>
                  <a:lnTo>
                    <a:pt x="0" y="242315"/>
                  </a:lnTo>
                  <a:lnTo>
                    <a:pt x="242315" y="484631"/>
                  </a:lnTo>
                  <a:lnTo>
                    <a:pt x="242315" y="363473"/>
                  </a:lnTo>
                  <a:lnTo>
                    <a:pt x="978407" y="363473"/>
                  </a:lnTo>
                  <a:lnTo>
                    <a:pt x="978407" y="121157"/>
                  </a:lnTo>
                  <a:lnTo>
                    <a:pt x="242315" y="121157"/>
                  </a:lnTo>
                  <a:lnTo>
                    <a:pt x="24231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219962" y="3263646"/>
              <a:ext cx="978535" cy="485140"/>
            </a:xfrm>
            <a:custGeom>
              <a:avLst/>
              <a:gdLst/>
              <a:ahLst/>
              <a:cxnLst/>
              <a:rect l="l" t="t" r="r" b="b"/>
              <a:pathLst>
                <a:path w="978535" h="485139">
                  <a:moveTo>
                    <a:pt x="0" y="242315"/>
                  </a:moveTo>
                  <a:lnTo>
                    <a:pt x="242315" y="0"/>
                  </a:lnTo>
                  <a:lnTo>
                    <a:pt x="242315" y="121157"/>
                  </a:lnTo>
                  <a:lnTo>
                    <a:pt x="978407" y="121157"/>
                  </a:lnTo>
                  <a:lnTo>
                    <a:pt x="978407" y="363473"/>
                  </a:lnTo>
                  <a:lnTo>
                    <a:pt x="242315" y="363473"/>
                  </a:lnTo>
                  <a:lnTo>
                    <a:pt x="242315" y="484631"/>
                  </a:lnTo>
                  <a:lnTo>
                    <a:pt x="0" y="242315"/>
                  </a:lnTo>
                  <a:close/>
                </a:path>
              </a:pathLst>
            </a:custGeom>
            <a:ln w="25399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5032628" y="2799410"/>
            <a:ext cx="3825240" cy="3181350"/>
          </a:xfrm>
          <a:prstGeom prst="rect">
            <a:avLst/>
          </a:prstGeom>
        </p:spPr>
        <p:txBody>
          <a:bodyPr wrap="square" lIns="0" tIns="57150" rIns="0" bIns="0" rtlCol="0" vert="horz">
            <a:spAutoFit/>
          </a:bodyPr>
          <a:lstStyle/>
          <a:p>
            <a:pPr algn="just" marL="355600" marR="5080" indent="-342900">
              <a:lnSpc>
                <a:spcPts val="1440"/>
              </a:lnSpc>
              <a:spcBef>
                <a:spcPts val="450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500">
                <a:latin typeface="Calibri"/>
                <a:cs typeface="Calibri"/>
              </a:rPr>
              <a:t>The</a:t>
            </a:r>
            <a:r>
              <a:rPr dirty="0" sz="1500" spc="-15">
                <a:latin typeface="Calibri"/>
                <a:cs typeface="Calibri"/>
              </a:rPr>
              <a:t> </a:t>
            </a:r>
            <a:r>
              <a:rPr dirty="0" sz="1500" spc="-10">
                <a:latin typeface="Calibri"/>
                <a:cs typeface="Calibri"/>
              </a:rPr>
              <a:t>status</a:t>
            </a:r>
            <a:r>
              <a:rPr dirty="0" sz="1500" spc="-40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of</a:t>
            </a:r>
            <a:r>
              <a:rPr dirty="0" sz="1500" spc="-2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your</a:t>
            </a:r>
            <a:r>
              <a:rPr dirty="0" sz="1500" spc="-35">
                <a:latin typeface="Calibri"/>
                <a:cs typeface="Calibri"/>
              </a:rPr>
              <a:t> </a:t>
            </a:r>
            <a:r>
              <a:rPr dirty="0" sz="1500" spc="-10">
                <a:latin typeface="Calibri"/>
                <a:cs typeface="Calibri"/>
              </a:rPr>
              <a:t>request</a:t>
            </a:r>
            <a:r>
              <a:rPr dirty="0" sz="1500" spc="-1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will</a:t>
            </a:r>
            <a:r>
              <a:rPr dirty="0" sz="1500" spc="-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also</a:t>
            </a:r>
            <a:r>
              <a:rPr dirty="0" sz="1500" spc="-30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appear</a:t>
            </a:r>
            <a:r>
              <a:rPr dirty="0" sz="1500" spc="-30">
                <a:latin typeface="Calibri"/>
                <a:cs typeface="Calibri"/>
              </a:rPr>
              <a:t> </a:t>
            </a:r>
            <a:r>
              <a:rPr dirty="0" sz="1500" spc="-25">
                <a:latin typeface="Calibri"/>
                <a:cs typeface="Calibri"/>
              </a:rPr>
              <a:t>in </a:t>
            </a:r>
            <a:r>
              <a:rPr dirty="0" sz="1500" spc="-10">
                <a:latin typeface="Calibri"/>
                <a:cs typeface="Calibri"/>
              </a:rPr>
              <a:t>parenthesis</a:t>
            </a:r>
            <a:r>
              <a:rPr dirty="0" sz="1500" spc="-40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on</a:t>
            </a:r>
            <a:r>
              <a:rPr dirty="0" sz="1500" spc="-3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your</a:t>
            </a:r>
            <a:r>
              <a:rPr dirty="0" sz="1500" spc="26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monthly</a:t>
            </a:r>
            <a:r>
              <a:rPr dirty="0" sz="1500" spc="-4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time</a:t>
            </a:r>
            <a:r>
              <a:rPr dirty="0" sz="1500" spc="-1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record</a:t>
            </a:r>
            <a:r>
              <a:rPr dirty="0" sz="1500" spc="-25">
                <a:latin typeface="Calibri"/>
                <a:cs typeface="Calibri"/>
              </a:rPr>
              <a:t> (S, </a:t>
            </a:r>
            <a:r>
              <a:rPr dirty="0" sz="1500" spc="-100">
                <a:latin typeface="Calibri"/>
                <a:cs typeface="Calibri"/>
              </a:rPr>
              <a:t>P,</a:t>
            </a:r>
            <a:r>
              <a:rPr dirty="0" sz="1500" spc="-10">
                <a:latin typeface="Calibri"/>
                <a:cs typeface="Calibri"/>
              </a:rPr>
              <a:t> </a:t>
            </a:r>
            <a:r>
              <a:rPr dirty="0" sz="1500" spc="-25">
                <a:latin typeface="Calibri"/>
                <a:cs typeface="Calibri"/>
              </a:rPr>
              <a:t>A).</a:t>
            </a:r>
            <a:endParaRPr sz="1500">
              <a:latin typeface="Calibri"/>
              <a:cs typeface="Calibri"/>
            </a:endParaRPr>
          </a:p>
          <a:p>
            <a:pPr marL="355600" marR="20320" indent="-342900">
              <a:lnSpc>
                <a:spcPct val="80000"/>
              </a:lnSpc>
              <a:spcBef>
                <a:spcPts val="375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500">
                <a:latin typeface="Calibri"/>
                <a:cs typeface="Calibri"/>
              </a:rPr>
              <a:t>If</a:t>
            </a:r>
            <a:r>
              <a:rPr dirty="0" sz="1500" spc="-30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you</a:t>
            </a:r>
            <a:r>
              <a:rPr dirty="0" sz="1500" spc="-4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need</a:t>
            </a:r>
            <a:r>
              <a:rPr dirty="0" sz="1500" spc="-2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to</a:t>
            </a:r>
            <a:r>
              <a:rPr dirty="0" sz="1500" spc="-25">
                <a:latin typeface="Calibri"/>
                <a:cs typeface="Calibri"/>
              </a:rPr>
              <a:t> </a:t>
            </a:r>
            <a:r>
              <a:rPr dirty="0" u="sng" sz="15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change</a:t>
            </a:r>
            <a:r>
              <a:rPr dirty="0" u="none" sz="1500" spc="-4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a</a:t>
            </a:r>
            <a:r>
              <a:rPr dirty="0" u="none" sz="1500" spc="-2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time</a:t>
            </a:r>
            <a:r>
              <a:rPr dirty="0" u="none" sz="1500" spc="-3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off</a:t>
            </a:r>
            <a:r>
              <a:rPr dirty="0" u="none" sz="1500" spc="-15">
                <a:latin typeface="Calibri"/>
                <a:cs typeface="Calibri"/>
              </a:rPr>
              <a:t> </a:t>
            </a:r>
            <a:r>
              <a:rPr dirty="0" u="none" sz="1500" spc="-10">
                <a:latin typeface="Calibri"/>
                <a:cs typeface="Calibri"/>
              </a:rPr>
              <a:t>request</a:t>
            </a:r>
            <a:r>
              <a:rPr dirty="0" u="none" sz="1500" spc="-30">
                <a:latin typeface="Calibri"/>
                <a:cs typeface="Calibri"/>
              </a:rPr>
              <a:t> </a:t>
            </a:r>
            <a:r>
              <a:rPr dirty="0" u="none" sz="1500" spc="-25">
                <a:latin typeface="Calibri"/>
                <a:cs typeface="Calibri"/>
              </a:rPr>
              <a:t>and </a:t>
            </a:r>
            <a:r>
              <a:rPr dirty="0" u="none" sz="1500">
                <a:latin typeface="Calibri"/>
                <a:cs typeface="Calibri"/>
              </a:rPr>
              <a:t>it</a:t>
            </a:r>
            <a:r>
              <a:rPr dirty="0" u="none" sz="1500" spc="-1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has</a:t>
            </a:r>
            <a:r>
              <a:rPr dirty="0" u="none" sz="1500" spc="-2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not</a:t>
            </a:r>
            <a:r>
              <a:rPr dirty="0" u="none" sz="1500" spc="-2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been</a:t>
            </a:r>
            <a:r>
              <a:rPr dirty="0" u="none" sz="1500" spc="-15">
                <a:latin typeface="Calibri"/>
                <a:cs typeface="Calibri"/>
              </a:rPr>
              <a:t> </a:t>
            </a:r>
            <a:r>
              <a:rPr dirty="0" u="none" sz="1500" spc="-10">
                <a:latin typeface="Calibri"/>
                <a:cs typeface="Calibri"/>
              </a:rPr>
              <a:t>approved</a:t>
            </a:r>
            <a:r>
              <a:rPr dirty="0" u="none" sz="1500" spc="-2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by</a:t>
            </a:r>
            <a:r>
              <a:rPr dirty="0" u="none" sz="1500" spc="-10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your</a:t>
            </a:r>
            <a:r>
              <a:rPr dirty="0" u="none" sz="1500" spc="-35">
                <a:latin typeface="Calibri"/>
                <a:cs typeface="Calibri"/>
              </a:rPr>
              <a:t> </a:t>
            </a:r>
            <a:r>
              <a:rPr dirty="0" u="none" sz="1500" spc="-10">
                <a:latin typeface="Calibri"/>
                <a:cs typeface="Calibri"/>
              </a:rPr>
              <a:t>supervisor, </a:t>
            </a:r>
            <a:r>
              <a:rPr dirty="0" u="none" sz="1500">
                <a:latin typeface="Calibri"/>
                <a:cs typeface="Calibri"/>
              </a:rPr>
              <a:t>you</a:t>
            </a:r>
            <a:r>
              <a:rPr dirty="0" u="none" sz="1500" spc="-40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must</a:t>
            </a:r>
            <a:r>
              <a:rPr dirty="0" u="none" sz="1500" spc="-30">
                <a:latin typeface="Calibri"/>
                <a:cs typeface="Calibri"/>
              </a:rPr>
              <a:t> </a:t>
            </a:r>
            <a:r>
              <a:rPr dirty="0" u="none" sz="1500" spc="-10">
                <a:latin typeface="Calibri"/>
                <a:cs typeface="Calibri"/>
              </a:rPr>
              <a:t>currently</a:t>
            </a:r>
            <a:r>
              <a:rPr dirty="0" u="none" sz="1500" spc="-30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be</a:t>
            </a:r>
            <a:r>
              <a:rPr dirty="0" u="none" sz="1500" spc="-2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on</a:t>
            </a:r>
            <a:r>
              <a:rPr dirty="0" u="none" sz="1500" spc="-10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your</a:t>
            </a:r>
            <a:r>
              <a:rPr dirty="0" u="none" sz="1500" spc="-35">
                <a:latin typeface="Calibri"/>
                <a:cs typeface="Calibri"/>
              </a:rPr>
              <a:t> </a:t>
            </a:r>
            <a:r>
              <a:rPr dirty="0" u="none" sz="1500" b="1">
                <a:latin typeface="Calibri"/>
                <a:cs typeface="Calibri"/>
              </a:rPr>
              <a:t>Time</a:t>
            </a:r>
            <a:r>
              <a:rPr dirty="0" u="none" sz="1500" spc="-30" b="1">
                <a:latin typeface="Calibri"/>
                <a:cs typeface="Calibri"/>
              </a:rPr>
              <a:t> </a:t>
            </a:r>
            <a:r>
              <a:rPr dirty="0" u="none" sz="1500" spc="-25" b="1">
                <a:latin typeface="Calibri"/>
                <a:cs typeface="Calibri"/>
              </a:rPr>
              <a:t>Off </a:t>
            </a:r>
            <a:r>
              <a:rPr dirty="0" u="none" sz="1500" b="1">
                <a:latin typeface="Calibri"/>
                <a:cs typeface="Calibri"/>
              </a:rPr>
              <a:t>Request</a:t>
            </a:r>
            <a:r>
              <a:rPr dirty="0" u="none" sz="1500" spc="-30" b="1">
                <a:latin typeface="Calibri"/>
                <a:cs typeface="Calibri"/>
              </a:rPr>
              <a:t> </a:t>
            </a:r>
            <a:r>
              <a:rPr dirty="0" u="none" sz="1500" spc="-25" b="1">
                <a:latin typeface="Calibri"/>
                <a:cs typeface="Calibri"/>
              </a:rPr>
              <a:t>calendar.</a:t>
            </a:r>
            <a:r>
              <a:rPr dirty="0" u="none" sz="1500" spc="-45" b="1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Double</a:t>
            </a:r>
            <a:r>
              <a:rPr dirty="0" u="none" sz="1500" spc="-20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click</a:t>
            </a:r>
            <a:r>
              <a:rPr dirty="0" u="none" sz="1500" spc="-1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on</a:t>
            </a:r>
            <a:r>
              <a:rPr dirty="0" u="none" sz="1500" spc="-30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the</a:t>
            </a:r>
            <a:r>
              <a:rPr dirty="0" u="none" sz="1500" spc="-20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day</a:t>
            </a:r>
            <a:r>
              <a:rPr dirty="0" u="none" sz="1500" spc="-40">
                <a:latin typeface="Calibri"/>
                <a:cs typeface="Calibri"/>
              </a:rPr>
              <a:t> </a:t>
            </a:r>
            <a:r>
              <a:rPr dirty="0" u="none" sz="1500" spc="-25">
                <a:latin typeface="Calibri"/>
                <a:cs typeface="Calibri"/>
              </a:rPr>
              <a:t>to </a:t>
            </a:r>
            <a:r>
              <a:rPr dirty="0" u="none" sz="1500" spc="-10">
                <a:latin typeface="Calibri"/>
                <a:cs typeface="Calibri"/>
              </a:rPr>
              <a:t>update.</a:t>
            </a:r>
            <a:endParaRPr sz="1500">
              <a:latin typeface="Calibri"/>
              <a:cs typeface="Calibri"/>
            </a:endParaRPr>
          </a:p>
          <a:p>
            <a:pPr marL="355600" marR="95885" indent="-342900">
              <a:lnSpc>
                <a:spcPts val="1440"/>
              </a:lnSpc>
              <a:spcBef>
                <a:spcPts val="345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500" spc="-75">
                <a:latin typeface="Calibri"/>
                <a:cs typeface="Calibri"/>
              </a:rPr>
              <a:t>To</a:t>
            </a:r>
            <a:r>
              <a:rPr dirty="0" sz="1500" spc="-15">
                <a:latin typeface="Calibri"/>
                <a:cs typeface="Calibri"/>
              </a:rPr>
              <a:t> </a:t>
            </a:r>
            <a:r>
              <a:rPr dirty="0" u="sng" sz="15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delete</a:t>
            </a:r>
            <a:r>
              <a:rPr dirty="0" u="none" sz="1500" spc="-1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a</a:t>
            </a:r>
            <a:r>
              <a:rPr dirty="0" u="none" sz="1500" spc="-15">
                <a:latin typeface="Calibri"/>
                <a:cs typeface="Calibri"/>
              </a:rPr>
              <a:t> </a:t>
            </a:r>
            <a:r>
              <a:rPr dirty="0" u="none" sz="1500" spc="-10">
                <a:latin typeface="Calibri"/>
                <a:cs typeface="Calibri"/>
              </a:rPr>
              <a:t>previously</a:t>
            </a:r>
            <a:r>
              <a:rPr dirty="0" u="none" sz="1500" spc="-25">
                <a:latin typeface="Calibri"/>
                <a:cs typeface="Calibri"/>
              </a:rPr>
              <a:t> </a:t>
            </a:r>
            <a:r>
              <a:rPr dirty="0" u="none" sz="1500" spc="-10">
                <a:latin typeface="Calibri"/>
                <a:cs typeface="Calibri"/>
              </a:rPr>
              <a:t>submitted</a:t>
            </a:r>
            <a:r>
              <a:rPr dirty="0" u="none" sz="1500" spc="-20">
                <a:latin typeface="Calibri"/>
                <a:cs typeface="Calibri"/>
              </a:rPr>
              <a:t> leave </a:t>
            </a:r>
            <a:r>
              <a:rPr dirty="0" u="none" sz="1500" spc="-10">
                <a:latin typeface="Calibri"/>
                <a:cs typeface="Calibri"/>
              </a:rPr>
              <a:t>request,</a:t>
            </a:r>
            <a:r>
              <a:rPr dirty="0" u="none" sz="1500" spc="-4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simply</a:t>
            </a:r>
            <a:r>
              <a:rPr dirty="0" u="none" sz="1500" spc="-4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select</a:t>
            </a:r>
            <a:r>
              <a:rPr dirty="0" u="none" sz="1500" spc="-30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the</a:t>
            </a:r>
            <a:r>
              <a:rPr dirty="0" u="none" sz="1500" spc="-4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radio</a:t>
            </a:r>
            <a:r>
              <a:rPr dirty="0" u="none" sz="1500" spc="-50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button</a:t>
            </a:r>
            <a:r>
              <a:rPr dirty="0" u="none" sz="1500" spc="-60">
                <a:latin typeface="Calibri"/>
                <a:cs typeface="Calibri"/>
              </a:rPr>
              <a:t> </a:t>
            </a:r>
            <a:r>
              <a:rPr dirty="0" u="none" sz="1500" spc="-20">
                <a:latin typeface="Calibri"/>
                <a:cs typeface="Calibri"/>
              </a:rPr>
              <a:t>next </a:t>
            </a:r>
            <a:r>
              <a:rPr dirty="0" u="none" sz="1500">
                <a:latin typeface="Calibri"/>
                <a:cs typeface="Calibri"/>
              </a:rPr>
              <a:t>to</a:t>
            </a:r>
            <a:r>
              <a:rPr dirty="0" u="none" sz="1500" spc="-2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the</a:t>
            </a:r>
            <a:r>
              <a:rPr dirty="0" u="none" sz="1500" spc="-20">
                <a:latin typeface="Calibri"/>
                <a:cs typeface="Calibri"/>
              </a:rPr>
              <a:t> </a:t>
            </a:r>
            <a:r>
              <a:rPr dirty="0" u="none" sz="1500" spc="-10">
                <a:latin typeface="Calibri"/>
                <a:cs typeface="Calibri"/>
              </a:rPr>
              <a:t>associated</a:t>
            </a:r>
            <a:r>
              <a:rPr dirty="0" u="none" sz="1500" spc="-40">
                <a:latin typeface="Calibri"/>
                <a:cs typeface="Calibri"/>
              </a:rPr>
              <a:t> </a:t>
            </a:r>
            <a:r>
              <a:rPr dirty="0" u="none" sz="1500" spc="-10">
                <a:latin typeface="Calibri"/>
                <a:cs typeface="Calibri"/>
              </a:rPr>
              <a:t>request</a:t>
            </a:r>
            <a:r>
              <a:rPr dirty="0" u="none" sz="1500" spc="-1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and</a:t>
            </a:r>
            <a:r>
              <a:rPr dirty="0" u="none" sz="1500" spc="-25">
                <a:latin typeface="Calibri"/>
                <a:cs typeface="Calibri"/>
              </a:rPr>
              <a:t> </a:t>
            </a:r>
            <a:r>
              <a:rPr dirty="0" u="none" sz="1500">
                <a:latin typeface="Calibri"/>
                <a:cs typeface="Calibri"/>
              </a:rPr>
              <a:t>then</a:t>
            </a:r>
            <a:r>
              <a:rPr dirty="0" u="none" sz="1500" spc="-25">
                <a:latin typeface="Calibri"/>
                <a:cs typeface="Calibri"/>
              </a:rPr>
              <a:t> </a:t>
            </a:r>
            <a:r>
              <a:rPr dirty="0" u="none" sz="1500" spc="-20">
                <a:latin typeface="Calibri"/>
                <a:cs typeface="Calibri"/>
              </a:rPr>
              <a:t>click </a:t>
            </a:r>
            <a:r>
              <a:rPr dirty="0" u="none" sz="1500" spc="-10">
                <a:latin typeface="Calibri"/>
                <a:cs typeface="Calibri"/>
              </a:rPr>
              <a:t>delete.</a:t>
            </a:r>
            <a:endParaRPr sz="1500">
              <a:latin typeface="Calibri"/>
              <a:cs typeface="Calibri"/>
            </a:endParaRPr>
          </a:p>
          <a:p>
            <a:pPr marL="354965" indent="-342265">
              <a:lnSpc>
                <a:spcPts val="1620"/>
              </a:lnSpc>
              <a:spcBef>
                <a:spcPts val="15"/>
              </a:spcBef>
              <a:buFont typeface="Wingdings"/>
              <a:buChar char=""/>
              <a:tabLst>
                <a:tab pos="354965" algn="l"/>
              </a:tabLst>
            </a:pPr>
            <a:r>
              <a:rPr dirty="0" sz="1500" spc="-10">
                <a:latin typeface="Calibri"/>
                <a:cs typeface="Calibri"/>
              </a:rPr>
              <a:t>Employees</a:t>
            </a:r>
            <a:r>
              <a:rPr dirty="0" sz="1500" spc="-1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will</a:t>
            </a:r>
            <a:r>
              <a:rPr dirty="0" sz="1500" spc="-10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be</a:t>
            </a:r>
            <a:r>
              <a:rPr dirty="0" sz="1500" spc="-30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unable</a:t>
            </a:r>
            <a:r>
              <a:rPr dirty="0" sz="1500" spc="-20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to</a:t>
            </a:r>
            <a:r>
              <a:rPr dirty="0" sz="1500" spc="-30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submit</a:t>
            </a:r>
            <a:r>
              <a:rPr dirty="0" sz="1500" spc="-3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a</a:t>
            </a:r>
            <a:r>
              <a:rPr dirty="0" sz="1500" spc="-30">
                <a:latin typeface="Calibri"/>
                <a:cs typeface="Calibri"/>
              </a:rPr>
              <a:t> </a:t>
            </a:r>
            <a:r>
              <a:rPr dirty="0" sz="1500" spc="-20">
                <a:latin typeface="Calibri"/>
                <a:cs typeface="Calibri"/>
              </a:rPr>
              <a:t>time</a:t>
            </a:r>
            <a:endParaRPr sz="1500">
              <a:latin typeface="Calibri"/>
              <a:cs typeface="Calibri"/>
            </a:endParaRPr>
          </a:p>
          <a:p>
            <a:pPr marL="355600">
              <a:lnSpc>
                <a:spcPts val="1620"/>
              </a:lnSpc>
            </a:pPr>
            <a:r>
              <a:rPr dirty="0" sz="1500">
                <a:latin typeface="Calibri"/>
                <a:cs typeface="Calibri"/>
              </a:rPr>
              <a:t>record</a:t>
            </a:r>
            <a:r>
              <a:rPr dirty="0" sz="1500" spc="-5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with</a:t>
            </a:r>
            <a:r>
              <a:rPr dirty="0" sz="1500" spc="-50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pending</a:t>
            </a:r>
            <a:r>
              <a:rPr dirty="0" sz="1500" spc="-60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time</a:t>
            </a:r>
            <a:r>
              <a:rPr dirty="0" sz="1500" spc="-5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off</a:t>
            </a:r>
            <a:r>
              <a:rPr dirty="0" sz="1500" spc="-45">
                <a:latin typeface="Calibri"/>
                <a:cs typeface="Calibri"/>
              </a:rPr>
              <a:t> </a:t>
            </a:r>
            <a:r>
              <a:rPr dirty="0" sz="1500" spc="-10">
                <a:latin typeface="Calibri"/>
                <a:cs typeface="Calibri"/>
              </a:rPr>
              <a:t>request.</a:t>
            </a:r>
            <a:endParaRPr sz="1500">
              <a:latin typeface="Calibri"/>
              <a:cs typeface="Calibri"/>
            </a:endParaRPr>
          </a:p>
          <a:p>
            <a:pPr marL="355600" marR="556895" indent="-342900">
              <a:lnSpc>
                <a:spcPts val="1440"/>
              </a:lnSpc>
              <a:spcBef>
                <a:spcPts val="350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500">
                <a:latin typeface="Calibri"/>
                <a:cs typeface="Calibri"/>
              </a:rPr>
              <a:t>Time</a:t>
            </a:r>
            <a:r>
              <a:rPr dirty="0" sz="1500" spc="-30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off</a:t>
            </a:r>
            <a:r>
              <a:rPr dirty="0" sz="1500" spc="-15">
                <a:latin typeface="Calibri"/>
                <a:cs typeface="Calibri"/>
              </a:rPr>
              <a:t> </a:t>
            </a:r>
            <a:r>
              <a:rPr dirty="0" sz="1500" spc="-10">
                <a:latin typeface="Calibri"/>
                <a:cs typeface="Calibri"/>
              </a:rPr>
              <a:t>requests</a:t>
            </a:r>
            <a:r>
              <a:rPr dirty="0" sz="1500" spc="-3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can</a:t>
            </a:r>
            <a:r>
              <a:rPr dirty="0" sz="1500" spc="-2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not</a:t>
            </a:r>
            <a:r>
              <a:rPr dirty="0" sz="1500" spc="-35">
                <a:latin typeface="Calibri"/>
                <a:cs typeface="Calibri"/>
              </a:rPr>
              <a:t> </a:t>
            </a:r>
            <a:r>
              <a:rPr dirty="0" sz="1500">
                <a:latin typeface="Calibri"/>
                <a:cs typeface="Calibri"/>
              </a:rPr>
              <a:t>span</a:t>
            </a:r>
            <a:r>
              <a:rPr dirty="0" sz="1500" spc="-45">
                <a:latin typeface="Calibri"/>
                <a:cs typeface="Calibri"/>
              </a:rPr>
              <a:t> </a:t>
            </a:r>
            <a:r>
              <a:rPr dirty="0" sz="1500" spc="-10">
                <a:latin typeface="Calibri"/>
                <a:cs typeface="Calibri"/>
              </a:rPr>
              <a:t>across </a:t>
            </a:r>
            <a:r>
              <a:rPr dirty="0" sz="1500">
                <a:latin typeface="Calibri"/>
                <a:cs typeface="Calibri"/>
              </a:rPr>
              <a:t>multiple</a:t>
            </a:r>
            <a:r>
              <a:rPr dirty="0" sz="1500" spc="-60">
                <a:latin typeface="Calibri"/>
                <a:cs typeface="Calibri"/>
              </a:rPr>
              <a:t> </a:t>
            </a:r>
            <a:r>
              <a:rPr dirty="0" sz="1500" spc="-10">
                <a:latin typeface="Calibri"/>
                <a:cs typeface="Calibri"/>
              </a:rPr>
              <a:t>months.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54911" y="3363848"/>
            <a:ext cx="628650" cy="2698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62865" marR="5080" indent="-50800">
              <a:lnSpc>
                <a:spcPct val="100000"/>
              </a:lnSpc>
              <a:spcBef>
                <a:spcPts val="105"/>
              </a:spcBef>
            </a:pPr>
            <a:r>
              <a:rPr dirty="0" sz="800" b="1">
                <a:solidFill>
                  <a:srgbClr val="FFFFFF"/>
                </a:solidFill>
                <a:latin typeface="Calibri"/>
                <a:cs typeface="Calibri"/>
              </a:rPr>
              <a:t>Status</a:t>
            </a:r>
            <a:r>
              <a:rPr dirty="0" sz="8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b="1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800" spc="-20" b="1">
                <a:solidFill>
                  <a:srgbClr val="FFFFFF"/>
                </a:solidFill>
                <a:latin typeface="Calibri"/>
                <a:cs typeface="Calibri"/>
              </a:rPr>
              <a:t> Time</a:t>
            </a:r>
            <a:r>
              <a:rPr dirty="0" sz="800" spc="50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b="1">
                <a:solidFill>
                  <a:srgbClr val="FFFFFF"/>
                </a:solidFill>
                <a:latin typeface="Calibri"/>
                <a:cs typeface="Calibri"/>
              </a:rPr>
              <a:t>Off</a:t>
            </a:r>
            <a:r>
              <a:rPr dirty="0" sz="8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spc="-10" b="1">
                <a:solidFill>
                  <a:srgbClr val="FFFFFF"/>
                </a:solidFill>
                <a:latin typeface="Calibri"/>
                <a:cs typeface="Calibri"/>
              </a:rPr>
              <a:t>Request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-12700" y="5867653"/>
            <a:ext cx="1021715" cy="1003300"/>
            <a:chOff x="-12700" y="5867653"/>
            <a:chExt cx="1021715" cy="1003300"/>
          </a:xfrm>
        </p:grpSpPr>
        <p:sp>
          <p:nvSpPr>
            <p:cNvPr id="10" name="object 10"/>
            <p:cNvSpPr/>
            <p:nvPr/>
          </p:nvSpPr>
          <p:spPr>
            <a:xfrm>
              <a:off x="0" y="5880353"/>
              <a:ext cx="996315" cy="977900"/>
            </a:xfrm>
            <a:custGeom>
              <a:avLst/>
              <a:gdLst/>
              <a:ahLst/>
              <a:cxnLst/>
              <a:rect l="l" t="t" r="r" b="b"/>
              <a:pathLst>
                <a:path w="996315" h="977900">
                  <a:moveTo>
                    <a:pt x="742950" y="489204"/>
                  </a:moveTo>
                  <a:lnTo>
                    <a:pt x="236982" y="489204"/>
                  </a:lnTo>
                  <a:lnTo>
                    <a:pt x="236982" y="977646"/>
                  </a:lnTo>
                  <a:lnTo>
                    <a:pt x="742950" y="977646"/>
                  </a:lnTo>
                  <a:lnTo>
                    <a:pt x="742950" y="489204"/>
                  </a:lnTo>
                  <a:close/>
                </a:path>
                <a:path w="996315" h="977900">
                  <a:moveTo>
                    <a:pt x="489966" y="0"/>
                  </a:moveTo>
                  <a:lnTo>
                    <a:pt x="0" y="473732"/>
                  </a:lnTo>
                  <a:lnTo>
                    <a:pt x="0" y="489204"/>
                  </a:lnTo>
                  <a:lnTo>
                    <a:pt x="995934" y="489204"/>
                  </a:lnTo>
                  <a:lnTo>
                    <a:pt x="48996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5880353"/>
              <a:ext cx="996315" cy="977900"/>
            </a:xfrm>
            <a:custGeom>
              <a:avLst/>
              <a:gdLst/>
              <a:ahLst/>
              <a:cxnLst/>
              <a:rect l="l" t="t" r="r" b="b"/>
              <a:pathLst>
                <a:path w="996315" h="977900">
                  <a:moveTo>
                    <a:pt x="0" y="473732"/>
                  </a:moveTo>
                  <a:lnTo>
                    <a:pt x="489966" y="0"/>
                  </a:lnTo>
                  <a:lnTo>
                    <a:pt x="995934" y="489204"/>
                  </a:lnTo>
                  <a:lnTo>
                    <a:pt x="742950" y="489204"/>
                  </a:lnTo>
                  <a:lnTo>
                    <a:pt x="742950" y="977646"/>
                  </a:lnTo>
                </a:path>
                <a:path w="996315" h="977900">
                  <a:moveTo>
                    <a:pt x="236982" y="977646"/>
                  </a:moveTo>
                  <a:lnTo>
                    <a:pt x="236982" y="489204"/>
                  </a:lnTo>
                  <a:lnTo>
                    <a:pt x="0" y="489204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334162" y="6167424"/>
            <a:ext cx="311150" cy="636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-1905">
              <a:lnSpc>
                <a:spcPct val="100000"/>
              </a:lnSpc>
              <a:spcBef>
                <a:spcPts val="100"/>
              </a:spcBef>
            </a:pPr>
            <a:r>
              <a:rPr dirty="0" sz="800" spc="-10">
                <a:solidFill>
                  <a:srgbClr val="FFFFFF"/>
                </a:solidFill>
                <a:latin typeface="Calibri"/>
                <a:cs typeface="Calibri"/>
              </a:rPr>
              <a:t>Select</a:t>
            </a:r>
            <a:r>
              <a:rPr dirty="0" sz="800" spc="50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Calibri"/>
                <a:cs typeface="Calibri"/>
              </a:rPr>
              <a:t>radio</a:t>
            </a:r>
            <a:r>
              <a:rPr dirty="0" sz="800" spc="50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Calibri"/>
                <a:cs typeface="Calibri"/>
              </a:rPr>
              <a:t>button</a:t>
            </a:r>
            <a:r>
              <a:rPr dirty="0" sz="800" spc="50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spc="-25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800" spc="50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Calibri"/>
                <a:cs typeface="Calibri"/>
              </a:rPr>
              <a:t>submit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9740" y="1468882"/>
            <a:ext cx="8030845" cy="11277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Calibri"/>
                <a:cs typeface="Calibri"/>
              </a:rPr>
              <a:t>Once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request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has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been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saved,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it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appear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calendar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under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Previously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Submitted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Leave Request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along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with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status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(Saved,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Pending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Approved).</a:t>
            </a:r>
            <a:r>
              <a:rPr dirty="0" sz="1400" spc="215">
                <a:latin typeface="Calibri"/>
                <a:cs typeface="Calibri"/>
              </a:rPr>
              <a:t> </a:t>
            </a:r>
            <a:r>
              <a:rPr dirty="0" sz="1400" spc="-50">
                <a:latin typeface="Calibri"/>
                <a:cs typeface="Calibri"/>
              </a:rPr>
              <a:t>To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request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Supervisor,</a:t>
            </a:r>
            <a:r>
              <a:rPr dirty="0" sz="1400" spc="-6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select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radio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button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click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Supervisor.</a:t>
            </a:r>
            <a:r>
              <a:rPr dirty="0" sz="1400" spc="2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Once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submitted,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request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5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appear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monthly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time </a:t>
            </a:r>
            <a:r>
              <a:rPr dirty="0" sz="1400" spc="-10">
                <a:latin typeface="Calibri"/>
                <a:cs typeface="Calibri"/>
              </a:rPr>
              <a:t>record.</a:t>
            </a:r>
            <a:endParaRPr sz="1400">
              <a:latin typeface="Calibri"/>
              <a:cs typeface="Calibri"/>
            </a:endParaRPr>
          </a:p>
          <a:p>
            <a:pPr marL="4585335">
              <a:lnSpc>
                <a:spcPct val="100000"/>
              </a:lnSpc>
              <a:spcBef>
                <a:spcPts val="150"/>
              </a:spcBef>
            </a:pPr>
            <a:r>
              <a:rPr dirty="0" sz="1500" spc="-10">
                <a:latin typeface="Calibri"/>
                <a:cs typeface="Calibri"/>
              </a:rPr>
              <a:t>Reminders:</a:t>
            </a:r>
            <a:endParaRPr sz="1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10845" rIns="0" bIns="0" rtlCol="0" vert="horz">
            <a:spAutoFit/>
          </a:bodyPr>
          <a:lstStyle/>
          <a:p>
            <a:pPr marL="441959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Sign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out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-3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SUNY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browser</a:t>
            </a:r>
            <a:r>
              <a:rPr dirty="0" sz="2400" spc="-6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and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CLOSE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14042"/>
            <a:ext cx="7811134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400" spc="-95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24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ensure</a:t>
            </a:r>
            <a:r>
              <a:rPr dirty="0" sz="24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24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privacy</a:t>
            </a:r>
            <a:r>
              <a:rPr dirty="0" sz="24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2400" spc="-6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17375E"/>
                </a:solidFill>
                <a:latin typeface="Calibri"/>
                <a:cs typeface="Calibri"/>
              </a:rPr>
              <a:t>system</a:t>
            </a:r>
            <a:r>
              <a:rPr dirty="0" sz="24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17375E"/>
                </a:solidFill>
                <a:latin typeface="Calibri"/>
                <a:cs typeface="Calibri"/>
              </a:rPr>
              <a:t>security,</a:t>
            </a:r>
            <a:r>
              <a:rPr dirty="0" sz="2400" spc="-7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please</a:t>
            </a:r>
            <a:r>
              <a:rPr dirty="0" sz="24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log</a:t>
            </a:r>
            <a:r>
              <a:rPr dirty="0" sz="2400" spc="-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off</a:t>
            </a:r>
            <a:r>
              <a:rPr dirty="0" sz="24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by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clicking</a:t>
            </a:r>
            <a:r>
              <a:rPr dirty="0" sz="24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on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“Sign</a:t>
            </a:r>
            <a:r>
              <a:rPr dirty="0" sz="24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Off”</a:t>
            </a:r>
            <a:r>
              <a:rPr dirty="0" sz="24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link</a:t>
            </a:r>
            <a:r>
              <a:rPr dirty="0" sz="24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24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upper</a:t>
            </a:r>
            <a:r>
              <a:rPr dirty="0" sz="2400" spc="-1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right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hand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corner</a:t>
            </a:r>
            <a:r>
              <a:rPr dirty="0" sz="24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of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24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17375E"/>
                </a:solidFill>
                <a:latin typeface="Calibri"/>
                <a:cs typeface="Calibri"/>
              </a:rPr>
              <a:t>screen.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3048000"/>
            <a:ext cx="9067800" cy="229971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Time</a:t>
            </a:r>
            <a:r>
              <a:rPr dirty="0" sz="3600" spc="-90"/>
              <a:t> </a:t>
            </a:r>
            <a:r>
              <a:rPr dirty="0" sz="3600"/>
              <a:t>and</a:t>
            </a:r>
            <a:r>
              <a:rPr dirty="0" sz="3600" spc="-90"/>
              <a:t> </a:t>
            </a:r>
            <a:r>
              <a:rPr dirty="0" sz="3600" spc="-10"/>
              <a:t>Attendance</a:t>
            </a:r>
            <a:r>
              <a:rPr dirty="0" sz="3600" spc="-105"/>
              <a:t> </a:t>
            </a:r>
            <a:r>
              <a:rPr dirty="0" sz="3600"/>
              <a:t>System</a:t>
            </a:r>
            <a:r>
              <a:rPr dirty="0" sz="3600" spc="-75"/>
              <a:t> </a:t>
            </a:r>
            <a:r>
              <a:rPr dirty="0" sz="3600" spc="-30"/>
              <a:t>(TAS)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2274189" y="2804541"/>
            <a:ext cx="4597400" cy="6965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>
                <a:latin typeface="Calibri"/>
                <a:cs typeface="Calibri"/>
              </a:rPr>
              <a:t>Faculty</a:t>
            </a:r>
            <a:r>
              <a:rPr dirty="0" sz="4400" spc="-90">
                <a:latin typeface="Calibri"/>
                <a:cs typeface="Calibri"/>
              </a:rPr>
              <a:t> </a:t>
            </a:r>
            <a:r>
              <a:rPr dirty="0" sz="4400">
                <a:latin typeface="Calibri"/>
                <a:cs typeface="Calibri"/>
              </a:rPr>
              <a:t>Time</a:t>
            </a:r>
            <a:r>
              <a:rPr dirty="0" sz="4400" spc="-85">
                <a:latin typeface="Calibri"/>
                <a:cs typeface="Calibri"/>
              </a:rPr>
              <a:t> </a:t>
            </a:r>
            <a:r>
              <a:rPr dirty="0" sz="4400" spc="-10">
                <a:latin typeface="Calibri"/>
                <a:cs typeface="Calibri"/>
              </a:rPr>
              <a:t>Record</a:t>
            </a:r>
            <a:endParaRPr sz="4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228469" y="461899"/>
            <a:ext cx="468947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1">
                <a:latin typeface="Calibri"/>
                <a:cs typeface="Calibri"/>
              </a:rPr>
              <a:t>Faculty</a:t>
            </a:r>
            <a:r>
              <a:rPr dirty="0" spc="-95" b="1">
                <a:latin typeface="Calibri"/>
                <a:cs typeface="Calibri"/>
              </a:rPr>
              <a:t> </a:t>
            </a:r>
            <a:r>
              <a:rPr dirty="0" b="1">
                <a:latin typeface="Calibri"/>
                <a:cs typeface="Calibri"/>
              </a:rPr>
              <a:t>Time</a:t>
            </a:r>
            <a:r>
              <a:rPr dirty="0" spc="-114" b="1">
                <a:latin typeface="Calibri"/>
                <a:cs typeface="Calibri"/>
              </a:rPr>
              <a:t> </a:t>
            </a:r>
            <a:r>
              <a:rPr dirty="0" spc="-10" b="1">
                <a:latin typeface="Calibri"/>
                <a:cs typeface="Calibri"/>
              </a:rPr>
              <a:t>Record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316482"/>
            <a:ext cx="7940675" cy="160528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400">
                <a:latin typeface="Calibri"/>
                <a:cs typeface="Calibri"/>
              </a:rPr>
              <a:t>Faculty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employees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are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able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certify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their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records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directly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from</a:t>
            </a:r>
            <a:r>
              <a:rPr dirty="0" sz="1400" spc="-6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their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summary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page </a:t>
            </a:r>
            <a:r>
              <a:rPr dirty="0" sz="1400">
                <a:latin typeface="Calibri"/>
                <a:cs typeface="Calibri"/>
              </a:rPr>
              <a:t>(shown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below),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if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there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are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no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charges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within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month.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25">
                <a:latin typeface="Calibri"/>
                <a:cs typeface="Calibri"/>
              </a:rPr>
              <a:t>You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only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able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record </a:t>
            </a:r>
            <a:r>
              <a:rPr dirty="0" sz="1400">
                <a:latin typeface="Calibri"/>
                <a:cs typeface="Calibri"/>
              </a:rPr>
              <a:t>(the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earliest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working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one)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at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time.</a:t>
            </a:r>
            <a:endParaRPr sz="14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400" spc="-65">
                <a:latin typeface="Calibri"/>
                <a:cs typeface="Calibri"/>
              </a:rPr>
              <a:t>To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with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no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charged,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simply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click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“I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certify”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box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then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submit.</a:t>
            </a:r>
            <a:r>
              <a:rPr dirty="0" sz="1400" spc="254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Once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submitted,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it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25">
                <a:latin typeface="Calibri"/>
                <a:cs typeface="Calibri"/>
              </a:rPr>
              <a:t> go</a:t>
            </a:r>
            <a:endParaRPr sz="14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dirty="0" sz="1400">
                <a:latin typeface="Calibri"/>
                <a:cs typeface="Calibri"/>
              </a:rPr>
              <a:t>into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Submitted/Pending</a:t>
            </a:r>
            <a:r>
              <a:rPr dirty="0" sz="1400">
                <a:latin typeface="Calibri"/>
                <a:cs typeface="Calibri"/>
              </a:rPr>
              <a:t> status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until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approved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by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supervisor.</a:t>
            </a:r>
            <a:endParaRPr sz="14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400" spc="-65">
                <a:latin typeface="Calibri"/>
                <a:cs typeface="Calibri"/>
              </a:rPr>
              <a:t>To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charge</a:t>
            </a:r>
            <a:r>
              <a:rPr dirty="0" sz="1400" spc="-5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time,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select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“Charge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Time/View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Calendar”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brought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into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record</a:t>
            </a:r>
            <a:endParaRPr sz="14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dirty="0" sz="1400">
                <a:latin typeface="Calibri"/>
                <a:cs typeface="Calibri"/>
              </a:rPr>
              <a:t>calendar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as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shown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following</a:t>
            </a:r>
            <a:r>
              <a:rPr dirty="0" sz="1400" spc="-5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slide.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0772" y="3200400"/>
            <a:ext cx="9063355" cy="3441065"/>
            <a:chOff x="80772" y="3200400"/>
            <a:chExt cx="9063355" cy="344106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772" y="3200400"/>
              <a:ext cx="9063228" cy="337261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918210" y="5706617"/>
              <a:ext cx="1836420" cy="922019"/>
            </a:xfrm>
            <a:custGeom>
              <a:avLst/>
              <a:gdLst/>
              <a:ahLst/>
              <a:cxnLst/>
              <a:rect l="l" t="t" r="r" b="b"/>
              <a:pathLst>
                <a:path w="1836420" h="922020">
                  <a:moveTo>
                    <a:pt x="461009" y="0"/>
                  </a:moveTo>
                  <a:lnTo>
                    <a:pt x="0" y="461009"/>
                  </a:lnTo>
                  <a:lnTo>
                    <a:pt x="461009" y="922019"/>
                  </a:lnTo>
                  <a:lnTo>
                    <a:pt x="461009" y="691514"/>
                  </a:lnTo>
                  <a:lnTo>
                    <a:pt x="1836420" y="691514"/>
                  </a:lnTo>
                  <a:lnTo>
                    <a:pt x="1605915" y="461009"/>
                  </a:lnTo>
                  <a:lnTo>
                    <a:pt x="1836420" y="230504"/>
                  </a:lnTo>
                  <a:lnTo>
                    <a:pt x="461009" y="230504"/>
                  </a:lnTo>
                  <a:lnTo>
                    <a:pt x="461009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918210" y="5706617"/>
              <a:ext cx="1836420" cy="922019"/>
            </a:xfrm>
            <a:custGeom>
              <a:avLst/>
              <a:gdLst/>
              <a:ahLst/>
              <a:cxnLst/>
              <a:rect l="l" t="t" r="r" b="b"/>
              <a:pathLst>
                <a:path w="1836420" h="922020">
                  <a:moveTo>
                    <a:pt x="1836420" y="230504"/>
                  </a:moveTo>
                  <a:lnTo>
                    <a:pt x="461009" y="230504"/>
                  </a:lnTo>
                  <a:lnTo>
                    <a:pt x="461009" y="0"/>
                  </a:lnTo>
                  <a:lnTo>
                    <a:pt x="0" y="461009"/>
                  </a:lnTo>
                  <a:lnTo>
                    <a:pt x="461009" y="922019"/>
                  </a:lnTo>
                  <a:lnTo>
                    <a:pt x="461009" y="691514"/>
                  </a:lnTo>
                  <a:lnTo>
                    <a:pt x="1836420" y="691514"/>
                  </a:lnTo>
                  <a:lnTo>
                    <a:pt x="1605915" y="461009"/>
                  </a:lnTo>
                  <a:lnTo>
                    <a:pt x="1836420" y="230504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1306830" y="5887923"/>
            <a:ext cx="1088390" cy="543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 indent="4445">
              <a:lnSpc>
                <a:spcPct val="100000"/>
              </a:lnSpc>
              <a:spcBef>
                <a:spcPts val="100"/>
              </a:spcBef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Click</a:t>
            </a:r>
            <a:r>
              <a:rPr dirty="0" sz="11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dirty="0" sz="11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SUBMIT</a:t>
            </a:r>
            <a:r>
              <a:rPr dirty="0" sz="11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if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dirty="0" sz="11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have NO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0" b="1">
                <a:solidFill>
                  <a:srgbClr val="FFFFFF"/>
                </a:solidFill>
                <a:latin typeface="Calibri"/>
                <a:cs typeface="Calibri"/>
              </a:rPr>
              <a:t>SICK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LEAVE</a:t>
            </a:r>
            <a:r>
              <a:rPr dirty="0" sz="11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record</a:t>
            </a:r>
            <a:r>
              <a:rPr dirty="0" sz="1200" spc="-10" b="1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16984" y="4895341"/>
            <a:ext cx="1380109" cy="103050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3321" rIns="0" bIns="0" rtlCol="0" vert="horz">
            <a:spAutoFit/>
          </a:bodyPr>
          <a:lstStyle/>
          <a:p>
            <a:pPr marL="1117600" marR="5080" indent="-81915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Calibri"/>
                <a:cs typeface="Calibri"/>
              </a:rPr>
              <a:t>View</a:t>
            </a:r>
            <a:r>
              <a:rPr dirty="0" sz="2800" spc="-6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of</a:t>
            </a:r>
            <a:r>
              <a:rPr dirty="0" sz="2800" spc="-55" b="1">
                <a:latin typeface="Calibri"/>
                <a:cs typeface="Calibri"/>
              </a:rPr>
              <a:t> </a:t>
            </a:r>
            <a:r>
              <a:rPr dirty="0" sz="2800" spc="-20" b="1">
                <a:latin typeface="Calibri"/>
                <a:cs typeface="Calibri"/>
              </a:rPr>
              <a:t>Sub-</a:t>
            </a:r>
            <a:r>
              <a:rPr dirty="0" sz="2800" b="1">
                <a:latin typeface="Calibri"/>
                <a:cs typeface="Calibri"/>
              </a:rPr>
              <a:t>Menu</a:t>
            </a:r>
            <a:r>
              <a:rPr dirty="0" sz="2800" spc="-4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Produced</a:t>
            </a:r>
            <a:r>
              <a:rPr dirty="0" sz="2800" spc="-6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by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Clicking</a:t>
            </a:r>
            <a:r>
              <a:rPr dirty="0" sz="2800" spc="-45" b="1">
                <a:latin typeface="Calibri"/>
                <a:cs typeface="Calibri"/>
              </a:rPr>
              <a:t> </a:t>
            </a:r>
            <a:r>
              <a:rPr dirty="0" sz="2800" spc="-25" b="1">
                <a:latin typeface="Calibri"/>
                <a:cs typeface="Calibri"/>
              </a:rPr>
              <a:t>on </a:t>
            </a:r>
            <a:r>
              <a:rPr dirty="0" sz="2800" b="1">
                <a:latin typeface="Calibri"/>
                <a:cs typeface="Calibri"/>
              </a:rPr>
              <a:t>Individual</a:t>
            </a:r>
            <a:r>
              <a:rPr dirty="0" sz="2800" spc="-114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Calendar</a:t>
            </a:r>
            <a:r>
              <a:rPr dirty="0" sz="2800" spc="-9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Dates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537842"/>
            <a:ext cx="7889875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400">
                <a:latin typeface="Calibri"/>
                <a:cs typeface="Calibri"/>
              </a:rPr>
              <a:t>Double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click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day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you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wish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enter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accrual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charge. </a:t>
            </a:r>
            <a:r>
              <a:rPr dirty="0" sz="2400">
                <a:latin typeface="Calibri"/>
                <a:cs typeface="Calibri"/>
              </a:rPr>
              <a:t>From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pop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up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box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(shown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next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page),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enter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the </a:t>
            </a:r>
            <a:r>
              <a:rPr dirty="0" sz="2400" spc="-10">
                <a:latin typeface="Calibri"/>
                <a:cs typeface="Calibri"/>
              </a:rPr>
              <a:t>appropriate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accrual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charge/s.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33400" y="2895598"/>
            <a:ext cx="8091170" cy="3962400"/>
            <a:chOff x="533400" y="2895598"/>
            <a:chExt cx="8091170" cy="39624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400" y="2895598"/>
              <a:ext cx="7606283" cy="396239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934961" y="3353562"/>
              <a:ext cx="1676400" cy="1066800"/>
            </a:xfrm>
            <a:custGeom>
              <a:avLst/>
              <a:gdLst/>
              <a:ahLst/>
              <a:cxnLst/>
              <a:rect l="l" t="t" r="r" b="b"/>
              <a:pathLst>
                <a:path w="1676400" h="1066800">
                  <a:moveTo>
                    <a:pt x="533400" y="0"/>
                  </a:moveTo>
                  <a:lnTo>
                    <a:pt x="0" y="533400"/>
                  </a:lnTo>
                  <a:lnTo>
                    <a:pt x="533400" y="1066800"/>
                  </a:lnTo>
                  <a:lnTo>
                    <a:pt x="533400" y="800100"/>
                  </a:lnTo>
                  <a:lnTo>
                    <a:pt x="1676400" y="800100"/>
                  </a:lnTo>
                  <a:lnTo>
                    <a:pt x="1409700" y="533400"/>
                  </a:lnTo>
                  <a:lnTo>
                    <a:pt x="1676400" y="266700"/>
                  </a:lnTo>
                  <a:lnTo>
                    <a:pt x="533400" y="2667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934961" y="3353562"/>
              <a:ext cx="1676400" cy="1066800"/>
            </a:xfrm>
            <a:custGeom>
              <a:avLst/>
              <a:gdLst/>
              <a:ahLst/>
              <a:cxnLst/>
              <a:rect l="l" t="t" r="r" b="b"/>
              <a:pathLst>
                <a:path w="1676400" h="1066800">
                  <a:moveTo>
                    <a:pt x="1676400" y="266700"/>
                  </a:moveTo>
                  <a:lnTo>
                    <a:pt x="533400" y="266700"/>
                  </a:lnTo>
                  <a:lnTo>
                    <a:pt x="533400" y="0"/>
                  </a:lnTo>
                  <a:lnTo>
                    <a:pt x="0" y="533400"/>
                  </a:lnTo>
                  <a:lnTo>
                    <a:pt x="533400" y="1066800"/>
                  </a:lnTo>
                  <a:lnTo>
                    <a:pt x="533400" y="800100"/>
                  </a:lnTo>
                  <a:lnTo>
                    <a:pt x="1676400" y="800100"/>
                  </a:lnTo>
                  <a:lnTo>
                    <a:pt x="1409700" y="533400"/>
                  </a:lnTo>
                  <a:lnTo>
                    <a:pt x="1676400" y="26670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7292085" y="3613784"/>
            <a:ext cx="960755" cy="528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1905">
              <a:lnSpc>
                <a:spcPct val="100000"/>
              </a:lnSpc>
              <a:spcBef>
                <a:spcPts val="100"/>
              </a:spcBef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Double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click</a:t>
            </a:r>
            <a:r>
              <a:rPr dirty="0" sz="11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on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10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enter charges.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14400" y="2883661"/>
            <a:ext cx="7086600" cy="3974465"/>
            <a:chOff x="914400" y="2883661"/>
            <a:chExt cx="7086600" cy="39744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00" y="3200399"/>
              <a:ext cx="7086600" cy="36575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5563361" y="2896361"/>
              <a:ext cx="1600200" cy="1066800"/>
            </a:xfrm>
            <a:custGeom>
              <a:avLst/>
              <a:gdLst/>
              <a:ahLst/>
              <a:cxnLst/>
              <a:rect l="l" t="t" r="r" b="b"/>
              <a:pathLst>
                <a:path w="1600200" h="1066800">
                  <a:moveTo>
                    <a:pt x="1066799" y="0"/>
                  </a:moveTo>
                  <a:lnTo>
                    <a:pt x="1066799" y="266700"/>
                  </a:lnTo>
                  <a:lnTo>
                    <a:pt x="0" y="266700"/>
                  </a:lnTo>
                  <a:lnTo>
                    <a:pt x="266700" y="533400"/>
                  </a:lnTo>
                  <a:lnTo>
                    <a:pt x="0" y="800100"/>
                  </a:lnTo>
                  <a:lnTo>
                    <a:pt x="1066799" y="800100"/>
                  </a:lnTo>
                  <a:lnTo>
                    <a:pt x="1066799" y="1066800"/>
                  </a:lnTo>
                  <a:lnTo>
                    <a:pt x="1600199" y="533400"/>
                  </a:lnTo>
                  <a:lnTo>
                    <a:pt x="1066799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5563361" y="2896361"/>
              <a:ext cx="1600200" cy="1066800"/>
            </a:xfrm>
            <a:custGeom>
              <a:avLst/>
              <a:gdLst/>
              <a:ahLst/>
              <a:cxnLst/>
              <a:rect l="l" t="t" r="r" b="b"/>
              <a:pathLst>
                <a:path w="1600200" h="1066800">
                  <a:moveTo>
                    <a:pt x="0" y="266700"/>
                  </a:moveTo>
                  <a:lnTo>
                    <a:pt x="1066799" y="266700"/>
                  </a:lnTo>
                  <a:lnTo>
                    <a:pt x="1066799" y="0"/>
                  </a:lnTo>
                  <a:lnTo>
                    <a:pt x="1600199" y="533400"/>
                  </a:lnTo>
                  <a:lnTo>
                    <a:pt x="1066799" y="1066800"/>
                  </a:lnTo>
                  <a:lnTo>
                    <a:pt x="1066799" y="800100"/>
                  </a:lnTo>
                  <a:lnTo>
                    <a:pt x="0" y="800100"/>
                  </a:lnTo>
                  <a:lnTo>
                    <a:pt x="266700" y="533400"/>
                  </a:lnTo>
                  <a:lnTo>
                    <a:pt x="0" y="26670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753361" y="3048761"/>
              <a:ext cx="1752600" cy="990600"/>
            </a:xfrm>
            <a:custGeom>
              <a:avLst/>
              <a:gdLst/>
              <a:ahLst/>
              <a:cxnLst/>
              <a:rect l="l" t="t" r="r" b="b"/>
              <a:pathLst>
                <a:path w="1752600" h="990600">
                  <a:moveTo>
                    <a:pt x="495300" y="0"/>
                  </a:moveTo>
                  <a:lnTo>
                    <a:pt x="0" y="495300"/>
                  </a:lnTo>
                  <a:lnTo>
                    <a:pt x="495300" y="990600"/>
                  </a:lnTo>
                  <a:lnTo>
                    <a:pt x="495300" y="742950"/>
                  </a:lnTo>
                  <a:lnTo>
                    <a:pt x="1752600" y="742950"/>
                  </a:lnTo>
                  <a:lnTo>
                    <a:pt x="1504950" y="495300"/>
                  </a:lnTo>
                  <a:lnTo>
                    <a:pt x="1752600" y="247650"/>
                  </a:lnTo>
                  <a:lnTo>
                    <a:pt x="495300" y="247650"/>
                  </a:lnTo>
                  <a:lnTo>
                    <a:pt x="495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753361" y="3048761"/>
              <a:ext cx="1752600" cy="990600"/>
            </a:xfrm>
            <a:custGeom>
              <a:avLst/>
              <a:gdLst/>
              <a:ahLst/>
              <a:cxnLst/>
              <a:rect l="l" t="t" r="r" b="b"/>
              <a:pathLst>
                <a:path w="1752600" h="990600">
                  <a:moveTo>
                    <a:pt x="1752600" y="247650"/>
                  </a:moveTo>
                  <a:lnTo>
                    <a:pt x="495300" y="247650"/>
                  </a:lnTo>
                  <a:lnTo>
                    <a:pt x="495300" y="0"/>
                  </a:lnTo>
                  <a:lnTo>
                    <a:pt x="0" y="495300"/>
                  </a:lnTo>
                  <a:lnTo>
                    <a:pt x="495300" y="990600"/>
                  </a:lnTo>
                  <a:lnTo>
                    <a:pt x="495300" y="742950"/>
                  </a:lnTo>
                  <a:lnTo>
                    <a:pt x="1752600" y="742950"/>
                  </a:lnTo>
                  <a:lnTo>
                    <a:pt x="1504950" y="495300"/>
                  </a:lnTo>
                  <a:lnTo>
                    <a:pt x="1752600" y="24765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</a:tabLst>
            </a:pPr>
            <a:r>
              <a:rPr dirty="0"/>
              <a:t>The</a:t>
            </a:r>
            <a:r>
              <a:rPr dirty="0" spc="-20"/>
              <a:t> </a:t>
            </a:r>
            <a:r>
              <a:rPr dirty="0"/>
              <a:t>pop</a:t>
            </a:r>
            <a:r>
              <a:rPr dirty="0" spc="-35"/>
              <a:t> </a:t>
            </a:r>
            <a:r>
              <a:rPr dirty="0"/>
              <a:t>up</a:t>
            </a:r>
            <a:r>
              <a:rPr dirty="0" spc="-40"/>
              <a:t> </a:t>
            </a:r>
            <a:r>
              <a:rPr dirty="0"/>
              <a:t>opens</a:t>
            </a:r>
            <a:r>
              <a:rPr dirty="0" spc="-35"/>
              <a:t> </a:t>
            </a:r>
            <a:r>
              <a:rPr dirty="0"/>
              <a:t>up</a:t>
            </a:r>
            <a:r>
              <a:rPr dirty="0" spc="-25"/>
              <a:t> </a:t>
            </a:r>
            <a:r>
              <a:rPr dirty="0"/>
              <a:t>a</a:t>
            </a:r>
            <a:r>
              <a:rPr dirty="0" spc="-30"/>
              <a:t> </a:t>
            </a:r>
            <a:r>
              <a:rPr dirty="0"/>
              <a:t>single</a:t>
            </a:r>
            <a:r>
              <a:rPr dirty="0" spc="-25"/>
              <a:t> </a:t>
            </a:r>
            <a:r>
              <a:rPr dirty="0"/>
              <a:t>day</a:t>
            </a:r>
            <a:r>
              <a:rPr dirty="0" spc="-25"/>
              <a:t> </a:t>
            </a:r>
            <a:r>
              <a:rPr dirty="0"/>
              <a:t>request</a:t>
            </a:r>
            <a:r>
              <a:rPr dirty="0" spc="-20"/>
              <a:t> </a:t>
            </a:r>
            <a:r>
              <a:rPr dirty="0"/>
              <a:t>(shown</a:t>
            </a:r>
            <a:r>
              <a:rPr dirty="0" spc="-30"/>
              <a:t> </a:t>
            </a:r>
            <a:r>
              <a:rPr dirty="0"/>
              <a:t>on</a:t>
            </a:r>
            <a:r>
              <a:rPr dirty="0" spc="-35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left).</a:t>
            </a:r>
            <a:r>
              <a:rPr dirty="0" spc="405"/>
              <a:t> </a:t>
            </a:r>
            <a:r>
              <a:rPr dirty="0" spc="-85"/>
              <a:t>To</a:t>
            </a:r>
            <a:r>
              <a:rPr dirty="0" spc="-25"/>
              <a:t> </a:t>
            </a:r>
            <a:r>
              <a:rPr dirty="0"/>
              <a:t>enter</a:t>
            </a:r>
            <a:r>
              <a:rPr dirty="0" spc="-20"/>
              <a:t> </a:t>
            </a:r>
            <a:r>
              <a:rPr dirty="0" spc="-50"/>
              <a:t>a </a:t>
            </a:r>
            <a:r>
              <a:rPr dirty="0"/>
              <a:t>date</a:t>
            </a:r>
            <a:r>
              <a:rPr dirty="0" spc="-35"/>
              <a:t> </a:t>
            </a:r>
            <a:r>
              <a:rPr dirty="0"/>
              <a:t>range,</a:t>
            </a:r>
            <a:r>
              <a:rPr dirty="0" spc="-55"/>
              <a:t> </a:t>
            </a:r>
            <a:r>
              <a:rPr dirty="0"/>
              <a:t>select</a:t>
            </a:r>
            <a:r>
              <a:rPr dirty="0" spc="-5"/>
              <a:t> </a:t>
            </a:r>
            <a:r>
              <a:rPr dirty="0"/>
              <a:t>the</a:t>
            </a:r>
            <a:r>
              <a:rPr dirty="0" spc="-45"/>
              <a:t> </a:t>
            </a:r>
            <a:r>
              <a:rPr dirty="0"/>
              <a:t>Show</a:t>
            </a:r>
            <a:r>
              <a:rPr dirty="0" spc="-50"/>
              <a:t> </a:t>
            </a:r>
            <a:r>
              <a:rPr dirty="0"/>
              <a:t>Multi</a:t>
            </a:r>
            <a:r>
              <a:rPr dirty="0" spc="-35"/>
              <a:t> </a:t>
            </a:r>
            <a:r>
              <a:rPr dirty="0"/>
              <a:t>Day</a:t>
            </a:r>
            <a:r>
              <a:rPr dirty="0" spc="-50"/>
              <a:t> </a:t>
            </a:r>
            <a:r>
              <a:rPr dirty="0"/>
              <a:t>button</a:t>
            </a:r>
            <a:r>
              <a:rPr dirty="0" spc="-50"/>
              <a:t> </a:t>
            </a:r>
            <a:r>
              <a:rPr dirty="0"/>
              <a:t>shown</a:t>
            </a:r>
            <a:r>
              <a:rPr dirty="0" spc="-50"/>
              <a:t> </a:t>
            </a:r>
            <a:r>
              <a:rPr dirty="0"/>
              <a:t>on</a:t>
            </a:r>
            <a:r>
              <a:rPr dirty="0" spc="-40"/>
              <a:t> </a:t>
            </a:r>
            <a:r>
              <a:rPr dirty="0"/>
              <a:t>the</a:t>
            </a:r>
            <a:r>
              <a:rPr dirty="0" spc="-35"/>
              <a:t> </a:t>
            </a:r>
            <a:r>
              <a:rPr dirty="0"/>
              <a:t>right</a:t>
            </a:r>
            <a:r>
              <a:rPr dirty="0" spc="-35"/>
              <a:t> </a:t>
            </a:r>
            <a:r>
              <a:rPr dirty="0" spc="-10"/>
              <a:t>(shown </a:t>
            </a:r>
            <a:r>
              <a:rPr dirty="0"/>
              <a:t>on</a:t>
            </a:r>
            <a:r>
              <a:rPr dirty="0" spc="-50"/>
              <a:t> </a:t>
            </a:r>
            <a:r>
              <a:rPr dirty="0"/>
              <a:t>next</a:t>
            </a:r>
            <a:r>
              <a:rPr dirty="0" spc="-30"/>
              <a:t> </a:t>
            </a:r>
            <a:r>
              <a:rPr dirty="0"/>
              <a:t>screen).</a:t>
            </a:r>
            <a:r>
              <a:rPr dirty="0" spc="-40"/>
              <a:t> </a:t>
            </a:r>
            <a:r>
              <a:rPr dirty="0"/>
              <a:t>Enter</a:t>
            </a:r>
            <a:r>
              <a:rPr dirty="0" spc="-35"/>
              <a:t> </a:t>
            </a:r>
            <a:r>
              <a:rPr dirty="0"/>
              <a:t>the</a:t>
            </a:r>
            <a:r>
              <a:rPr dirty="0" spc="-45"/>
              <a:t> </a:t>
            </a:r>
            <a:r>
              <a:rPr dirty="0" spc="-10"/>
              <a:t>increment</a:t>
            </a:r>
            <a:r>
              <a:rPr dirty="0" spc="-25"/>
              <a:t> </a:t>
            </a:r>
            <a:r>
              <a:rPr dirty="0" spc="-10"/>
              <a:t>(increments</a:t>
            </a:r>
            <a:r>
              <a:rPr dirty="0" spc="-25"/>
              <a:t> </a:t>
            </a:r>
            <a:r>
              <a:rPr dirty="0"/>
              <a:t>of</a:t>
            </a:r>
            <a:r>
              <a:rPr dirty="0" spc="-35"/>
              <a:t> </a:t>
            </a:r>
            <a:r>
              <a:rPr dirty="0"/>
              <a:t>.25</a:t>
            </a:r>
            <a:r>
              <a:rPr dirty="0" spc="-50"/>
              <a:t> </a:t>
            </a:r>
            <a:r>
              <a:rPr dirty="0"/>
              <a:t>days</a:t>
            </a:r>
            <a:r>
              <a:rPr dirty="0" spc="-35"/>
              <a:t> </a:t>
            </a:r>
            <a:r>
              <a:rPr dirty="0"/>
              <a:t>only)</a:t>
            </a:r>
            <a:r>
              <a:rPr dirty="0" spc="-50"/>
              <a:t> </a:t>
            </a:r>
            <a:r>
              <a:rPr dirty="0"/>
              <a:t>in</a:t>
            </a:r>
            <a:r>
              <a:rPr dirty="0" spc="-45"/>
              <a:t> </a:t>
            </a:r>
            <a:r>
              <a:rPr dirty="0" spc="-25"/>
              <a:t>the </a:t>
            </a:r>
            <a:r>
              <a:rPr dirty="0"/>
              <a:t>field</a:t>
            </a:r>
            <a:r>
              <a:rPr dirty="0" spc="-45"/>
              <a:t> </a:t>
            </a:r>
            <a:r>
              <a:rPr dirty="0"/>
              <a:t>which</a:t>
            </a:r>
            <a:r>
              <a:rPr dirty="0" spc="-40"/>
              <a:t> </a:t>
            </a:r>
            <a:r>
              <a:rPr dirty="0"/>
              <a:t>you</a:t>
            </a:r>
            <a:r>
              <a:rPr dirty="0" spc="-55"/>
              <a:t> </a:t>
            </a:r>
            <a:r>
              <a:rPr dirty="0"/>
              <a:t>want</a:t>
            </a:r>
            <a:r>
              <a:rPr dirty="0" spc="-40"/>
              <a:t> </a:t>
            </a:r>
            <a:r>
              <a:rPr dirty="0"/>
              <a:t>to</a:t>
            </a:r>
            <a:r>
              <a:rPr dirty="0" spc="-40"/>
              <a:t> </a:t>
            </a:r>
            <a:r>
              <a:rPr dirty="0"/>
              <a:t>charge,</a:t>
            </a:r>
            <a:r>
              <a:rPr dirty="0" spc="-60"/>
              <a:t> </a:t>
            </a:r>
            <a:r>
              <a:rPr dirty="0"/>
              <a:t>then</a:t>
            </a:r>
            <a:r>
              <a:rPr dirty="0" spc="-45"/>
              <a:t> </a:t>
            </a:r>
            <a:r>
              <a:rPr dirty="0"/>
              <a:t>select</a:t>
            </a:r>
            <a:r>
              <a:rPr dirty="0" spc="-25"/>
              <a:t> </a:t>
            </a:r>
            <a:r>
              <a:rPr dirty="0"/>
              <a:t>Save.</a:t>
            </a:r>
            <a:r>
              <a:rPr dirty="0" spc="375"/>
              <a:t> </a:t>
            </a:r>
            <a:r>
              <a:rPr dirty="0"/>
              <a:t>Once</a:t>
            </a:r>
            <a:r>
              <a:rPr dirty="0" spc="-50"/>
              <a:t> </a:t>
            </a:r>
            <a:r>
              <a:rPr dirty="0"/>
              <a:t>saved,</a:t>
            </a:r>
            <a:r>
              <a:rPr dirty="0" spc="-35"/>
              <a:t> </a:t>
            </a:r>
            <a:r>
              <a:rPr dirty="0"/>
              <a:t>the</a:t>
            </a:r>
            <a:r>
              <a:rPr dirty="0" spc="-40"/>
              <a:t> </a:t>
            </a:r>
            <a:r>
              <a:rPr dirty="0" spc="-10"/>
              <a:t>accrual </a:t>
            </a:r>
            <a:r>
              <a:rPr dirty="0"/>
              <a:t>charge</a:t>
            </a:r>
            <a:r>
              <a:rPr dirty="0" spc="-50"/>
              <a:t> </a:t>
            </a:r>
            <a:r>
              <a:rPr dirty="0"/>
              <a:t>will</a:t>
            </a:r>
            <a:r>
              <a:rPr dirty="0" spc="-25"/>
              <a:t> </a:t>
            </a:r>
            <a:r>
              <a:rPr dirty="0"/>
              <a:t>appear</a:t>
            </a:r>
            <a:r>
              <a:rPr dirty="0" spc="-25"/>
              <a:t> </a:t>
            </a:r>
            <a:r>
              <a:rPr dirty="0"/>
              <a:t>on</a:t>
            </a:r>
            <a:r>
              <a:rPr dirty="0" spc="-45"/>
              <a:t> </a:t>
            </a:r>
            <a:r>
              <a:rPr dirty="0"/>
              <a:t>your</a:t>
            </a:r>
            <a:r>
              <a:rPr dirty="0" spc="-50"/>
              <a:t> </a:t>
            </a:r>
            <a:r>
              <a:rPr dirty="0"/>
              <a:t>time</a:t>
            </a:r>
            <a:r>
              <a:rPr dirty="0" spc="-25"/>
              <a:t> </a:t>
            </a:r>
            <a:r>
              <a:rPr dirty="0" spc="-10"/>
              <a:t>record.</a:t>
            </a:r>
          </a:p>
          <a:p>
            <a:pPr marL="5535295">
              <a:lnSpc>
                <a:spcPts val="1110"/>
              </a:lnSpc>
              <a:spcBef>
                <a:spcPts val="1440"/>
              </a:spcBef>
            </a:pP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Multi-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endParaRPr sz="1100">
              <a:latin typeface="Calibri"/>
              <a:cs typeface="Calibri"/>
            </a:endParaRPr>
          </a:p>
          <a:p>
            <a:pPr marL="1791335">
              <a:lnSpc>
                <a:spcPts val="1110"/>
              </a:lnSpc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Single</a:t>
            </a:r>
            <a:r>
              <a:rPr dirty="0" sz="11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44982" rIns="0" bIns="0" rtlCol="0" vert="horz">
            <a:spAutoFit/>
          </a:bodyPr>
          <a:lstStyle/>
          <a:p>
            <a:pPr marL="1802764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Calibri"/>
                <a:cs typeface="Calibri"/>
              </a:rPr>
              <a:t>Charging</a:t>
            </a:r>
            <a:r>
              <a:rPr dirty="0" sz="3200" spc="-80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Sick</a:t>
            </a:r>
            <a:r>
              <a:rPr dirty="0" sz="3200" spc="-35" b="1">
                <a:latin typeface="Calibri"/>
                <a:cs typeface="Calibri"/>
              </a:rPr>
              <a:t> </a:t>
            </a:r>
            <a:r>
              <a:rPr dirty="0" sz="3200" spc="-20" b="1">
                <a:latin typeface="Calibri"/>
                <a:cs typeface="Calibri"/>
              </a:rPr>
              <a:t>Time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42316" rIns="0" bIns="0" rtlCol="0" vert="horz">
            <a:spAutoFit/>
          </a:bodyPr>
          <a:lstStyle/>
          <a:p>
            <a:pPr marL="844550">
              <a:lnSpc>
                <a:spcPct val="100000"/>
              </a:lnSpc>
              <a:spcBef>
                <a:spcPts val="105"/>
              </a:spcBef>
            </a:pPr>
            <a:r>
              <a:rPr dirty="0"/>
              <a:t>Multiple</a:t>
            </a:r>
            <a:r>
              <a:rPr dirty="0" spc="-70"/>
              <a:t> </a:t>
            </a:r>
            <a:r>
              <a:rPr dirty="0"/>
              <a:t>Day</a:t>
            </a:r>
            <a:r>
              <a:rPr dirty="0" spc="-65"/>
              <a:t> </a:t>
            </a:r>
            <a:r>
              <a:rPr dirty="0" spc="-10"/>
              <a:t>Leave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1676400"/>
            <a:ext cx="3962400" cy="312420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575175" y="1999615"/>
            <a:ext cx="3563620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Reminders:</a:t>
            </a:r>
            <a:endParaRPr sz="1800">
              <a:latin typeface="Calibri"/>
              <a:cs typeface="Calibri"/>
            </a:endParaRPr>
          </a:p>
          <a:p>
            <a:pPr marL="12700" marR="5080" indent="-2540">
              <a:lnSpc>
                <a:spcPct val="100000"/>
              </a:lnSpc>
              <a:spcBef>
                <a:spcPts val="2160"/>
              </a:spcBef>
              <a:buSzPct val="94444"/>
              <a:buFont typeface="Wingdings"/>
              <a:buChar char=""/>
              <a:tabLst>
                <a:tab pos="214629" algn="l"/>
              </a:tabLst>
            </a:pPr>
            <a:r>
              <a:rPr dirty="0" sz="1800">
                <a:latin typeface="Calibri"/>
                <a:cs typeface="Calibri"/>
              </a:rPr>
              <a:t>	</a:t>
            </a:r>
            <a:r>
              <a:rPr dirty="0" sz="1800">
                <a:latin typeface="Calibri"/>
                <a:cs typeface="Calibri"/>
              </a:rPr>
              <a:t>Charge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accruals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can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not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span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across </a:t>
            </a:r>
            <a:r>
              <a:rPr dirty="0" sz="1800">
                <a:latin typeface="Calibri"/>
                <a:cs typeface="Calibri"/>
              </a:rPr>
              <a:t>multiple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months.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04723" rIns="0" bIns="0" rtlCol="0" vert="horz">
            <a:spAutoFit/>
          </a:bodyPr>
          <a:lstStyle/>
          <a:p>
            <a:pPr marL="94869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Certify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and</a:t>
            </a:r>
            <a:r>
              <a:rPr dirty="0" sz="2400" spc="-7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Submit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to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Supervisor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392682"/>
            <a:ext cx="7903845" cy="11785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400">
                <a:latin typeface="Calibri"/>
                <a:cs typeface="Calibri"/>
              </a:rPr>
              <a:t>When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record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is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complete,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either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certify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supervisor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or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save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record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50">
                <a:latin typeface="Calibri"/>
                <a:cs typeface="Calibri"/>
              </a:rPr>
              <a:t>a</a:t>
            </a:r>
            <a:endParaRPr sz="14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dirty="0" sz="1400">
                <a:latin typeface="Calibri"/>
                <a:cs typeface="Calibri"/>
              </a:rPr>
              <a:t>later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time.</a:t>
            </a:r>
            <a:endParaRPr sz="14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400" spc="-65">
                <a:latin typeface="Calibri"/>
                <a:cs typeface="Calibri"/>
              </a:rPr>
              <a:t>To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send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Supervisor,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click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 “I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Certify”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box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select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Supervisor</a:t>
            </a:r>
            <a:endParaRPr sz="1400">
              <a:latin typeface="Calibri"/>
              <a:cs typeface="Calibri"/>
            </a:endParaRPr>
          </a:p>
          <a:p>
            <a:pPr marL="355600" marR="182245" indent="-342900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55600" algn="l"/>
                <a:tab pos="1122680" algn="l"/>
              </a:tabLst>
            </a:pPr>
            <a:r>
              <a:rPr dirty="0" sz="1400" spc="-10">
                <a:latin typeface="Calibri"/>
                <a:cs typeface="Calibri"/>
              </a:rPr>
              <a:t>NOTE:</a:t>
            </a:r>
            <a:r>
              <a:rPr dirty="0" sz="1400">
                <a:latin typeface="Calibri"/>
                <a:cs typeface="Calibri"/>
              </a:rPr>
              <a:t>	</a:t>
            </a:r>
            <a:r>
              <a:rPr dirty="0" sz="1400" spc="-20">
                <a:latin typeface="Calibri"/>
                <a:cs typeface="Calibri"/>
              </a:rPr>
              <a:t>You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receive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pop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up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message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if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try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navigate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away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from</a:t>
            </a:r>
            <a:r>
              <a:rPr dirty="0" sz="1400" spc="-6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record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(where </a:t>
            </a:r>
            <a:r>
              <a:rPr dirty="0" sz="1400">
                <a:latin typeface="Calibri"/>
                <a:cs typeface="Calibri"/>
              </a:rPr>
              <a:t>changes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were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made)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if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was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not</a:t>
            </a:r>
            <a:r>
              <a:rPr dirty="0" sz="1400" spc="254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saved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or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submitted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supervisor.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-12700" y="2593846"/>
            <a:ext cx="7764145" cy="4151629"/>
            <a:chOff x="-12700" y="2593846"/>
            <a:chExt cx="7764145" cy="4151629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5780" y="2593846"/>
              <a:ext cx="7225283" cy="415137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0" y="5487161"/>
              <a:ext cx="604520" cy="990600"/>
            </a:xfrm>
            <a:custGeom>
              <a:avLst/>
              <a:gdLst/>
              <a:ahLst/>
              <a:cxnLst/>
              <a:rect l="l" t="t" r="r" b="b"/>
              <a:pathLst>
                <a:path w="604520" h="990600">
                  <a:moveTo>
                    <a:pt x="108966" y="0"/>
                  </a:moveTo>
                  <a:lnTo>
                    <a:pt x="108966" y="247650"/>
                  </a:lnTo>
                  <a:lnTo>
                    <a:pt x="0" y="247650"/>
                  </a:lnTo>
                  <a:lnTo>
                    <a:pt x="0" y="742950"/>
                  </a:lnTo>
                  <a:lnTo>
                    <a:pt x="108966" y="742950"/>
                  </a:lnTo>
                  <a:lnTo>
                    <a:pt x="108966" y="990600"/>
                  </a:lnTo>
                  <a:lnTo>
                    <a:pt x="604266" y="495300"/>
                  </a:lnTo>
                  <a:lnTo>
                    <a:pt x="10896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5487161"/>
              <a:ext cx="604520" cy="990600"/>
            </a:xfrm>
            <a:custGeom>
              <a:avLst/>
              <a:gdLst/>
              <a:ahLst/>
              <a:cxnLst/>
              <a:rect l="l" t="t" r="r" b="b"/>
              <a:pathLst>
                <a:path w="604520" h="990600">
                  <a:moveTo>
                    <a:pt x="0" y="247650"/>
                  </a:moveTo>
                  <a:lnTo>
                    <a:pt x="108966" y="247650"/>
                  </a:lnTo>
                  <a:lnTo>
                    <a:pt x="108966" y="0"/>
                  </a:lnTo>
                  <a:lnTo>
                    <a:pt x="604266" y="495300"/>
                  </a:lnTo>
                  <a:lnTo>
                    <a:pt x="108966" y="990600"/>
                  </a:lnTo>
                  <a:lnTo>
                    <a:pt x="108966" y="742950"/>
                  </a:lnTo>
                  <a:lnTo>
                    <a:pt x="0" y="742950"/>
                  </a:lnTo>
                </a:path>
              </a:pathLst>
            </a:custGeom>
            <a:ln w="25399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-4110" y="5877559"/>
            <a:ext cx="223520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mit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359661" y="2101850"/>
            <a:ext cx="330200" cy="217804"/>
            <a:chOff x="1359661" y="2101850"/>
            <a:chExt cx="330200" cy="217804"/>
          </a:xfrm>
        </p:grpSpPr>
        <p:sp>
          <p:nvSpPr>
            <p:cNvPr id="10" name="object 10"/>
            <p:cNvSpPr/>
            <p:nvPr/>
          </p:nvSpPr>
          <p:spPr>
            <a:xfrm>
              <a:off x="1372361" y="2114550"/>
              <a:ext cx="304800" cy="192405"/>
            </a:xfrm>
            <a:custGeom>
              <a:avLst/>
              <a:gdLst/>
              <a:ahLst/>
              <a:cxnLst/>
              <a:rect l="l" t="t" r="r" b="b"/>
              <a:pathLst>
                <a:path w="304800" h="192405">
                  <a:moveTo>
                    <a:pt x="152400" y="0"/>
                  </a:moveTo>
                  <a:lnTo>
                    <a:pt x="116459" y="73405"/>
                  </a:lnTo>
                  <a:lnTo>
                    <a:pt x="0" y="73405"/>
                  </a:lnTo>
                  <a:lnTo>
                    <a:pt x="94234" y="118617"/>
                  </a:lnTo>
                  <a:lnTo>
                    <a:pt x="58165" y="192024"/>
                  </a:lnTo>
                  <a:lnTo>
                    <a:pt x="152400" y="146685"/>
                  </a:lnTo>
                  <a:lnTo>
                    <a:pt x="246634" y="192024"/>
                  </a:lnTo>
                  <a:lnTo>
                    <a:pt x="210565" y="118617"/>
                  </a:lnTo>
                  <a:lnTo>
                    <a:pt x="304800" y="73405"/>
                  </a:lnTo>
                  <a:lnTo>
                    <a:pt x="188340" y="73405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372361" y="2114550"/>
              <a:ext cx="304800" cy="192405"/>
            </a:xfrm>
            <a:custGeom>
              <a:avLst/>
              <a:gdLst/>
              <a:ahLst/>
              <a:cxnLst/>
              <a:rect l="l" t="t" r="r" b="b"/>
              <a:pathLst>
                <a:path w="304800" h="192405">
                  <a:moveTo>
                    <a:pt x="0" y="73405"/>
                  </a:moveTo>
                  <a:lnTo>
                    <a:pt x="116459" y="73405"/>
                  </a:lnTo>
                  <a:lnTo>
                    <a:pt x="152400" y="0"/>
                  </a:lnTo>
                  <a:lnTo>
                    <a:pt x="188340" y="73405"/>
                  </a:lnTo>
                  <a:lnTo>
                    <a:pt x="304800" y="73405"/>
                  </a:lnTo>
                  <a:lnTo>
                    <a:pt x="210565" y="118617"/>
                  </a:lnTo>
                  <a:lnTo>
                    <a:pt x="246634" y="192024"/>
                  </a:lnTo>
                  <a:lnTo>
                    <a:pt x="152400" y="146685"/>
                  </a:lnTo>
                  <a:lnTo>
                    <a:pt x="58165" y="192024"/>
                  </a:lnTo>
                  <a:lnTo>
                    <a:pt x="94234" y="118617"/>
                  </a:lnTo>
                  <a:lnTo>
                    <a:pt x="0" y="73405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2" name="object 12"/>
          <p:cNvGrpSpPr/>
          <p:nvPr/>
        </p:nvGrpSpPr>
        <p:grpSpPr>
          <a:xfrm>
            <a:off x="609600" y="5474461"/>
            <a:ext cx="8548370" cy="1396365"/>
            <a:chOff x="609600" y="5474461"/>
            <a:chExt cx="8548370" cy="1396365"/>
          </a:xfrm>
        </p:grpSpPr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9600" y="5562599"/>
              <a:ext cx="7551420" cy="79248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561810" y="6216002"/>
              <a:ext cx="898525" cy="642620"/>
            </a:xfrm>
            <a:custGeom>
              <a:avLst/>
              <a:gdLst/>
              <a:ahLst/>
              <a:cxnLst/>
              <a:rect l="l" t="t" r="r" b="b"/>
              <a:pathLst>
                <a:path w="898525" h="642620">
                  <a:moveTo>
                    <a:pt x="25814" y="0"/>
                  </a:moveTo>
                  <a:lnTo>
                    <a:pt x="0" y="641997"/>
                  </a:lnTo>
                  <a:lnTo>
                    <a:pt x="88141" y="641997"/>
                  </a:lnTo>
                  <a:lnTo>
                    <a:pt x="223172" y="517424"/>
                  </a:lnTo>
                  <a:lnTo>
                    <a:pt x="783285" y="517424"/>
                  </a:lnTo>
                  <a:lnTo>
                    <a:pt x="525686" y="238251"/>
                  </a:lnTo>
                  <a:lnTo>
                    <a:pt x="752254" y="29235"/>
                  </a:lnTo>
                  <a:lnTo>
                    <a:pt x="25814" y="0"/>
                  </a:lnTo>
                  <a:close/>
                </a:path>
                <a:path w="898525" h="642620">
                  <a:moveTo>
                    <a:pt x="783285" y="517424"/>
                  </a:moveTo>
                  <a:lnTo>
                    <a:pt x="223172" y="517424"/>
                  </a:lnTo>
                  <a:lnTo>
                    <a:pt x="338119" y="641997"/>
                  </a:lnTo>
                  <a:lnTo>
                    <a:pt x="898232" y="641997"/>
                  </a:lnTo>
                  <a:lnTo>
                    <a:pt x="783285" y="517424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2561810" y="6216002"/>
              <a:ext cx="898525" cy="642620"/>
            </a:xfrm>
            <a:custGeom>
              <a:avLst/>
              <a:gdLst/>
              <a:ahLst/>
              <a:cxnLst/>
              <a:rect l="l" t="t" r="r" b="b"/>
              <a:pathLst>
                <a:path w="898525" h="642620">
                  <a:moveTo>
                    <a:pt x="338119" y="641997"/>
                  </a:moveTo>
                  <a:lnTo>
                    <a:pt x="223172" y="517424"/>
                  </a:lnTo>
                  <a:lnTo>
                    <a:pt x="88141" y="641997"/>
                  </a:lnTo>
                </a:path>
                <a:path w="898525" h="642620">
                  <a:moveTo>
                    <a:pt x="0" y="641997"/>
                  </a:moveTo>
                  <a:lnTo>
                    <a:pt x="25814" y="0"/>
                  </a:lnTo>
                  <a:lnTo>
                    <a:pt x="752254" y="29235"/>
                  </a:lnTo>
                  <a:lnTo>
                    <a:pt x="525686" y="238251"/>
                  </a:lnTo>
                  <a:lnTo>
                    <a:pt x="898232" y="641997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50972" y="6534609"/>
              <a:ext cx="236651" cy="210820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4908041" y="5517641"/>
              <a:ext cx="1355090" cy="1005205"/>
            </a:xfrm>
            <a:custGeom>
              <a:avLst/>
              <a:gdLst/>
              <a:ahLst/>
              <a:cxnLst/>
              <a:rect l="l" t="t" r="r" b="b"/>
              <a:pathLst>
                <a:path w="1355089" h="1005204">
                  <a:moveTo>
                    <a:pt x="628777" y="0"/>
                  </a:moveTo>
                  <a:lnTo>
                    <a:pt x="0" y="261467"/>
                  </a:lnTo>
                  <a:lnTo>
                    <a:pt x="261493" y="890219"/>
                  </a:lnTo>
                  <a:lnTo>
                    <a:pt x="353313" y="667664"/>
                  </a:lnTo>
                  <a:lnTo>
                    <a:pt x="1171067" y="1005103"/>
                  </a:lnTo>
                  <a:lnTo>
                    <a:pt x="1040384" y="690727"/>
                  </a:lnTo>
                  <a:lnTo>
                    <a:pt x="1354709" y="559993"/>
                  </a:lnTo>
                  <a:lnTo>
                    <a:pt x="536956" y="222567"/>
                  </a:lnTo>
                  <a:lnTo>
                    <a:pt x="628777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4908041" y="5517641"/>
              <a:ext cx="1355090" cy="1005205"/>
            </a:xfrm>
            <a:custGeom>
              <a:avLst/>
              <a:gdLst/>
              <a:ahLst/>
              <a:cxnLst/>
              <a:rect l="l" t="t" r="r" b="b"/>
              <a:pathLst>
                <a:path w="1355089" h="1005204">
                  <a:moveTo>
                    <a:pt x="1354709" y="559993"/>
                  </a:moveTo>
                  <a:lnTo>
                    <a:pt x="536956" y="222567"/>
                  </a:lnTo>
                  <a:lnTo>
                    <a:pt x="628777" y="0"/>
                  </a:lnTo>
                  <a:lnTo>
                    <a:pt x="0" y="261467"/>
                  </a:lnTo>
                  <a:lnTo>
                    <a:pt x="261493" y="890219"/>
                  </a:lnTo>
                  <a:lnTo>
                    <a:pt x="353313" y="667664"/>
                  </a:lnTo>
                  <a:lnTo>
                    <a:pt x="1171067" y="1005103"/>
                  </a:lnTo>
                  <a:lnTo>
                    <a:pt x="1040384" y="690727"/>
                  </a:lnTo>
                  <a:lnTo>
                    <a:pt x="1354709" y="559993"/>
                  </a:lnTo>
                  <a:close/>
                </a:path>
              </a:pathLst>
            </a:custGeom>
            <a:ln w="25399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5356986" y="5939904"/>
              <a:ext cx="367030" cy="227329"/>
            </a:xfrm>
            <a:custGeom>
              <a:avLst/>
              <a:gdLst/>
              <a:ahLst/>
              <a:cxnLst/>
              <a:rect l="l" t="t" r="r" b="b"/>
              <a:pathLst>
                <a:path w="367029" h="227329">
                  <a:moveTo>
                    <a:pt x="315340" y="134620"/>
                  </a:moveTo>
                  <a:lnTo>
                    <a:pt x="307975" y="134620"/>
                  </a:lnTo>
                  <a:lnTo>
                    <a:pt x="307593" y="135889"/>
                  </a:lnTo>
                  <a:lnTo>
                    <a:pt x="307466" y="137159"/>
                  </a:lnTo>
                  <a:lnTo>
                    <a:pt x="307339" y="138429"/>
                  </a:lnTo>
                  <a:lnTo>
                    <a:pt x="305435" y="199389"/>
                  </a:lnTo>
                  <a:lnTo>
                    <a:pt x="305435" y="200659"/>
                  </a:lnTo>
                  <a:lnTo>
                    <a:pt x="305942" y="201929"/>
                  </a:lnTo>
                  <a:lnTo>
                    <a:pt x="306197" y="201929"/>
                  </a:lnTo>
                  <a:lnTo>
                    <a:pt x="306704" y="203200"/>
                  </a:lnTo>
                  <a:lnTo>
                    <a:pt x="291338" y="218439"/>
                  </a:lnTo>
                  <a:lnTo>
                    <a:pt x="290702" y="219709"/>
                  </a:lnTo>
                  <a:lnTo>
                    <a:pt x="290322" y="219709"/>
                  </a:lnTo>
                  <a:lnTo>
                    <a:pt x="290067" y="220979"/>
                  </a:lnTo>
                  <a:lnTo>
                    <a:pt x="290195" y="220979"/>
                  </a:lnTo>
                  <a:lnTo>
                    <a:pt x="290575" y="222250"/>
                  </a:lnTo>
                  <a:lnTo>
                    <a:pt x="290829" y="222250"/>
                  </a:lnTo>
                  <a:lnTo>
                    <a:pt x="291591" y="223520"/>
                  </a:lnTo>
                  <a:lnTo>
                    <a:pt x="293497" y="223520"/>
                  </a:lnTo>
                  <a:lnTo>
                    <a:pt x="294766" y="224789"/>
                  </a:lnTo>
                  <a:lnTo>
                    <a:pt x="299720" y="227329"/>
                  </a:lnTo>
                  <a:lnTo>
                    <a:pt x="308228" y="227329"/>
                  </a:lnTo>
                  <a:lnTo>
                    <a:pt x="323214" y="209550"/>
                  </a:lnTo>
                  <a:lnTo>
                    <a:pt x="343480" y="186689"/>
                  </a:lnTo>
                  <a:lnTo>
                    <a:pt x="322325" y="186689"/>
                  </a:lnTo>
                  <a:lnTo>
                    <a:pt x="323132" y="171450"/>
                  </a:lnTo>
                  <a:lnTo>
                    <a:pt x="323200" y="170179"/>
                  </a:lnTo>
                  <a:lnTo>
                    <a:pt x="323267" y="168909"/>
                  </a:lnTo>
                  <a:lnTo>
                    <a:pt x="323334" y="167639"/>
                  </a:lnTo>
                  <a:lnTo>
                    <a:pt x="323401" y="166370"/>
                  </a:lnTo>
                  <a:lnTo>
                    <a:pt x="323468" y="165100"/>
                  </a:lnTo>
                  <a:lnTo>
                    <a:pt x="323536" y="163829"/>
                  </a:lnTo>
                  <a:lnTo>
                    <a:pt x="323603" y="162559"/>
                  </a:lnTo>
                  <a:lnTo>
                    <a:pt x="323670" y="161289"/>
                  </a:lnTo>
                  <a:lnTo>
                    <a:pt x="323737" y="160020"/>
                  </a:lnTo>
                  <a:lnTo>
                    <a:pt x="323805" y="158750"/>
                  </a:lnTo>
                  <a:lnTo>
                    <a:pt x="323872" y="157479"/>
                  </a:lnTo>
                  <a:lnTo>
                    <a:pt x="323939" y="156209"/>
                  </a:lnTo>
                  <a:lnTo>
                    <a:pt x="324006" y="154939"/>
                  </a:lnTo>
                  <a:lnTo>
                    <a:pt x="324074" y="153670"/>
                  </a:lnTo>
                  <a:lnTo>
                    <a:pt x="324141" y="152400"/>
                  </a:lnTo>
                  <a:lnTo>
                    <a:pt x="324208" y="151129"/>
                  </a:lnTo>
                  <a:lnTo>
                    <a:pt x="324275" y="149859"/>
                  </a:lnTo>
                  <a:lnTo>
                    <a:pt x="324343" y="148589"/>
                  </a:lnTo>
                  <a:lnTo>
                    <a:pt x="324410" y="147320"/>
                  </a:lnTo>
                  <a:lnTo>
                    <a:pt x="324477" y="146050"/>
                  </a:lnTo>
                  <a:lnTo>
                    <a:pt x="324544" y="144779"/>
                  </a:lnTo>
                  <a:lnTo>
                    <a:pt x="324612" y="139700"/>
                  </a:lnTo>
                  <a:lnTo>
                    <a:pt x="324358" y="139700"/>
                  </a:lnTo>
                  <a:lnTo>
                    <a:pt x="323341" y="138429"/>
                  </a:lnTo>
                  <a:lnTo>
                    <a:pt x="322579" y="138429"/>
                  </a:lnTo>
                  <a:lnTo>
                    <a:pt x="320548" y="137159"/>
                  </a:lnTo>
                  <a:lnTo>
                    <a:pt x="319150" y="135889"/>
                  </a:lnTo>
                  <a:lnTo>
                    <a:pt x="317246" y="135889"/>
                  </a:lnTo>
                  <a:lnTo>
                    <a:pt x="315340" y="134620"/>
                  </a:lnTo>
                  <a:close/>
                </a:path>
                <a:path w="367029" h="227329">
                  <a:moveTo>
                    <a:pt x="268350" y="185420"/>
                  </a:moveTo>
                  <a:lnTo>
                    <a:pt x="265557" y="185420"/>
                  </a:lnTo>
                  <a:lnTo>
                    <a:pt x="266446" y="186689"/>
                  </a:lnTo>
                  <a:lnTo>
                    <a:pt x="268350" y="185420"/>
                  </a:lnTo>
                  <a:close/>
                </a:path>
                <a:path w="367029" h="227329">
                  <a:moveTo>
                    <a:pt x="355726" y="151129"/>
                  </a:moveTo>
                  <a:lnTo>
                    <a:pt x="351916" y="151129"/>
                  </a:lnTo>
                  <a:lnTo>
                    <a:pt x="351282" y="152400"/>
                  </a:lnTo>
                  <a:lnTo>
                    <a:pt x="350520" y="153670"/>
                  </a:lnTo>
                  <a:lnTo>
                    <a:pt x="322579" y="186689"/>
                  </a:lnTo>
                  <a:lnTo>
                    <a:pt x="343480" y="186689"/>
                  </a:lnTo>
                  <a:lnTo>
                    <a:pt x="364871" y="162559"/>
                  </a:lnTo>
                  <a:lnTo>
                    <a:pt x="365633" y="161289"/>
                  </a:lnTo>
                  <a:lnTo>
                    <a:pt x="366267" y="160020"/>
                  </a:lnTo>
                  <a:lnTo>
                    <a:pt x="366522" y="160020"/>
                  </a:lnTo>
                  <a:lnTo>
                    <a:pt x="366902" y="158750"/>
                  </a:lnTo>
                  <a:lnTo>
                    <a:pt x="366775" y="157479"/>
                  </a:lnTo>
                  <a:lnTo>
                    <a:pt x="366013" y="156209"/>
                  </a:lnTo>
                  <a:lnTo>
                    <a:pt x="365378" y="156209"/>
                  </a:lnTo>
                  <a:lnTo>
                    <a:pt x="363092" y="154939"/>
                  </a:lnTo>
                  <a:lnTo>
                    <a:pt x="361568" y="153670"/>
                  </a:lnTo>
                  <a:lnTo>
                    <a:pt x="357504" y="152400"/>
                  </a:lnTo>
                  <a:lnTo>
                    <a:pt x="355726" y="151129"/>
                  </a:lnTo>
                  <a:close/>
                </a:path>
                <a:path w="367029" h="227329">
                  <a:moveTo>
                    <a:pt x="270890" y="116840"/>
                  </a:moveTo>
                  <a:lnTo>
                    <a:pt x="268477" y="116840"/>
                  </a:lnTo>
                  <a:lnTo>
                    <a:pt x="267970" y="118109"/>
                  </a:lnTo>
                  <a:lnTo>
                    <a:pt x="267588" y="118109"/>
                  </a:lnTo>
                  <a:lnTo>
                    <a:pt x="267208" y="119379"/>
                  </a:lnTo>
                  <a:lnTo>
                    <a:pt x="266700" y="120650"/>
                  </a:lnTo>
                  <a:lnTo>
                    <a:pt x="266191" y="120650"/>
                  </a:lnTo>
                  <a:lnTo>
                    <a:pt x="265684" y="121919"/>
                  </a:lnTo>
                  <a:lnTo>
                    <a:pt x="264795" y="124459"/>
                  </a:lnTo>
                  <a:lnTo>
                    <a:pt x="264287" y="125729"/>
                  </a:lnTo>
                  <a:lnTo>
                    <a:pt x="264287" y="128270"/>
                  </a:lnTo>
                  <a:lnTo>
                    <a:pt x="264667" y="129539"/>
                  </a:lnTo>
                  <a:lnTo>
                    <a:pt x="265429" y="129539"/>
                  </a:lnTo>
                  <a:lnTo>
                    <a:pt x="272541" y="132079"/>
                  </a:lnTo>
                  <a:lnTo>
                    <a:pt x="253746" y="177800"/>
                  </a:lnTo>
                  <a:lnTo>
                    <a:pt x="253491" y="179070"/>
                  </a:lnTo>
                  <a:lnTo>
                    <a:pt x="253618" y="180339"/>
                  </a:lnTo>
                  <a:lnTo>
                    <a:pt x="254000" y="180339"/>
                  </a:lnTo>
                  <a:lnTo>
                    <a:pt x="255015" y="181609"/>
                  </a:lnTo>
                  <a:lnTo>
                    <a:pt x="255777" y="181609"/>
                  </a:lnTo>
                  <a:lnTo>
                    <a:pt x="257810" y="182879"/>
                  </a:lnTo>
                  <a:lnTo>
                    <a:pt x="259079" y="182879"/>
                  </a:lnTo>
                  <a:lnTo>
                    <a:pt x="262127" y="184150"/>
                  </a:lnTo>
                  <a:lnTo>
                    <a:pt x="263398" y="185420"/>
                  </a:lnTo>
                  <a:lnTo>
                    <a:pt x="269621" y="185420"/>
                  </a:lnTo>
                  <a:lnTo>
                    <a:pt x="288416" y="139700"/>
                  </a:lnTo>
                  <a:lnTo>
                    <a:pt x="303402" y="139700"/>
                  </a:lnTo>
                  <a:lnTo>
                    <a:pt x="304418" y="137159"/>
                  </a:lnTo>
                  <a:lnTo>
                    <a:pt x="304800" y="135889"/>
                  </a:lnTo>
                  <a:lnTo>
                    <a:pt x="305053" y="134620"/>
                  </a:lnTo>
                  <a:lnTo>
                    <a:pt x="305180" y="133350"/>
                  </a:lnTo>
                  <a:lnTo>
                    <a:pt x="305308" y="133350"/>
                  </a:lnTo>
                  <a:lnTo>
                    <a:pt x="305308" y="132079"/>
                  </a:lnTo>
                  <a:lnTo>
                    <a:pt x="305180" y="132079"/>
                  </a:lnTo>
                  <a:lnTo>
                    <a:pt x="304926" y="130809"/>
                  </a:lnTo>
                  <a:lnTo>
                    <a:pt x="304418" y="130809"/>
                  </a:lnTo>
                  <a:lnTo>
                    <a:pt x="293750" y="125729"/>
                  </a:lnTo>
                  <a:lnTo>
                    <a:pt x="296672" y="119379"/>
                  </a:lnTo>
                  <a:lnTo>
                    <a:pt x="277875" y="119379"/>
                  </a:lnTo>
                  <a:lnTo>
                    <a:pt x="270890" y="116840"/>
                  </a:lnTo>
                  <a:close/>
                </a:path>
                <a:path w="367029" h="227329">
                  <a:moveTo>
                    <a:pt x="233934" y="170179"/>
                  </a:moveTo>
                  <a:lnTo>
                    <a:pt x="227964" y="170179"/>
                  </a:lnTo>
                  <a:lnTo>
                    <a:pt x="228980" y="171450"/>
                  </a:lnTo>
                  <a:lnTo>
                    <a:pt x="233679" y="171450"/>
                  </a:lnTo>
                  <a:lnTo>
                    <a:pt x="233934" y="170179"/>
                  </a:lnTo>
                  <a:close/>
                </a:path>
                <a:path w="367029" h="227329">
                  <a:moveTo>
                    <a:pt x="247650" y="106679"/>
                  </a:moveTo>
                  <a:lnTo>
                    <a:pt x="241553" y="106679"/>
                  </a:lnTo>
                  <a:lnTo>
                    <a:pt x="241426" y="107950"/>
                  </a:lnTo>
                  <a:lnTo>
                    <a:pt x="218186" y="163829"/>
                  </a:lnTo>
                  <a:lnTo>
                    <a:pt x="218186" y="165100"/>
                  </a:lnTo>
                  <a:lnTo>
                    <a:pt x="218566" y="166370"/>
                  </a:lnTo>
                  <a:lnTo>
                    <a:pt x="219583" y="166370"/>
                  </a:lnTo>
                  <a:lnTo>
                    <a:pt x="220345" y="167639"/>
                  </a:lnTo>
                  <a:lnTo>
                    <a:pt x="222250" y="167639"/>
                  </a:lnTo>
                  <a:lnTo>
                    <a:pt x="223520" y="168909"/>
                  </a:lnTo>
                  <a:lnTo>
                    <a:pt x="225171" y="168909"/>
                  </a:lnTo>
                  <a:lnTo>
                    <a:pt x="226695" y="170179"/>
                  </a:lnTo>
                  <a:lnTo>
                    <a:pt x="234187" y="170179"/>
                  </a:lnTo>
                  <a:lnTo>
                    <a:pt x="257428" y="114300"/>
                  </a:lnTo>
                  <a:lnTo>
                    <a:pt x="257301" y="111759"/>
                  </a:lnTo>
                  <a:lnTo>
                    <a:pt x="257048" y="111759"/>
                  </a:lnTo>
                  <a:lnTo>
                    <a:pt x="256032" y="110490"/>
                  </a:lnTo>
                  <a:lnTo>
                    <a:pt x="255270" y="110490"/>
                  </a:lnTo>
                  <a:lnTo>
                    <a:pt x="254253" y="109219"/>
                  </a:lnTo>
                  <a:lnTo>
                    <a:pt x="252095" y="109219"/>
                  </a:lnTo>
                  <a:lnTo>
                    <a:pt x="250443" y="107950"/>
                  </a:lnTo>
                  <a:lnTo>
                    <a:pt x="248920" y="107950"/>
                  </a:lnTo>
                  <a:lnTo>
                    <a:pt x="247650" y="106679"/>
                  </a:lnTo>
                  <a:close/>
                </a:path>
                <a:path w="367029" h="227329">
                  <a:moveTo>
                    <a:pt x="204977" y="158750"/>
                  </a:moveTo>
                  <a:lnTo>
                    <a:pt x="198754" y="158750"/>
                  </a:lnTo>
                  <a:lnTo>
                    <a:pt x="200913" y="160020"/>
                  </a:lnTo>
                  <a:lnTo>
                    <a:pt x="204342" y="160020"/>
                  </a:lnTo>
                  <a:lnTo>
                    <a:pt x="204977" y="158750"/>
                  </a:lnTo>
                  <a:close/>
                </a:path>
                <a:path w="367029" h="227329">
                  <a:moveTo>
                    <a:pt x="193293" y="85090"/>
                  </a:moveTo>
                  <a:lnTo>
                    <a:pt x="190880" y="85090"/>
                  </a:lnTo>
                  <a:lnTo>
                    <a:pt x="190373" y="86359"/>
                  </a:lnTo>
                  <a:lnTo>
                    <a:pt x="188595" y="88900"/>
                  </a:lnTo>
                  <a:lnTo>
                    <a:pt x="188087" y="90169"/>
                  </a:lnTo>
                  <a:lnTo>
                    <a:pt x="187198" y="92709"/>
                  </a:lnTo>
                  <a:lnTo>
                    <a:pt x="186689" y="93980"/>
                  </a:lnTo>
                  <a:lnTo>
                    <a:pt x="186689" y="96519"/>
                  </a:lnTo>
                  <a:lnTo>
                    <a:pt x="187071" y="97790"/>
                  </a:lnTo>
                  <a:lnTo>
                    <a:pt x="187960" y="97790"/>
                  </a:lnTo>
                  <a:lnTo>
                    <a:pt x="194690" y="100330"/>
                  </a:lnTo>
                  <a:lnTo>
                    <a:pt x="182752" y="129539"/>
                  </a:lnTo>
                  <a:lnTo>
                    <a:pt x="181355" y="133350"/>
                  </a:lnTo>
                  <a:lnTo>
                    <a:pt x="180466" y="135889"/>
                  </a:lnTo>
                  <a:lnTo>
                    <a:pt x="180086" y="138429"/>
                  </a:lnTo>
                  <a:lnTo>
                    <a:pt x="180086" y="144779"/>
                  </a:lnTo>
                  <a:lnTo>
                    <a:pt x="180848" y="146050"/>
                  </a:lnTo>
                  <a:lnTo>
                    <a:pt x="181737" y="148589"/>
                  </a:lnTo>
                  <a:lnTo>
                    <a:pt x="183134" y="151129"/>
                  </a:lnTo>
                  <a:lnTo>
                    <a:pt x="185038" y="152400"/>
                  </a:lnTo>
                  <a:lnTo>
                    <a:pt x="187071" y="154939"/>
                  </a:lnTo>
                  <a:lnTo>
                    <a:pt x="189611" y="156209"/>
                  </a:lnTo>
                  <a:lnTo>
                    <a:pt x="192786" y="157479"/>
                  </a:lnTo>
                  <a:lnTo>
                    <a:pt x="195199" y="158750"/>
                  </a:lnTo>
                  <a:lnTo>
                    <a:pt x="206121" y="158750"/>
                  </a:lnTo>
                  <a:lnTo>
                    <a:pt x="208025" y="154939"/>
                  </a:lnTo>
                  <a:lnTo>
                    <a:pt x="208787" y="153670"/>
                  </a:lnTo>
                  <a:lnTo>
                    <a:pt x="209296" y="152400"/>
                  </a:lnTo>
                  <a:lnTo>
                    <a:pt x="209676" y="151129"/>
                  </a:lnTo>
                  <a:lnTo>
                    <a:pt x="209803" y="149859"/>
                  </a:lnTo>
                  <a:lnTo>
                    <a:pt x="210058" y="149859"/>
                  </a:lnTo>
                  <a:lnTo>
                    <a:pt x="210058" y="147320"/>
                  </a:lnTo>
                  <a:lnTo>
                    <a:pt x="209423" y="147320"/>
                  </a:lnTo>
                  <a:lnTo>
                    <a:pt x="209168" y="146050"/>
                  </a:lnTo>
                  <a:lnTo>
                    <a:pt x="202437" y="146050"/>
                  </a:lnTo>
                  <a:lnTo>
                    <a:pt x="200025" y="144779"/>
                  </a:lnTo>
                  <a:lnTo>
                    <a:pt x="198500" y="143509"/>
                  </a:lnTo>
                  <a:lnTo>
                    <a:pt x="198374" y="142239"/>
                  </a:lnTo>
                  <a:lnTo>
                    <a:pt x="198247" y="140970"/>
                  </a:lnTo>
                  <a:lnTo>
                    <a:pt x="197865" y="139700"/>
                  </a:lnTo>
                  <a:lnTo>
                    <a:pt x="198374" y="137159"/>
                  </a:lnTo>
                  <a:lnTo>
                    <a:pt x="210565" y="106679"/>
                  </a:lnTo>
                  <a:lnTo>
                    <a:pt x="228091" y="106679"/>
                  </a:lnTo>
                  <a:lnTo>
                    <a:pt x="228600" y="105409"/>
                  </a:lnTo>
                  <a:lnTo>
                    <a:pt x="228853" y="104140"/>
                  </a:lnTo>
                  <a:lnTo>
                    <a:pt x="229362" y="102869"/>
                  </a:lnTo>
                  <a:lnTo>
                    <a:pt x="229362" y="100330"/>
                  </a:lnTo>
                  <a:lnTo>
                    <a:pt x="228853" y="99059"/>
                  </a:lnTo>
                  <a:lnTo>
                    <a:pt x="228600" y="99059"/>
                  </a:lnTo>
                  <a:lnTo>
                    <a:pt x="215900" y="93980"/>
                  </a:lnTo>
                  <a:lnTo>
                    <a:pt x="218503" y="87630"/>
                  </a:lnTo>
                  <a:lnTo>
                    <a:pt x="200025" y="87630"/>
                  </a:lnTo>
                  <a:lnTo>
                    <a:pt x="193293" y="85090"/>
                  </a:lnTo>
                  <a:close/>
                </a:path>
                <a:path w="367029" h="227329">
                  <a:moveTo>
                    <a:pt x="303402" y="139700"/>
                  </a:moveTo>
                  <a:lnTo>
                    <a:pt x="288416" y="139700"/>
                  </a:lnTo>
                  <a:lnTo>
                    <a:pt x="298703" y="143509"/>
                  </a:lnTo>
                  <a:lnTo>
                    <a:pt x="300354" y="143509"/>
                  </a:lnTo>
                  <a:lnTo>
                    <a:pt x="301243" y="142239"/>
                  </a:lnTo>
                  <a:lnTo>
                    <a:pt x="302005" y="142239"/>
                  </a:lnTo>
                  <a:lnTo>
                    <a:pt x="302895" y="140970"/>
                  </a:lnTo>
                  <a:lnTo>
                    <a:pt x="303402" y="139700"/>
                  </a:lnTo>
                  <a:close/>
                </a:path>
                <a:path w="367029" h="227329">
                  <a:moveTo>
                    <a:pt x="311150" y="133350"/>
                  </a:moveTo>
                  <a:lnTo>
                    <a:pt x="308737" y="133350"/>
                  </a:lnTo>
                  <a:lnTo>
                    <a:pt x="308228" y="134620"/>
                  </a:lnTo>
                  <a:lnTo>
                    <a:pt x="313689" y="134620"/>
                  </a:lnTo>
                  <a:lnTo>
                    <a:pt x="311150" y="133350"/>
                  </a:lnTo>
                  <a:close/>
                </a:path>
                <a:path w="367029" h="227329">
                  <a:moveTo>
                    <a:pt x="156463" y="68580"/>
                  </a:moveTo>
                  <a:lnTo>
                    <a:pt x="150113" y="68580"/>
                  </a:lnTo>
                  <a:lnTo>
                    <a:pt x="149860" y="69850"/>
                  </a:lnTo>
                  <a:lnTo>
                    <a:pt x="126618" y="125729"/>
                  </a:lnTo>
                  <a:lnTo>
                    <a:pt x="126618" y="127000"/>
                  </a:lnTo>
                  <a:lnTo>
                    <a:pt x="127000" y="128270"/>
                  </a:lnTo>
                  <a:lnTo>
                    <a:pt x="128015" y="129539"/>
                  </a:lnTo>
                  <a:lnTo>
                    <a:pt x="129793" y="129539"/>
                  </a:lnTo>
                  <a:lnTo>
                    <a:pt x="130683" y="130809"/>
                  </a:lnTo>
                  <a:lnTo>
                    <a:pt x="131952" y="130809"/>
                  </a:lnTo>
                  <a:lnTo>
                    <a:pt x="133603" y="132079"/>
                  </a:lnTo>
                  <a:lnTo>
                    <a:pt x="135127" y="132079"/>
                  </a:lnTo>
                  <a:lnTo>
                    <a:pt x="136398" y="133350"/>
                  </a:lnTo>
                  <a:lnTo>
                    <a:pt x="142366" y="133350"/>
                  </a:lnTo>
                  <a:lnTo>
                    <a:pt x="142621" y="132079"/>
                  </a:lnTo>
                  <a:lnTo>
                    <a:pt x="157099" y="97790"/>
                  </a:lnTo>
                  <a:lnTo>
                    <a:pt x="159003" y="96519"/>
                  </a:lnTo>
                  <a:lnTo>
                    <a:pt x="160782" y="95250"/>
                  </a:lnTo>
                  <a:lnTo>
                    <a:pt x="163829" y="92709"/>
                  </a:lnTo>
                  <a:lnTo>
                    <a:pt x="166624" y="92709"/>
                  </a:lnTo>
                  <a:lnTo>
                    <a:pt x="167766" y="91440"/>
                  </a:lnTo>
                  <a:lnTo>
                    <a:pt x="183451" y="91440"/>
                  </a:lnTo>
                  <a:lnTo>
                    <a:pt x="184023" y="90169"/>
                  </a:lnTo>
                  <a:lnTo>
                    <a:pt x="185165" y="86359"/>
                  </a:lnTo>
                  <a:lnTo>
                    <a:pt x="185420" y="86359"/>
                  </a:lnTo>
                  <a:lnTo>
                    <a:pt x="185800" y="85090"/>
                  </a:lnTo>
                  <a:lnTo>
                    <a:pt x="185927" y="83819"/>
                  </a:lnTo>
                  <a:lnTo>
                    <a:pt x="186182" y="83819"/>
                  </a:lnTo>
                  <a:lnTo>
                    <a:pt x="186182" y="82550"/>
                  </a:lnTo>
                  <a:lnTo>
                    <a:pt x="160654" y="82550"/>
                  </a:lnTo>
                  <a:lnTo>
                    <a:pt x="163449" y="74930"/>
                  </a:lnTo>
                  <a:lnTo>
                    <a:pt x="163575" y="73659"/>
                  </a:lnTo>
                  <a:lnTo>
                    <a:pt x="163322" y="72390"/>
                  </a:lnTo>
                  <a:lnTo>
                    <a:pt x="162560" y="72390"/>
                  </a:lnTo>
                  <a:lnTo>
                    <a:pt x="161925" y="71119"/>
                  </a:lnTo>
                  <a:lnTo>
                    <a:pt x="160274" y="71119"/>
                  </a:lnTo>
                  <a:lnTo>
                    <a:pt x="159130" y="69850"/>
                  </a:lnTo>
                  <a:lnTo>
                    <a:pt x="156463" y="68580"/>
                  </a:lnTo>
                  <a:close/>
                </a:path>
                <a:path w="367029" h="227329">
                  <a:moveTo>
                    <a:pt x="302640" y="97790"/>
                  </a:moveTo>
                  <a:lnTo>
                    <a:pt x="294132" y="97790"/>
                  </a:lnTo>
                  <a:lnTo>
                    <a:pt x="289305" y="100330"/>
                  </a:lnTo>
                  <a:lnTo>
                    <a:pt x="287020" y="102869"/>
                  </a:lnTo>
                  <a:lnTo>
                    <a:pt x="283210" y="107950"/>
                  </a:lnTo>
                  <a:lnTo>
                    <a:pt x="281432" y="111759"/>
                  </a:lnTo>
                  <a:lnTo>
                    <a:pt x="279780" y="115569"/>
                  </a:lnTo>
                  <a:lnTo>
                    <a:pt x="277875" y="119379"/>
                  </a:lnTo>
                  <a:lnTo>
                    <a:pt x="296672" y="119379"/>
                  </a:lnTo>
                  <a:lnTo>
                    <a:pt x="299720" y="114300"/>
                  </a:lnTo>
                  <a:lnTo>
                    <a:pt x="301498" y="113029"/>
                  </a:lnTo>
                  <a:lnTo>
                    <a:pt x="316864" y="113029"/>
                  </a:lnTo>
                  <a:lnTo>
                    <a:pt x="317373" y="111759"/>
                  </a:lnTo>
                  <a:lnTo>
                    <a:pt x="317626" y="110490"/>
                  </a:lnTo>
                  <a:lnTo>
                    <a:pt x="318008" y="110490"/>
                  </a:lnTo>
                  <a:lnTo>
                    <a:pt x="318008" y="105409"/>
                  </a:lnTo>
                  <a:lnTo>
                    <a:pt x="317500" y="105409"/>
                  </a:lnTo>
                  <a:lnTo>
                    <a:pt x="316738" y="104140"/>
                  </a:lnTo>
                  <a:lnTo>
                    <a:pt x="316102" y="104140"/>
                  </a:lnTo>
                  <a:lnTo>
                    <a:pt x="315087" y="102869"/>
                  </a:lnTo>
                  <a:lnTo>
                    <a:pt x="312292" y="101600"/>
                  </a:lnTo>
                  <a:lnTo>
                    <a:pt x="310768" y="100330"/>
                  </a:lnTo>
                  <a:lnTo>
                    <a:pt x="305688" y="99059"/>
                  </a:lnTo>
                  <a:lnTo>
                    <a:pt x="302640" y="97790"/>
                  </a:lnTo>
                  <a:close/>
                </a:path>
                <a:path w="367029" h="227329">
                  <a:moveTo>
                    <a:pt x="112522" y="115569"/>
                  </a:moveTo>
                  <a:lnTo>
                    <a:pt x="92710" y="115569"/>
                  </a:lnTo>
                  <a:lnTo>
                    <a:pt x="97916" y="116840"/>
                  </a:lnTo>
                  <a:lnTo>
                    <a:pt x="100202" y="118109"/>
                  </a:lnTo>
                  <a:lnTo>
                    <a:pt x="111378" y="118109"/>
                  </a:lnTo>
                  <a:lnTo>
                    <a:pt x="111760" y="116840"/>
                  </a:lnTo>
                  <a:lnTo>
                    <a:pt x="112013" y="116840"/>
                  </a:lnTo>
                  <a:lnTo>
                    <a:pt x="112522" y="115569"/>
                  </a:lnTo>
                  <a:close/>
                </a:path>
                <a:path w="367029" h="227329">
                  <a:moveTo>
                    <a:pt x="314705" y="116840"/>
                  </a:moveTo>
                  <a:lnTo>
                    <a:pt x="311530" y="116840"/>
                  </a:lnTo>
                  <a:lnTo>
                    <a:pt x="312038" y="118109"/>
                  </a:lnTo>
                  <a:lnTo>
                    <a:pt x="314325" y="118109"/>
                  </a:lnTo>
                  <a:lnTo>
                    <a:pt x="314705" y="116840"/>
                  </a:lnTo>
                  <a:close/>
                </a:path>
                <a:path w="367029" h="227329">
                  <a:moveTo>
                    <a:pt x="316864" y="113029"/>
                  </a:moveTo>
                  <a:lnTo>
                    <a:pt x="305435" y="113029"/>
                  </a:lnTo>
                  <a:lnTo>
                    <a:pt x="306577" y="114300"/>
                  </a:lnTo>
                  <a:lnTo>
                    <a:pt x="308355" y="114300"/>
                  </a:lnTo>
                  <a:lnTo>
                    <a:pt x="310261" y="115569"/>
                  </a:lnTo>
                  <a:lnTo>
                    <a:pt x="310641" y="116840"/>
                  </a:lnTo>
                  <a:lnTo>
                    <a:pt x="315087" y="116840"/>
                  </a:lnTo>
                  <a:lnTo>
                    <a:pt x="316357" y="114300"/>
                  </a:lnTo>
                  <a:lnTo>
                    <a:pt x="316864" y="113029"/>
                  </a:lnTo>
                  <a:close/>
                </a:path>
                <a:path w="367029" h="227329">
                  <a:moveTo>
                    <a:pt x="103250" y="46990"/>
                  </a:moveTo>
                  <a:lnTo>
                    <a:pt x="94996" y="46990"/>
                  </a:lnTo>
                  <a:lnTo>
                    <a:pt x="91059" y="48259"/>
                  </a:lnTo>
                  <a:lnTo>
                    <a:pt x="66421" y="80009"/>
                  </a:lnTo>
                  <a:lnTo>
                    <a:pt x="66312" y="81280"/>
                  </a:lnTo>
                  <a:lnTo>
                    <a:pt x="66203" y="82550"/>
                  </a:lnTo>
                  <a:lnTo>
                    <a:pt x="66094" y="83819"/>
                  </a:lnTo>
                  <a:lnTo>
                    <a:pt x="65985" y="85090"/>
                  </a:lnTo>
                  <a:lnTo>
                    <a:pt x="65876" y="86359"/>
                  </a:lnTo>
                  <a:lnTo>
                    <a:pt x="65767" y="87630"/>
                  </a:lnTo>
                  <a:lnTo>
                    <a:pt x="65659" y="88900"/>
                  </a:lnTo>
                  <a:lnTo>
                    <a:pt x="66293" y="92709"/>
                  </a:lnTo>
                  <a:lnTo>
                    <a:pt x="90042" y="115569"/>
                  </a:lnTo>
                  <a:lnTo>
                    <a:pt x="112902" y="115569"/>
                  </a:lnTo>
                  <a:lnTo>
                    <a:pt x="113411" y="114300"/>
                  </a:lnTo>
                  <a:lnTo>
                    <a:pt x="113791" y="113029"/>
                  </a:lnTo>
                  <a:lnTo>
                    <a:pt x="114173" y="113029"/>
                  </a:lnTo>
                  <a:lnTo>
                    <a:pt x="114680" y="111759"/>
                  </a:lnTo>
                  <a:lnTo>
                    <a:pt x="114935" y="110490"/>
                  </a:lnTo>
                  <a:lnTo>
                    <a:pt x="115442" y="109219"/>
                  </a:lnTo>
                  <a:lnTo>
                    <a:pt x="115570" y="109219"/>
                  </a:lnTo>
                  <a:lnTo>
                    <a:pt x="115442" y="107950"/>
                  </a:lnTo>
                  <a:lnTo>
                    <a:pt x="115188" y="106679"/>
                  </a:lnTo>
                  <a:lnTo>
                    <a:pt x="112775" y="106679"/>
                  </a:lnTo>
                  <a:lnTo>
                    <a:pt x="108965" y="105409"/>
                  </a:lnTo>
                  <a:lnTo>
                    <a:pt x="103504" y="105409"/>
                  </a:lnTo>
                  <a:lnTo>
                    <a:pt x="98933" y="104140"/>
                  </a:lnTo>
                  <a:lnTo>
                    <a:pt x="96392" y="104140"/>
                  </a:lnTo>
                  <a:lnTo>
                    <a:pt x="93599" y="102869"/>
                  </a:lnTo>
                  <a:lnTo>
                    <a:pt x="90932" y="101600"/>
                  </a:lnTo>
                  <a:lnTo>
                    <a:pt x="88646" y="100330"/>
                  </a:lnTo>
                  <a:lnTo>
                    <a:pt x="85343" y="96519"/>
                  </a:lnTo>
                  <a:lnTo>
                    <a:pt x="84200" y="95250"/>
                  </a:lnTo>
                  <a:lnTo>
                    <a:pt x="83565" y="92709"/>
                  </a:lnTo>
                  <a:lnTo>
                    <a:pt x="82803" y="91440"/>
                  </a:lnTo>
                  <a:lnTo>
                    <a:pt x="82676" y="90169"/>
                  </a:lnTo>
                  <a:lnTo>
                    <a:pt x="82550" y="88900"/>
                  </a:lnTo>
                  <a:lnTo>
                    <a:pt x="83058" y="85090"/>
                  </a:lnTo>
                  <a:lnTo>
                    <a:pt x="83692" y="82550"/>
                  </a:lnTo>
                  <a:lnTo>
                    <a:pt x="84709" y="80009"/>
                  </a:lnTo>
                  <a:lnTo>
                    <a:pt x="112775" y="80009"/>
                  </a:lnTo>
                  <a:lnTo>
                    <a:pt x="88900" y="69850"/>
                  </a:lnTo>
                  <a:lnTo>
                    <a:pt x="89788" y="68580"/>
                  </a:lnTo>
                  <a:lnTo>
                    <a:pt x="90932" y="66040"/>
                  </a:lnTo>
                  <a:lnTo>
                    <a:pt x="92201" y="64769"/>
                  </a:lnTo>
                  <a:lnTo>
                    <a:pt x="93345" y="63500"/>
                  </a:lnTo>
                  <a:lnTo>
                    <a:pt x="94741" y="62230"/>
                  </a:lnTo>
                  <a:lnTo>
                    <a:pt x="97789" y="60959"/>
                  </a:lnTo>
                  <a:lnTo>
                    <a:pt x="99440" y="59690"/>
                  </a:lnTo>
                  <a:lnTo>
                    <a:pt x="126111" y="59690"/>
                  </a:lnTo>
                  <a:lnTo>
                    <a:pt x="120523" y="53340"/>
                  </a:lnTo>
                  <a:lnTo>
                    <a:pt x="116839" y="52069"/>
                  </a:lnTo>
                  <a:lnTo>
                    <a:pt x="112140" y="49530"/>
                  </a:lnTo>
                  <a:lnTo>
                    <a:pt x="107568" y="48259"/>
                  </a:lnTo>
                  <a:lnTo>
                    <a:pt x="103250" y="46990"/>
                  </a:lnTo>
                  <a:close/>
                </a:path>
                <a:path w="367029" h="227329">
                  <a:moveTo>
                    <a:pt x="228091" y="106679"/>
                  </a:moveTo>
                  <a:lnTo>
                    <a:pt x="210565" y="106679"/>
                  </a:lnTo>
                  <a:lnTo>
                    <a:pt x="222885" y="111759"/>
                  </a:lnTo>
                  <a:lnTo>
                    <a:pt x="223647" y="113029"/>
                  </a:lnTo>
                  <a:lnTo>
                    <a:pt x="224536" y="111759"/>
                  </a:lnTo>
                  <a:lnTo>
                    <a:pt x="225298" y="111759"/>
                  </a:lnTo>
                  <a:lnTo>
                    <a:pt x="227075" y="109219"/>
                  </a:lnTo>
                  <a:lnTo>
                    <a:pt x="228091" y="106679"/>
                  </a:lnTo>
                  <a:close/>
                </a:path>
                <a:path w="367029" h="227329">
                  <a:moveTo>
                    <a:pt x="257175" y="81280"/>
                  </a:moveTo>
                  <a:lnTo>
                    <a:pt x="254508" y="81280"/>
                  </a:lnTo>
                  <a:lnTo>
                    <a:pt x="250951" y="82550"/>
                  </a:lnTo>
                  <a:lnTo>
                    <a:pt x="246507" y="93980"/>
                  </a:lnTo>
                  <a:lnTo>
                    <a:pt x="248030" y="96519"/>
                  </a:lnTo>
                  <a:lnTo>
                    <a:pt x="250189" y="97790"/>
                  </a:lnTo>
                  <a:lnTo>
                    <a:pt x="257301" y="101600"/>
                  </a:lnTo>
                  <a:lnTo>
                    <a:pt x="261747" y="101600"/>
                  </a:lnTo>
                  <a:lnTo>
                    <a:pt x="268097" y="90169"/>
                  </a:lnTo>
                  <a:lnTo>
                    <a:pt x="267208" y="87630"/>
                  </a:lnTo>
                  <a:lnTo>
                    <a:pt x="266446" y="86359"/>
                  </a:lnTo>
                  <a:lnTo>
                    <a:pt x="264287" y="85090"/>
                  </a:lnTo>
                  <a:lnTo>
                    <a:pt x="260858" y="83819"/>
                  </a:lnTo>
                  <a:lnTo>
                    <a:pt x="257175" y="81280"/>
                  </a:lnTo>
                  <a:close/>
                </a:path>
                <a:path w="367029" h="227329">
                  <a:moveTo>
                    <a:pt x="183451" y="91440"/>
                  </a:moveTo>
                  <a:lnTo>
                    <a:pt x="171958" y="91440"/>
                  </a:lnTo>
                  <a:lnTo>
                    <a:pt x="173609" y="92709"/>
                  </a:lnTo>
                  <a:lnTo>
                    <a:pt x="174878" y="92709"/>
                  </a:lnTo>
                  <a:lnTo>
                    <a:pt x="175513" y="93980"/>
                  </a:lnTo>
                  <a:lnTo>
                    <a:pt x="176402" y="93980"/>
                  </a:lnTo>
                  <a:lnTo>
                    <a:pt x="176911" y="95250"/>
                  </a:lnTo>
                  <a:lnTo>
                    <a:pt x="178308" y="96519"/>
                  </a:lnTo>
                  <a:lnTo>
                    <a:pt x="180593" y="96519"/>
                  </a:lnTo>
                  <a:lnTo>
                    <a:pt x="181355" y="95250"/>
                  </a:lnTo>
                  <a:lnTo>
                    <a:pt x="181863" y="93980"/>
                  </a:lnTo>
                  <a:lnTo>
                    <a:pt x="182879" y="92709"/>
                  </a:lnTo>
                  <a:lnTo>
                    <a:pt x="183451" y="91440"/>
                  </a:lnTo>
                  <a:close/>
                </a:path>
                <a:path w="367029" h="227329">
                  <a:moveTo>
                    <a:pt x="126111" y="59690"/>
                  </a:moveTo>
                  <a:lnTo>
                    <a:pt x="105028" y="59690"/>
                  </a:lnTo>
                  <a:lnTo>
                    <a:pt x="111125" y="62230"/>
                  </a:lnTo>
                  <a:lnTo>
                    <a:pt x="113537" y="64769"/>
                  </a:lnTo>
                  <a:lnTo>
                    <a:pt x="114426" y="68580"/>
                  </a:lnTo>
                  <a:lnTo>
                    <a:pt x="115188" y="71119"/>
                  </a:lnTo>
                  <a:lnTo>
                    <a:pt x="114680" y="74930"/>
                  </a:lnTo>
                  <a:lnTo>
                    <a:pt x="112775" y="80009"/>
                  </a:lnTo>
                  <a:lnTo>
                    <a:pt x="84709" y="80009"/>
                  </a:lnTo>
                  <a:lnTo>
                    <a:pt x="120523" y="95250"/>
                  </a:lnTo>
                  <a:lnTo>
                    <a:pt x="121920" y="95250"/>
                  </a:lnTo>
                  <a:lnTo>
                    <a:pt x="124460" y="93980"/>
                  </a:lnTo>
                  <a:lnTo>
                    <a:pt x="125475" y="92709"/>
                  </a:lnTo>
                  <a:lnTo>
                    <a:pt x="126237" y="90169"/>
                  </a:lnTo>
                  <a:lnTo>
                    <a:pt x="127380" y="88900"/>
                  </a:lnTo>
                  <a:lnTo>
                    <a:pt x="130556" y="73659"/>
                  </a:lnTo>
                  <a:lnTo>
                    <a:pt x="130683" y="72390"/>
                  </a:lnTo>
                  <a:lnTo>
                    <a:pt x="130301" y="69850"/>
                  </a:lnTo>
                  <a:lnTo>
                    <a:pt x="129159" y="66040"/>
                  </a:lnTo>
                  <a:lnTo>
                    <a:pt x="128142" y="62230"/>
                  </a:lnTo>
                  <a:lnTo>
                    <a:pt x="126111" y="59690"/>
                  </a:lnTo>
                  <a:close/>
                </a:path>
                <a:path w="367029" h="227329">
                  <a:moveTo>
                    <a:pt x="50037" y="0"/>
                  </a:moveTo>
                  <a:lnTo>
                    <a:pt x="39242" y="0"/>
                  </a:lnTo>
                  <a:lnTo>
                    <a:pt x="34036" y="1269"/>
                  </a:lnTo>
                  <a:lnTo>
                    <a:pt x="5334" y="31750"/>
                  </a:lnTo>
                  <a:lnTo>
                    <a:pt x="660" y="48259"/>
                  </a:lnTo>
                  <a:lnTo>
                    <a:pt x="584" y="49530"/>
                  </a:lnTo>
                  <a:lnTo>
                    <a:pt x="508" y="50800"/>
                  </a:lnTo>
                  <a:lnTo>
                    <a:pt x="101" y="55880"/>
                  </a:lnTo>
                  <a:lnTo>
                    <a:pt x="0" y="57150"/>
                  </a:lnTo>
                  <a:lnTo>
                    <a:pt x="762" y="62230"/>
                  </a:lnTo>
                  <a:lnTo>
                    <a:pt x="2412" y="66040"/>
                  </a:lnTo>
                  <a:lnTo>
                    <a:pt x="4190" y="71119"/>
                  </a:lnTo>
                  <a:lnTo>
                    <a:pt x="27812" y="88900"/>
                  </a:lnTo>
                  <a:lnTo>
                    <a:pt x="30479" y="90169"/>
                  </a:lnTo>
                  <a:lnTo>
                    <a:pt x="35813" y="91440"/>
                  </a:lnTo>
                  <a:lnTo>
                    <a:pt x="49022" y="91440"/>
                  </a:lnTo>
                  <a:lnTo>
                    <a:pt x="49657" y="90169"/>
                  </a:lnTo>
                  <a:lnTo>
                    <a:pt x="50926" y="90169"/>
                  </a:lnTo>
                  <a:lnTo>
                    <a:pt x="51688" y="88900"/>
                  </a:lnTo>
                  <a:lnTo>
                    <a:pt x="51942" y="88900"/>
                  </a:lnTo>
                  <a:lnTo>
                    <a:pt x="52704" y="87630"/>
                  </a:lnTo>
                  <a:lnTo>
                    <a:pt x="53086" y="87630"/>
                  </a:lnTo>
                  <a:lnTo>
                    <a:pt x="53339" y="86359"/>
                  </a:lnTo>
                  <a:lnTo>
                    <a:pt x="53721" y="86359"/>
                  </a:lnTo>
                  <a:lnTo>
                    <a:pt x="54101" y="85090"/>
                  </a:lnTo>
                  <a:lnTo>
                    <a:pt x="54610" y="83819"/>
                  </a:lnTo>
                  <a:lnTo>
                    <a:pt x="55245" y="82550"/>
                  </a:lnTo>
                  <a:lnTo>
                    <a:pt x="56007" y="80009"/>
                  </a:lnTo>
                  <a:lnTo>
                    <a:pt x="56261" y="80009"/>
                  </a:lnTo>
                  <a:lnTo>
                    <a:pt x="56261" y="77469"/>
                  </a:lnTo>
                  <a:lnTo>
                    <a:pt x="38988" y="77469"/>
                  </a:lnTo>
                  <a:lnTo>
                    <a:pt x="36195" y="76200"/>
                  </a:lnTo>
                  <a:lnTo>
                    <a:pt x="30099" y="73659"/>
                  </a:lnTo>
                  <a:lnTo>
                    <a:pt x="27304" y="72390"/>
                  </a:lnTo>
                  <a:lnTo>
                    <a:pt x="25273" y="69850"/>
                  </a:lnTo>
                  <a:lnTo>
                    <a:pt x="23113" y="67309"/>
                  </a:lnTo>
                  <a:lnTo>
                    <a:pt x="21589" y="64769"/>
                  </a:lnTo>
                  <a:lnTo>
                    <a:pt x="19812" y="58419"/>
                  </a:lnTo>
                  <a:lnTo>
                    <a:pt x="19685" y="57150"/>
                  </a:lnTo>
                  <a:lnTo>
                    <a:pt x="19558" y="55880"/>
                  </a:lnTo>
                  <a:lnTo>
                    <a:pt x="20066" y="50800"/>
                  </a:lnTo>
                  <a:lnTo>
                    <a:pt x="20193" y="49530"/>
                  </a:lnTo>
                  <a:lnTo>
                    <a:pt x="20320" y="48259"/>
                  </a:lnTo>
                  <a:lnTo>
                    <a:pt x="20447" y="46990"/>
                  </a:lnTo>
                  <a:lnTo>
                    <a:pt x="43561" y="16509"/>
                  </a:lnTo>
                  <a:lnTo>
                    <a:pt x="77850" y="16509"/>
                  </a:lnTo>
                  <a:lnTo>
                    <a:pt x="76835" y="15240"/>
                  </a:lnTo>
                  <a:lnTo>
                    <a:pt x="55625" y="1269"/>
                  </a:lnTo>
                  <a:lnTo>
                    <a:pt x="50037" y="0"/>
                  </a:lnTo>
                  <a:close/>
                </a:path>
                <a:path w="367029" h="227329">
                  <a:moveTo>
                    <a:pt x="210312" y="73659"/>
                  </a:moveTo>
                  <a:lnTo>
                    <a:pt x="205612" y="73659"/>
                  </a:lnTo>
                  <a:lnTo>
                    <a:pt x="205359" y="74930"/>
                  </a:lnTo>
                  <a:lnTo>
                    <a:pt x="200025" y="87630"/>
                  </a:lnTo>
                  <a:lnTo>
                    <a:pt x="218503" y="87630"/>
                  </a:lnTo>
                  <a:lnTo>
                    <a:pt x="221107" y="81280"/>
                  </a:lnTo>
                  <a:lnTo>
                    <a:pt x="221107" y="80009"/>
                  </a:lnTo>
                  <a:lnTo>
                    <a:pt x="220725" y="78740"/>
                  </a:lnTo>
                  <a:lnTo>
                    <a:pt x="219710" y="78740"/>
                  </a:lnTo>
                  <a:lnTo>
                    <a:pt x="219075" y="77469"/>
                  </a:lnTo>
                  <a:lnTo>
                    <a:pt x="217042" y="77469"/>
                  </a:lnTo>
                  <a:lnTo>
                    <a:pt x="215773" y="76200"/>
                  </a:lnTo>
                  <a:lnTo>
                    <a:pt x="212725" y="74930"/>
                  </a:lnTo>
                  <a:lnTo>
                    <a:pt x="211454" y="74930"/>
                  </a:lnTo>
                  <a:lnTo>
                    <a:pt x="210312" y="73659"/>
                  </a:lnTo>
                  <a:close/>
                </a:path>
                <a:path w="367029" h="227329">
                  <a:moveTo>
                    <a:pt x="184150" y="80009"/>
                  </a:moveTo>
                  <a:lnTo>
                    <a:pt x="162940" y="80009"/>
                  </a:lnTo>
                  <a:lnTo>
                    <a:pt x="160654" y="82550"/>
                  </a:lnTo>
                  <a:lnTo>
                    <a:pt x="186182" y="82550"/>
                  </a:lnTo>
                  <a:lnTo>
                    <a:pt x="185927" y="81280"/>
                  </a:lnTo>
                  <a:lnTo>
                    <a:pt x="185165" y="81280"/>
                  </a:lnTo>
                  <a:lnTo>
                    <a:pt x="184150" y="80009"/>
                  </a:lnTo>
                  <a:close/>
                </a:path>
                <a:path w="367029" h="227329">
                  <a:moveTo>
                    <a:pt x="180593" y="77469"/>
                  </a:moveTo>
                  <a:lnTo>
                    <a:pt x="168783" y="77469"/>
                  </a:lnTo>
                  <a:lnTo>
                    <a:pt x="167004" y="78740"/>
                  </a:lnTo>
                  <a:lnTo>
                    <a:pt x="165100" y="80009"/>
                  </a:lnTo>
                  <a:lnTo>
                    <a:pt x="183514" y="80009"/>
                  </a:lnTo>
                  <a:lnTo>
                    <a:pt x="183007" y="78740"/>
                  </a:lnTo>
                  <a:lnTo>
                    <a:pt x="182372" y="78740"/>
                  </a:lnTo>
                  <a:lnTo>
                    <a:pt x="180593" y="77469"/>
                  </a:lnTo>
                  <a:close/>
                </a:path>
                <a:path w="367029" h="227329">
                  <a:moveTo>
                    <a:pt x="56007" y="76200"/>
                  </a:moveTo>
                  <a:lnTo>
                    <a:pt x="51308" y="76200"/>
                  </a:lnTo>
                  <a:lnTo>
                    <a:pt x="49784" y="77469"/>
                  </a:lnTo>
                  <a:lnTo>
                    <a:pt x="56261" y="77469"/>
                  </a:lnTo>
                  <a:lnTo>
                    <a:pt x="56007" y="76200"/>
                  </a:lnTo>
                  <a:close/>
                </a:path>
                <a:path w="367029" h="227329">
                  <a:moveTo>
                    <a:pt x="177546" y="76200"/>
                  </a:moveTo>
                  <a:lnTo>
                    <a:pt x="173482" y="76200"/>
                  </a:lnTo>
                  <a:lnTo>
                    <a:pt x="172085" y="77469"/>
                  </a:lnTo>
                  <a:lnTo>
                    <a:pt x="178815" y="77469"/>
                  </a:lnTo>
                  <a:lnTo>
                    <a:pt x="177546" y="76200"/>
                  </a:lnTo>
                  <a:close/>
                </a:path>
                <a:path w="367029" h="227329">
                  <a:moveTo>
                    <a:pt x="77850" y="16509"/>
                  </a:moveTo>
                  <a:lnTo>
                    <a:pt x="52959" y="16509"/>
                  </a:lnTo>
                  <a:lnTo>
                    <a:pt x="59054" y="19050"/>
                  </a:lnTo>
                  <a:lnTo>
                    <a:pt x="61467" y="20319"/>
                  </a:lnTo>
                  <a:lnTo>
                    <a:pt x="63373" y="22859"/>
                  </a:lnTo>
                  <a:lnTo>
                    <a:pt x="65150" y="24130"/>
                  </a:lnTo>
                  <a:lnTo>
                    <a:pt x="66675" y="25400"/>
                  </a:lnTo>
                  <a:lnTo>
                    <a:pt x="68961" y="29209"/>
                  </a:lnTo>
                  <a:lnTo>
                    <a:pt x="70612" y="31750"/>
                  </a:lnTo>
                  <a:lnTo>
                    <a:pt x="71247" y="33019"/>
                  </a:lnTo>
                  <a:lnTo>
                    <a:pt x="74549" y="33019"/>
                  </a:lnTo>
                  <a:lnTo>
                    <a:pt x="75311" y="31750"/>
                  </a:lnTo>
                  <a:lnTo>
                    <a:pt x="75818" y="31750"/>
                  </a:lnTo>
                  <a:lnTo>
                    <a:pt x="76200" y="30480"/>
                  </a:lnTo>
                  <a:lnTo>
                    <a:pt x="76708" y="29209"/>
                  </a:lnTo>
                  <a:lnTo>
                    <a:pt x="77215" y="29209"/>
                  </a:lnTo>
                  <a:lnTo>
                    <a:pt x="78232" y="26669"/>
                  </a:lnTo>
                  <a:lnTo>
                    <a:pt x="78612" y="25400"/>
                  </a:lnTo>
                  <a:lnTo>
                    <a:pt x="79121" y="24130"/>
                  </a:lnTo>
                  <a:lnTo>
                    <a:pt x="79248" y="19050"/>
                  </a:lnTo>
                  <a:lnTo>
                    <a:pt x="78993" y="19050"/>
                  </a:lnTo>
                  <a:lnTo>
                    <a:pt x="78612" y="17780"/>
                  </a:lnTo>
                  <a:lnTo>
                    <a:pt x="77850" y="1650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621779" y="5565647"/>
              <a:ext cx="2522220" cy="1292350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8839961" y="5487161"/>
              <a:ext cx="304800" cy="192405"/>
            </a:xfrm>
            <a:custGeom>
              <a:avLst/>
              <a:gdLst/>
              <a:ahLst/>
              <a:cxnLst/>
              <a:rect l="l" t="t" r="r" b="b"/>
              <a:pathLst>
                <a:path w="304800" h="192404">
                  <a:moveTo>
                    <a:pt x="152400" y="0"/>
                  </a:moveTo>
                  <a:lnTo>
                    <a:pt x="116459" y="73406"/>
                  </a:lnTo>
                  <a:lnTo>
                    <a:pt x="0" y="73406"/>
                  </a:lnTo>
                  <a:lnTo>
                    <a:pt x="94234" y="118681"/>
                  </a:lnTo>
                  <a:lnTo>
                    <a:pt x="58166" y="192024"/>
                  </a:lnTo>
                  <a:lnTo>
                    <a:pt x="152400" y="146697"/>
                  </a:lnTo>
                  <a:lnTo>
                    <a:pt x="246634" y="192024"/>
                  </a:lnTo>
                  <a:lnTo>
                    <a:pt x="210566" y="118681"/>
                  </a:lnTo>
                  <a:lnTo>
                    <a:pt x="304800" y="73406"/>
                  </a:lnTo>
                  <a:lnTo>
                    <a:pt x="188341" y="73406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8839961" y="5487161"/>
              <a:ext cx="304800" cy="192405"/>
            </a:xfrm>
            <a:custGeom>
              <a:avLst/>
              <a:gdLst/>
              <a:ahLst/>
              <a:cxnLst/>
              <a:rect l="l" t="t" r="r" b="b"/>
              <a:pathLst>
                <a:path w="304800" h="192404">
                  <a:moveTo>
                    <a:pt x="0" y="73406"/>
                  </a:moveTo>
                  <a:lnTo>
                    <a:pt x="116459" y="73406"/>
                  </a:lnTo>
                  <a:lnTo>
                    <a:pt x="152400" y="0"/>
                  </a:lnTo>
                  <a:lnTo>
                    <a:pt x="188341" y="73406"/>
                  </a:lnTo>
                  <a:lnTo>
                    <a:pt x="304800" y="73406"/>
                  </a:lnTo>
                  <a:lnTo>
                    <a:pt x="210566" y="118681"/>
                  </a:lnTo>
                  <a:lnTo>
                    <a:pt x="246634" y="192024"/>
                  </a:lnTo>
                  <a:lnTo>
                    <a:pt x="152400" y="146697"/>
                  </a:lnTo>
                  <a:lnTo>
                    <a:pt x="58166" y="192024"/>
                  </a:lnTo>
                  <a:lnTo>
                    <a:pt x="94234" y="118681"/>
                  </a:lnTo>
                  <a:lnTo>
                    <a:pt x="0" y="73406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8044" rIns="0" bIns="0" rtlCol="0" vert="horz">
            <a:spAutoFit/>
          </a:bodyPr>
          <a:lstStyle/>
          <a:p>
            <a:pPr marL="814069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Other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features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on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Time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Record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371345"/>
            <a:ext cx="7800340" cy="9226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400">
                <a:latin typeface="Calibri"/>
                <a:cs typeface="Calibri"/>
              </a:rPr>
              <a:t>Comment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Section: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Enter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comments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in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box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indicated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below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if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wish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comments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your </a:t>
            </a:r>
            <a:r>
              <a:rPr dirty="0" sz="1400">
                <a:latin typeface="Calibri"/>
                <a:cs typeface="Calibri"/>
              </a:rPr>
              <a:t>supervisor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10">
                <a:latin typeface="Calibri"/>
                <a:cs typeface="Calibri"/>
              </a:rPr>
              <a:t> record.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u="sng" sz="1400" spc="-1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(Comments</a:t>
            </a:r>
            <a:r>
              <a:rPr dirty="0" u="sng" sz="1400" spc="-4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should</a:t>
            </a:r>
            <a:r>
              <a:rPr dirty="0" u="sng" sz="1400" spc="-5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dirty="0" u="sng" sz="1400" spc="-2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kept</a:t>
            </a:r>
            <a:r>
              <a:rPr dirty="0" u="sng" sz="1400" spc="-2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strictly</a:t>
            </a:r>
            <a:r>
              <a:rPr dirty="0" u="sng" sz="1400" spc="-3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spc="-1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professional</a:t>
            </a:r>
            <a:r>
              <a:rPr dirty="0" u="sng" sz="1400" spc="-4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since</a:t>
            </a:r>
            <a:r>
              <a:rPr dirty="0" u="sng" sz="1400" spc="-2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they</a:t>
            </a:r>
            <a:r>
              <a:rPr dirty="0" u="sng" sz="1400" spc="-2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cannot</a:t>
            </a:r>
            <a:r>
              <a:rPr dirty="0" u="sng" sz="1400" spc="-5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spc="-2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dirty="0" u="none" sz="1400" spc="-25" b="1" i="1">
                <a:latin typeface="Calibri"/>
                <a:cs typeface="Calibri"/>
              </a:rPr>
              <a:t> </a:t>
            </a:r>
            <a:r>
              <a:rPr dirty="0" u="sng" sz="1400" spc="-1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removed)</a:t>
            </a:r>
            <a:endParaRPr sz="14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400">
                <a:latin typeface="Calibri"/>
                <a:cs typeface="Calibri"/>
              </a:rPr>
              <a:t>PDF</a:t>
            </a:r>
            <a:r>
              <a:rPr dirty="0" sz="1400" spc="27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Report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-</a:t>
            </a:r>
            <a:r>
              <a:rPr dirty="0" sz="1400" spc="28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Printable</a:t>
            </a:r>
            <a:r>
              <a:rPr dirty="0" sz="1400" spc="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10">
                <a:latin typeface="Calibri"/>
                <a:cs typeface="Calibri"/>
              </a:rPr>
              <a:t> record.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57200" y="2308858"/>
            <a:ext cx="7606665" cy="4549140"/>
            <a:chOff x="457200" y="2308858"/>
            <a:chExt cx="7606665" cy="454914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200" y="2308858"/>
              <a:ext cx="7606283" cy="454913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058161" y="4420361"/>
              <a:ext cx="762000" cy="1054735"/>
            </a:xfrm>
            <a:custGeom>
              <a:avLst/>
              <a:gdLst/>
              <a:ahLst/>
              <a:cxnLst/>
              <a:rect l="l" t="t" r="r" b="b"/>
              <a:pathLst>
                <a:path w="762000" h="1054735">
                  <a:moveTo>
                    <a:pt x="571500" y="0"/>
                  </a:moveTo>
                  <a:lnTo>
                    <a:pt x="381000" y="190500"/>
                  </a:lnTo>
                  <a:lnTo>
                    <a:pt x="190500" y="0"/>
                  </a:lnTo>
                  <a:lnTo>
                    <a:pt x="190500" y="673607"/>
                  </a:lnTo>
                  <a:lnTo>
                    <a:pt x="0" y="673607"/>
                  </a:lnTo>
                  <a:lnTo>
                    <a:pt x="381000" y="1054608"/>
                  </a:lnTo>
                  <a:lnTo>
                    <a:pt x="762000" y="673607"/>
                  </a:lnTo>
                  <a:lnTo>
                    <a:pt x="571500" y="673607"/>
                  </a:lnTo>
                  <a:lnTo>
                    <a:pt x="5715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058161" y="4420361"/>
              <a:ext cx="762000" cy="1054735"/>
            </a:xfrm>
            <a:custGeom>
              <a:avLst/>
              <a:gdLst/>
              <a:ahLst/>
              <a:cxnLst/>
              <a:rect l="l" t="t" r="r" b="b"/>
              <a:pathLst>
                <a:path w="762000" h="1054735">
                  <a:moveTo>
                    <a:pt x="571500" y="0"/>
                  </a:moveTo>
                  <a:lnTo>
                    <a:pt x="571500" y="673607"/>
                  </a:lnTo>
                  <a:lnTo>
                    <a:pt x="762000" y="673607"/>
                  </a:lnTo>
                  <a:lnTo>
                    <a:pt x="381000" y="1054608"/>
                  </a:lnTo>
                  <a:lnTo>
                    <a:pt x="0" y="673607"/>
                  </a:lnTo>
                  <a:lnTo>
                    <a:pt x="190500" y="673607"/>
                  </a:lnTo>
                  <a:lnTo>
                    <a:pt x="190500" y="0"/>
                  </a:lnTo>
                  <a:lnTo>
                    <a:pt x="381000" y="190500"/>
                  </a:lnTo>
                  <a:lnTo>
                    <a:pt x="571500" y="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2366898" y="4705350"/>
            <a:ext cx="127635" cy="483870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ts val="865"/>
              </a:lnSpc>
            </a:pPr>
            <a:r>
              <a:rPr dirty="0" sz="800" spc="-10" b="1">
                <a:solidFill>
                  <a:srgbClr val="FFFFFF"/>
                </a:solidFill>
                <a:latin typeface="Calibri"/>
                <a:cs typeface="Calibri"/>
              </a:rPr>
              <a:t>Comments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121661" y="6236461"/>
            <a:ext cx="1320800" cy="634365"/>
            <a:chOff x="2121661" y="6236461"/>
            <a:chExt cx="1320800" cy="634365"/>
          </a:xfrm>
        </p:grpSpPr>
        <p:sp>
          <p:nvSpPr>
            <p:cNvPr id="10" name="object 10"/>
            <p:cNvSpPr/>
            <p:nvPr/>
          </p:nvSpPr>
          <p:spPr>
            <a:xfrm>
              <a:off x="2134361" y="6249161"/>
              <a:ext cx="1295400" cy="608965"/>
            </a:xfrm>
            <a:custGeom>
              <a:avLst/>
              <a:gdLst/>
              <a:ahLst/>
              <a:cxnLst/>
              <a:rect l="l" t="t" r="r" b="b"/>
              <a:pathLst>
                <a:path w="1295400" h="608965">
                  <a:moveTo>
                    <a:pt x="457200" y="0"/>
                  </a:moveTo>
                  <a:lnTo>
                    <a:pt x="0" y="457200"/>
                  </a:lnTo>
                  <a:lnTo>
                    <a:pt x="151637" y="608838"/>
                  </a:lnTo>
                  <a:lnTo>
                    <a:pt x="1218438" y="608838"/>
                  </a:lnTo>
                  <a:lnTo>
                    <a:pt x="1066800" y="457200"/>
                  </a:lnTo>
                  <a:lnTo>
                    <a:pt x="1295400" y="228599"/>
                  </a:lnTo>
                  <a:lnTo>
                    <a:pt x="457200" y="228599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134361" y="6249161"/>
              <a:ext cx="1295400" cy="608965"/>
            </a:xfrm>
            <a:custGeom>
              <a:avLst/>
              <a:gdLst/>
              <a:ahLst/>
              <a:cxnLst/>
              <a:rect l="l" t="t" r="r" b="b"/>
              <a:pathLst>
                <a:path w="1295400" h="608965">
                  <a:moveTo>
                    <a:pt x="151637" y="608838"/>
                  </a:moveTo>
                  <a:lnTo>
                    <a:pt x="0" y="457200"/>
                  </a:lnTo>
                  <a:lnTo>
                    <a:pt x="457200" y="0"/>
                  </a:lnTo>
                  <a:lnTo>
                    <a:pt x="457200" y="228599"/>
                  </a:lnTo>
                  <a:lnTo>
                    <a:pt x="1295400" y="228599"/>
                  </a:lnTo>
                  <a:lnTo>
                    <a:pt x="1066800" y="457200"/>
                  </a:lnTo>
                  <a:lnTo>
                    <a:pt x="1218438" y="608838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2542920" y="6587790"/>
            <a:ext cx="127635" cy="238760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865"/>
              </a:lnSpc>
            </a:pPr>
            <a:r>
              <a:rPr dirty="0" sz="800" spc="-20" b="1">
                <a:solidFill>
                  <a:srgbClr val="FFFFFF"/>
                </a:solidFill>
                <a:latin typeface="Calibri"/>
                <a:cs typeface="Calibri"/>
              </a:rPr>
              <a:t>View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664841" y="6512153"/>
            <a:ext cx="127635" cy="38925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865"/>
              </a:lnSpc>
            </a:pPr>
            <a:r>
              <a:rPr dirty="0" sz="800" spc="-10" b="1">
                <a:solidFill>
                  <a:srgbClr val="FFFFFF"/>
                </a:solidFill>
                <a:latin typeface="Calibri"/>
                <a:cs typeface="Calibri"/>
              </a:rPr>
              <a:t>Holidays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86532" y="6519401"/>
            <a:ext cx="128270" cy="374650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865"/>
              </a:lnSpc>
            </a:pPr>
            <a:r>
              <a:rPr dirty="0" sz="8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80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spc="-25" b="1">
                <a:solidFill>
                  <a:srgbClr val="FFFFFF"/>
                </a:solidFill>
                <a:latin typeface="Calibri"/>
                <a:cs typeface="Calibri"/>
              </a:rPr>
              <a:t>PDF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09061" y="6548616"/>
            <a:ext cx="127635" cy="31813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865"/>
              </a:lnSpc>
            </a:pPr>
            <a:r>
              <a:rPr dirty="0" sz="800" spc="-10" b="1">
                <a:solidFill>
                  <a:srgbClr val="FFFFFF"/>
                </a:solidFill>
                <a:latin typeface="Calibri"/>
                <a:cs typeface="Calibri"/>
              </a:rPr>
              <a:t>Report</a:t>
            </a:r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10845" rIns="0" bIns="0" rtlCol="0" vert="horz">
            <a:spAutoFit/>
          </a:bodyPr>
          <a:lstStyle/>
          <a:p>
            <a:pPr marL="441959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Sign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out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-3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SUNY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browser</a:t>
            </a:r>
            <a:r>
              <a:rPr dirty="0" sz="2400" spc="-6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and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CLOSE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14042"/>
            <a:ext cx="7811134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400" spc="-95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24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ensure</a:t>
            </a:r>
            <a:r>
              <a:rPr dirty="0" sz="24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24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privacy</a:t>
            </a:r>
            <a:r>
              <a:rPr dirty="0" sz="24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2400" spc="-6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17375E"/>
                </a:solidFill>
                <a:latin typeface="Calibri"/>
                <a:cs typeface="Calibri"/>
              </a:rPr>
              <a:t>system</a:t>
            </a:r>
            <a:r>
              <a:rPr dirty="0" sz="24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17375E"/>
                </a:solidFill>
                <a:latin typeface="Calibri"/>
                <a:cs typeface="Calibri"/>
              </a:rPr>
              <a:t>security,</a:t>
            </a:r>
            <a:r>
              <a:rPr dirty="0" sz="2400" spc="-7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please</a:t>
            </a:r>
            <a:r>
              <a:rPr dirty="0" sz="24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log</a:t>
            </a:r>
            <a:r>
              <a:rPr dirty="0" sz="2400" spc="-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off</a:t>
            </a:r>
            <a:r>
              <a:rPr dirty="0" sz="24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by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clicking</a:t>
            </a:r>
            <a:r>
              <a:rPr dirty="0" sz="24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on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“Sign</a:t>
            </a:r>
            <a:r>
              <a:rPr dirty="0" sz="24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Off”</a:t>
            </a:r>
            <a:r>
              <a:rPr dirty="0" sz="24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link</a:t>
            </a:r>
            <a:r>
              <a:rPr dirty="0" sz="24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24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upper</a:t>
            </a:r>
            <a:r>
              <a:rPr dirty="0" sz="2400" spc="-1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right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hand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corner</a:t>
            </a:r>
            <a:r>
              <a:rPr dirty="0" sz="24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of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24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17375E"/>
                </a:solidFill>
                <a:latin typeface="Calibri"/>
                <a:cs typeface="Calibri"/>
              </a:rPr>
              <a:t>screen.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3048000"/>
            <a:ext cx="9067800" cy="229971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42316" rIns="0" bIns="0" rtlCol="0" vert="horz">
            <a:spAutoFit/>
          </a:bodyPr>
          <a:lstStyle/>
          <a:p>
            <a:pPr marL="788035">
              <a:lnSpc>
                <a:spcPct val="100000"/>
              </a:lnSpc>
              <a:spcBef>
                <a:spcPts val="105"/>
              </a:spcBef>
            </a:pPr>
            <a:r>
              <a:rPr dirty="0" spc="-50"/>
              <a:t>CONGRATULATIONS!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63751"/>
            <a:ext cx="8030845" cy="3958590"/>
          </a:xfrm>
          <a:prstGeom prst="rect">
            <a:avLst/>
          </a:prstGeom>
        </p:spPr>
        <p:txBody>
          <a:bodyPr wrap="square" lIns="0" tIns="58419" rIns="0" bIns="0" rtlCol="0" vert="horz">
            <a:spAutoFit/>
          </a:bodyPr>
          <a:lstStyle/>
          <a:p>
            <a:pPr marL="355600" marR="5080" indent="-342900">
              <a:lnSpc>
                <a:spcPct val="90000"/>
              </a:lnSpc>
              <a:spcBef>
                <a:spcPts val="459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3000">
                <a:latin typeface="Calibri"/>
                <a:cs typeface="Calibri"/>
              </a:rPr>
              <a:t>For</a:t>
            </a:r>
            <a:r>
              <a:rPr dirty="0" sz="3000" spc="-5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those</a:t>
            </a:r>
            <a:r>
              <a:rPr dirty="0" sz="3000" spc="-5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of</a:t>
            </a:r>
            <a:r>
              <a:rPr dirty="0" sz="3000" spc="-4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you</a:t>
            </a:r>
            <a:r>
              <a:rPr dirty="0" sz="3000" spc="-5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without</a:t>
            </a:r>
            <a:r>
              <a:rPr dirty="0" sz="3000" spc="-6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direct</a:t>
            </a:r>
            <a:r>
              <a:rPr dirty="0" sz="3000" spc="-5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reports,</a:t>
            </a:r>
            <a:r>
              <a:rPr dirty="0" sz="3000" spc="-5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once</a:t>
            </a:r>
            <a:r>
              <a:rPr dirty="0" sz="3000" spc="-50">
                <a:latin typeface="Calibri"/>
                <a:cs typeface="Calibri"/>
              </a:rPr>
              <a:t> </a:t>
            </a:r>
            <a:r>
              <a:rPr dirty="0" sz="3000" spc="-25">
                <a:latin typeface="Calibri"/>
                <a:cs typeface="Calibri"/>
              </a:rPr>
              <a:t>you </a:t>
            </a:r>
            <a:r>
              <a:rPr dirty="0" sz="3000">
                <a:latin typeface="Calibri"/>
                <a:cs typeface="Calibri"/>
              </a:rPr>
              <a:t>have</a:t>
            </a:r>
            <a:r>
              <a:rPr dirty="0" sz="3000" spc="-9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entered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your</a:t>
            </a:r>
            <a:r>
              <a:rPr dirty="0" sz="3000" spc="-5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current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Time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and</a:t>
            </a:r>
            <a:r>
              <a:rPr dirty="0" sz="3000" spc="-60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Attendance </a:t>
            </a:r>
            <a:r>
              <a:rPr dirty="0" sz="3000">
                <a:latin typeface="Calibri"/>
                <a:cs typeface="Calibri"/>
              </a:rPr>
              <a:t>Information,</a:t>
            </a:r>
            <a:r>
              <a:rPr dirty="0" sz="3000" spc="-9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you</a:t>
            </a:r>
            <a:r>
              <a:rPr dirty="0" sz="3000" spc="-8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have</a:t>
            </a:r>
            <a:r>
              <a:rPr dirty="0" sz="3000" spc="-11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successfully</a:t>
            </a:r>
            <a:r>
              <a:rPr dirty="0" sz="3000" spc="-9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completed</a:t>
            </a:r>
            <a:r>
              <a:rPr dirty="0" sz="3000" spc="-114">
                <a:latin typeface="Calibri"/>
                <a:cs typeface="Calibri"/>
              </a:rPr>
              <a:t> </a:t>
            </a:r>
            <a:r>
              <a:rPr dirty="0" sz="3000" spc="-25">
                <a:latin typeface="Calibri"/>
                <a:cs typeface="Calibri"/>
              </a:rPr>
              <a:t>the </a:t>
            </a:r>
            <a:r>
              <a:rPr dirty="0" sz="3000">
                <a:latin typeface="Calibri"/>
                <a:cs typeface="Calibri"/>
              </a:rPr>
              <a:t>training</a:t>
            </a:r>
            <a:r>
              <a:rPr dirty="0" sz="3000" spc="-50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session.</a:t>
            </a:r>
            <a:endParaRPr sz="3000">
              <a:latin typeface="Calibri"/>
              <a:cs typeface="Calibri"/>
            </a:endParaRPr>
          </a:p>
          <a:p>
            <a:pPr marL="354965" indent="-342265">
              <a:lnSpc>
                <a:spcPts val="3420"/>
              </a:lnSpc>
              <a:spcBef>
                <a:spcPts val="359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3000">
                <a:latin typeface="Calibri"/>
                <a:cs typeface="Calibri"/>
              </a:rPr>
              <a:t>These</a:t>
            </a:r>
            <a:r>
              <a:rPr dirty="0" sz="3000" spc="-4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Step</a:t>
            </a:r>
            <a:r>
              <a:rPr dirty="0" sz="3000" spc="-4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by</a:t>
            </a:r>
            <a:r>
              <a:rPr dirty="0" sz="3000" spc="-3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Step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instructions</a:t>
            </a:r>
            <a:r>
              <a:rPr dirty="0" sz="3000" spc="-4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can</a:t>
            </a:r>
            <a:r>
              <a:rPr dirty="0" sz="3000" spc="-5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be</a:t>
            </a:r>
            <a:r>
              <a:rPr dirty="0" sz="3000" spc="-3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viewed</a:t>
            </a:r>
            <a:r>
              <a:rPr dirty="0" sz="3000" spc="-45">
                <a:latin typeface="Calibri"/>
                <a:cs typeface="Calibri"/>
              </a:rPr>
              <a:t> </a:t>
            </a:r>
            <a:r>
              <a:rPr dirty="0" sz="3000" spc="-25">
                <a:latin typeface="Calibri"/>
                <a:cs typeface="Calibri"/>
              </a:rPr>
              <a:t>on</a:t>
            </a:r>
            <a:endParaRPr sz="3000">
              <a:latin typeface="Calibri"/>
              <a:cs typeface="Calibri"/>
            </a:endParaRPr>
          </a:p>
          <a:p>
            <a:pPr marL="355600">
              <a:lnSpc>
                <a:spcPts val="3420"/>
              </a:lnSpc>
            </a:pPr>
            <a:r>
              <a:rPr dirty="0" sz="3000" spc="-20">
                <a:latin typeface="Calibri"/>
                <a:cs typeface="Calibri"/>
              </a:rPr>
              <a:t>HR’s</a:t>
            </a:r>
            <a:r>
              <a:rPr dirty="0" sz="3000" spc="-120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Website</a:t>
            </a:r>
            <a:endParaRPr sz="3000">
              <a:latin typeface="Calibri"/>
              <a:cs typeface="Calibri"/>
            </a:endParaRPr>
          </a:p>
          <a:p>
            <a:pPr algn="just" marL="355600" marR="494030" indent="-342900">
              <a:lnSpc>
                <a:spcPts val="3240"/>
              </a:lnSpc>
              <a:spcBef>
                <a:spcPts val="77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3000">
                <a:latin typeface="Calibri"/>
                <a:cs typeface="Calibri"/>
              </a:rPr>
              <a:t>Supervisors</a:t>
            </a:r>
            <a:r>
              <a:rPr dirty="0" sz="3000" b="1">
                <a:latin typeface="Calibri"/>
                <a:cs typeface="Calibri"/>
              </a:rPr>
              <a:t>,</a:t>
            </a:r>
            <a:r>
              <a:rPr dirty="0" sz="3000" spc="-60" b="1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there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are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a</a:t>
            </a:r>
            <a:r>
              <a:rPr dirty="0" sz="3000" spc="-7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few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more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slides</a:t>
            </a:r>
            <a:r>
              <a:rPr dirty="0" sz="3000" spc="-60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about </a:t>
            </a:r>
            <a:r>
              <a:rPr dirty="0" sz="3000">
                <a:latin typeface="Calibri"/>
                <a:cs typeface="Calibri"/>
              </a:rPr>
              <a:t>the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process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for</a:t>
            </a:r>
            <a:r>
              <a:rPr dirty="0" sz="3000" spc="-5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approving</a:t>
            </a:r>
            <a:r>
              <a:rPr dirty="0" sz="3000" spc="-6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time</a:t>
            </a:r>
            <a:r>
              <a:rPr dirty="0" sz="3000" spc="-60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records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and/or </a:t>
            </a:r>
            <a:r>
              <a:rPr dirty="0" sz="3000">
                <a:latin typeface="Calibri"/>
                <a:cs typeface="Calibri"/>
              </a:rPr>
              <a:t>time</a:t>
            </a:r>
            <a:r>
              <a:rPr dirty="0" sz="3000" spc="-7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off</a:t>
            </a:r>
            <a:r>
              <a:rPr dirty="0" sz="3000" spc="-8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requests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for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your</a:t>
            </a:r>
            <a:r>
              <a:rPr dirty="0" sz="3000" spc="-60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employees.</a:t>
            </a:r>
            <a:endParaRPr sz="3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/>
          <p:nvPr/>
        </p:nvSpPr>
        <p:spPr>
          <a:xfrm>
            <a:off x="1862708" y="530478"/>
            <a:ext cx="644715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3600" spc="-9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3600" spc="-9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Calibri"/>
                <a:cs typeface="Calibri"/>
              </a:rPr>
              <a:t>Attendance</a:t>
            </a:r>
            <a:r>
              <a:rPr dirty="0" sz="3600" spc="-10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>
                <a:solidFill>
                  <a:srgbClr val="FFFFFF"/>
                </a:solidFill>
                <a:latin typeface="Calibri"/>
                <a:cs typeface="Calibri"/>
              </a:rPr>
              <a:t>System</a:t>
            </a:r>
            <a:r>
              <a:rPr dirty="0" sz="3600" spc="-7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 spc="-25">
                <a:solidFill>
                  <a:srgbClr val="FFFFFF"/>
                </a:solidFill>
                <a:latin typeface="Calibri"/>
                <a:cs typeface="Calibri"/>
              </a:rPr>
              <a:t>(TAS)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50694" y="3105988"/>
            <a:ext cx="4645660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>
                <a:latin typeface="Calibri"/>
                <a:cs typeface="Calibri"/>
              </a:rPr>
              <a:t>Supervisor’s</a:t>
            </a:r>
            <a:r>
              <a:rPr dirty="0" sz="4800" spc="-75">
                <a:latin typeface="Calibri"/>
                <a:cs typeface="Calibri"/>
              </a:rPr>
              <a:t> </a:t>
            </a:r>
            <a:r>
              <a:rPr dirty="0" sz="4800" spc="-10">
                <a:latin typeface="Calibri"/>
                <a:cs typeface="Calibri"/>
              </a:rPr>
              <a:t>Guide</a:t>
            </a:r>
            <a:endParaRPr sz="4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448183"/>
            <a:ext cx="7979409" cy="45027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007744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Overview</a:t>
            </a:r>
            <a:r>
              <a:rPr dirty="0" sz="2400" spc="-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2400" spc="-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Monthly</a:t>
            </a:r>
            <a:r>
              <a:rPr dirty="0" sz="2400" spc="-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24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24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FFFFFF"/>
                </a:solidFill>
                <a:latin typeface="Calibri"/>
                <a:cs typeface="Calibri"/>
              </a:rPr>
              <a:t>Attendance</a:t>
            </a:r>
            <a:r>
              <a:rPr dirty="0" sz="2400" spc="-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Process</a:t>
            </a:r>
            <a:r>
              <a:rPr dirty="0" sz="24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spc="-50" b="1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endParaRPr sz="2400">
              <a:latin typeface="Calibri"/>
              <a:cs typeface="Calibri"/>
            </a:endParaRPr>
          </a:p>
          <a:p>
            <a:pPr algn="ctr" marL="90805">
              <a:lnSpc>
                <a:spcPct val="100000"/>
              </a:lnSpc>
            </a:pP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2400" spc="-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Calibri"/>
                <a:cs typeface="Calibri"/>
              </a:rPr>
              <a:t>Supervisors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45"/>
              </a:spcBef>
            </a:pPr>
            <a:endParaRPr sz="24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AutoNum type="arabicParenR"/>
              <a:tabLst>
                <a:tab pos="469265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Sign</a:t>
            </a:r>
            <a:r>
              <a:rPr dirty="0" sz="32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32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32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SUNY</a:t>
            </a:r>
            <a:r>
              <a:rPr dirty="0" sz="32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HR</a:t>
            </a:r>
            <a:r>
              <a:rPr dirty="0" sz="32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32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32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Attendance</a:t>
            </a:r>
            <a:endParaRPr sz="32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770"/>
              </a:spcBef>
              <a:buAutoNum type="arabicParenR"/>
              <a:tabLst>
                <a:tab pos="469265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Select</a:t>
            </a:r>
            <a:r>
              <a:rPr dirty="0" sz="3200" spc="-8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“Work</a:t>
            </a:r>
            <a:r>
              <a:rPr dirty="0" sz="3200" spc="-8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Roster.”</a:t>
            </a:r>
            <a:endParaRPr sz="32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770"/>
              </a:spcBef>
              <a:buAutoNum type="arabicParenR"/>
              <a:tabLst>
                <a:tab pos="469265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View</a:t>
            </a:r>
            <a:r>
              <a:rPr dirty="0" sz="3200" spc="-8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7375E"/>
                </a:solidFill>
                <a:latin typeface="Calibri"/>
                <a:cs typeface="Calibri"/>
              </a:rPr>
              <a:t>employee’s</a:t>
            </a:r>
            <a:r>
              <a:rPr dirty="0" sz="3200" spc="-11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3200" spc="-8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Record</a:t>
            </a:r>
            <a:r>
              <a:rPr dirty="0" sz="3200" spc="-9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and/or</a:t>
            </a:r>
            <a:r>
              <a:rPr dirty="0" sz="32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2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endParaRPr sz="32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Off</a:t>
            </a:r>
            <a:r>
              <a:rPr dirty="0" sz="3200" spc="-8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Requests.</a:t>
            </a:r>
            <a:endParaRPr sz="32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765"/>
              </a:spcBef>
              <a:buAutoNum type="arabicParenR" startAt="4"/>
              <a:tabLst>
                <a:tab pos="469265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Select</a:t>
            </a:r>
            <a:r>
              <a:rPr dirty="0" sz="32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55">
                <a:solidFill>
                  <a:srgbClr val="17375E"/>
                </a:solidFill>
                <a:latin typeface="Calibri"/>
                <a:cs typeface="Calibri"/>
              </a:rPr>
              <a:t>“Approve,” </a:t>
            </a:r>
            <a:r>
              <a:rPr dirty="0" sz="3200" spc="-70">
                <a:solidFill>
                  <a:srgbClr val="17375E"/>
                </a:solidFill>
                <a:latin typeface="Calibri"/>
                <a:cs typeface="Calibri"/>
              </a:rPr>
              <a:t>“Deny,”</a:t>
            </a:r>
            <a:r>
              <a:rPr dirty="0" sz="32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or</a:t>
            </a:r>
            <a:r>
              <a:rPr dirty="0" sz="32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even</a:t>
            </a:r>
            <a:r>
              <a:rPr dirty="0" sz="32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“Postpone”</a:t>
            </a:r>
            <a:endParaRPr sz="32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770"/>
              </a:spcBef>
              <a:buAutoNum type="arabicParenR" startAt="4"/>
              <a:tabLst>
                <a:tab pos="469265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Select</a:t>
            </a:r>
            <a:r>
              <a:rPr dirty="0" sz="32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“Submit”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387090" y="234441"/>
            <a:ext cx="236982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Sign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in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to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SUNY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spc="-25" b="1">
                <a:latin typeface="Calibri"/>
                <a:cs typeface="Calibri"/>
              </a:rPr>
              <a:t>at: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43708" y="593801"/>
            <a:ext cx="465518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3200" spc="-25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2"/>
              </a:rPr>
              <a:t>http://www.suny.edu/time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1921891"/>
            <a:ext cx="8005445" cy="9404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  <a:tab pos="469900" algn="l"/>
              </a:tabLst>
            </a:pPr>
            <a:r>
              <a:rPr dirty="0" sz="2000">
                <a:solidFill>
                  <a:srgbClr val="17375E"/>
                </a:solidFill>
                <a:latin typeface="Arial"/>
                <a:cs typeface="Arial"/>
              </a:rPr>
              <a:t>	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As</a:t>
            </a:r>
            <a:r>
              <a:rPr dirty="0" sz="20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described</a:t>
            </a:r>
            <a:r>
              <a:rPr dirty="0" sz="20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20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a</a:t>
            </a:r>
            <a:r>
              <a:rPr dirty="0" sz="20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previous</a:t>
            </a:r>
            <a:r>
              <a:rPr dirty="0" sz="20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slide,</a:t>
            </a:r>
            <a:r>
              <a:rPr dirty="0" sz="20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20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screen</a:t>
            </a:r>
            <a:r>
              <a:rPr dirty="0" sz="20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will</a:t>
            </a:r>
            <a:r>
              <a:rPr dirty="0" sz="20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be</a:t>
            </a:r>
            <a:r>
              <a:rPr dirty="0" sz="20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slightly</a:t>
            </a:r>
            <a:r>
              <a:rPr dirty="0" sz="20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17375E"/>
                </a:solidFill>
                <a:latin typeface="Calibri"/>
                <a:cs typeface="Calibri"/>
              </a:rPr>
              <a:t>different</a:t>
            </a:r>
            <a:r>
              <a:rPr dirty="0" sz="20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spc="-25">
                <a:solidFill>
                  <a:srgbClr val="17375E"/>
                </a:solidFill>
                <a:latin typeface="Calibri"/>
                <a:cs typeface="Calibri"/>
              </a:rPr>
              <a:t>the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first time</a:t>
            </a:r>
            <a:r>
              <a:rPr dirty="0" sz="20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you</a:t>
            </a:r>
            <a:r>
              <a:rPr dirty="0" sz="20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log</a:t>
            </a:r>
            <a:r>
              <a:rPr dirty="0" sz="20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in,</a:t>
            </a:r>
            <a:r>
              <a:rPr dirty="0" sz="20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requesting</a:t>
            </a:r>
            <a:r>
              <a:rPr dirty="0" sz="20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20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SUNY</a:t>
            </a:r>
            <a:r>
              <a:rPr dirty="0" sz="20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ID</a:t>
            </a:r>
            <a:r>
              <a:rPr dirty="0" sz="20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20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DOB.</a:t>
            </a:r>
            <a:r>
              <a:rPr dirty="0" sz="2000" spc="3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That</a:t>
            </a:r>
            <a:r>
              <a:rPr dirty="0" sz="2000" spc="-4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is</a:t>
            </a:r>
            <a:r>
              <a:rPr dirty="0" sz="2000" spc="-2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a</a:t>
            </a:r>
            <a:r>
              <a:rPr dirty="0" sz="2000" spc="-35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one-</a:t>
            </a:r>
            <a:r>
              <a:rPr dirty="0" sz="2000" spc="-20" i="1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2000" spc="-2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security</a:t>
            </a:r>
            <a:r>
              <a:rPr dirty="0" sz="2000" spc="-45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occurrence.</a:t>
            </a:r>
            <a:r>
              <a:rPr dirty="0" sz="2000" spc="32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Going</a:t>
            </a:r>
            <a:r>
              <a:rPr dirty="0" sz="2000" spc="-70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forward,</a:t>
            </a:r>
            <a:r>
              <a:rPr dirty="0" sz="2000" spc="-50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2000" spc="-5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entry</a:t>
            </a:r>
            <a:r>
              <a:rPr dirty="0" sz="2000" spc="-50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screen</a:t>
            </a:r>
            <a:r>
              <a:rPr dirty="0" sz="2000" spc="-4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will</a:t>
            </a:r>
            <a:r>
              <a:rPr dirty="0" sz="2000" spc="-70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look</a:t>
            </a:r>
            <a:r>
              <a:rPr dirty="0" sz="2000" spc="-5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like</a:t>
            </a:r>
            <a:r>
              <a:rPr dirty="0" sz="2000" spc="-60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17375E"/>
                </a:solidFill>
                <a:latin typeface="Calibri"/>
                <a:cs typeface="Calibri"/>
              </a:rPr>
              <a:t>this: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846061" y="4331461"/>
            <a:ext cx="2006600" cy="1092200"/>
            <a:chOff x="6846061" y="4331461"/>
            <a:chExt cx="2006600" cy="1092200"/>
          </a:xfrm>
        </p:grpSpPr>
        <p:sp>
          <p:nvSpPr>
            <p:cNvPr id="6" name="object 6"/>
            <p:cNvSpPr/>
            <p:nvPr/>
          </p:nvSpPr>
          <p:spPr>
            <a:xfrm>
              <a:off x="6858761" y="4344161"/>
              <a:ext cx="1981200" cy="1066800"/>
            </a:xfrm>
            <a:custGeom>
              <a:avLst/>
              <a:gdLst/>
              <a:ahLst/>
              <a:cxnLst/>
              <a:rect l="l" t="t" r="r" b="b"/>
              <a:pathLst>
                <a:path w="1981200" h="1066800">
                  <a:moveTo>
                    <a:pt x="533400" y="0"/>
                  </a:moveTo>
                  <a:lnTo>
                    <a:pt x="0" y="533400"/>
                  </a:lnTo>
                  <a:lnTo>
                    <a:pt x="533400" y="1066800"/>
                  </a:lnTo>
                  <a:lnTo>
                    <a:pt x="533400" y="800100"/>
                  </a:lnTo>
                  <a:lnTo>
                    <a:pt x="1981200" y="800100"/>
                  </a:lnTo>
                  <a:lnTo>
                    <a:pt x="1714500" y="533400"/>
                  </a:lnTo>
                  <a:lnTo>
                    <a:pt x="1981200" y="266700"/>
                  </a:lnTo>
                  <a:lnTo>
                    <a:pt x="533400" y="2667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858761" y="4344161"/>
              <a:ext cx="1981200" cy="1066800"/>
            </a:xfrm>
            <a:custGeom>
              <a:avLst/>
              <a:gdLst/>
              <a:ahLst/>
              <a:cxnLst/>
              <a:rect l="l" t="t" r="r" b="b"/>
              <a:pathLst>
                <a:path w="1981200" h="1066800">
                  <a:moveTo>
                    <a:pt x="1981200" y="266700"/>
                  </a:moveTo>
                  <a:lnTo>
                    <a:pt x="533400" y="266700"/>
                  </a:lnTo>
                  <a:lnTo>
                    <a:pt x="533400" y="0"/>
                  </a:lnTo>
                  <a:lnTo>
                    <a:pt x="0" y="533400"/>
                  </a:lnTo>
                  <a:lnTo>
                    <a:pt x="533400" y="1066800"/>
                  </a:lnTo>
                  <a:lnTo>
                    <a:pt x="533400" y="800100"/>
                  </a:lnTo>
                  <a:lnTo>
                    <a:pt x="1981200" y="800100"/>
                  </a:lnTo>
                  <a:lnTo>
                    <a:pt x="1714500" y="533400"/>
                  </a:lnTo>
                  <a:lnTo>
                    <a:pt x="1981200" y="26670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7493254" y="4604765"/>
            <a:ext cx="713105" cy="361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4930" marR="5080" indent="-62865">
              <a:lnSpc>
                <a:spcPct val="100000"/>
              </a:lnSpc>
              <a:spcBef>
                <a:spcPts val="100"/>
              </a:spcBef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Suny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ID</a:t>
            </a:r>
            <a:r>
              <a:rPr dirty="0" sz="11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Password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7379461" y="369061"/>
            <a:ext cx="1777364" cy="1196340"/>
            <a:chOff x="7379461" y="369061"/>
            <a:chExt cx="1777364" cy="1196340"/>
          </a:xfrm>
        </p:grpSpPr>
        <p:sp>
          <p:nvSpPr>
            <p:cNvPr id="10" name="object 10"/>
            <p:cNvSpPr/>
            <p:nvPr/>
          </p:nvSpPr>
          <p:spPr>
            <a:xfrm>
              <a:off x="7392161" y="381761"/>
              <a:ext cx="1751964" cy="1170940"/>
            </a:xfrm>
            <a:custGeom>
              <a:avLst/>
              <a:gdLst/>
              <a:ahLst/>
              <a:cxnLst/>
              <a:rect l="l" t="t" r="r" b="b"/>
              <a:pathLst>
                <a:path w="1751965" h="1170940">
                  <a:moveTo>
                    <a:pt x="585216" y="0"/>
                  </a:moveTo>
                  <a:lnTo>
                    <a:pt x="0" y="585215"/>
                  </a:lnTo>
                  <a:lnTo>
                    <a:pt x="585216" y="1170432"/>
                  </a:lnTo>
                  <a:lnTo>
                    <a:pt x="585216" y="877824"/>
                  </a:lnTo>
                  <a:lnTo>
                    <a:pt x="1751838" y="877824"/>
                  </a:lnTo>
                  <a:lnTo>
                    <a:pt x="1751838" y="636269"/>
                  </a:lnTo>
                  <a:lnTo>
                    <a:pt x="1700784" y="585215"/>
                  </a:lnTo>
                  <a:lnTo>
                    <a:pt x="1751838" y="534162"/>
                  </a:lnTo>
                  <a:lnTo>
                    <a:pt x="1751838" y="292608"/>
                  </a:lnTo>
                  <a:lnTo>
                    <a:pt x="585216" y="292608"/>
                  </a:lnTo>
                  <a:lnTo>
                    <a:pt x="58521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7392161" y="381761"/>
              <a:ext cx="1751964" cy="1170940"/>
            </a:xfrm>
            <a:custGeom>
              <a:avLst/>
              <a:gdLst/>
              <a:ahLst/>
              <a:cxnLst/>
              <a:rect l="l" t="t" r="r" b="b"/>
              <a:pathLst>
                <a:path w="1751965" h="1170940">
                  <a:moveTo>
                    <a:pt x="1751838" y="292608"/>
                  </a:moveTo>
                  <a:lnTo>
                    <a:pt x="585216" y="292608"/>
                  </a:lnTo>
                  <a:lnTo>
                    <a:pt x="585216" y="0"/>
                  </a:lnTo>
                  <a:lnTo>
                    <a:pt x="0" y="585215"/>
                  </a:lnTo>
                  <a:lnTo>
                    <a:pt x="585216" y="1170432"/>
                  </a:lnTo>
                  <a:lnTo>
                    <a:pt x="585216" y="877824"/>
                  </a:lnTo>
                  <a:lnTo>
                    <a:pt x="1751838" y="877824"/>
                  </a:lnTo>
                </a:path>
                <a:path w="1751965" h="1170940">
                  <a:moveTo>
                    <a:pt x="1751838" y="636269"/>
                  </a:moveTo>
                  <a:lnTo>
                    <a:pt x="1700784" y="585215"/>
                  </a:lnTo>
                  <a:lnTo>
                    <a:pt x="1751838" y="534162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8078469" y="860806"/>
            <a:ext cx="621665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Bookmark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3" name="object 13" descr="C:\Users\vumbacti\AppData\Local\Temp\SNAGHTML1a148f3d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52600" y="2971798"/>
            <a:ext cx="4876800" cy="378104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871855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Calibri"/>
                <a:cs typeface="Calibri"/>
              </a:rPr>
              <a:t>Accessing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your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Time</a:t>
            </a:r>
            <a:r>
              <a:rPr dirty="0" sz="2800" spc="-7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Record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05027" y="2819400"/>
            <a:ext cx="7597140" cy="3519170"/>
            <a:chOff x="605027" y="2819400"/>
            <a:chExt cx="7597140" cy="3519170"/>
          </a:xfrm>
        </p:grpSpPr>
        <p:pic>
          <p:nvPicPr>
            <p:cNvPr id="4" name="object 4" descr="C:\Users\vumbacti\AppData\Local\Temp\SNAGHTML1a1e3d18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5027" y="2819400"/>
              <a:ext cx="7597140" cy="240792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2761" y="5106161"/>
              <a:ext cx="838200" cy="1219200"/>
            </a:xfrm>
            <a:custGeom>
              <a:avLst/>
              <a:gdLst/>
              <a:ahLst/>
              <a:cxnLst/>
              <a:rect l="l" t="t" r="r" b="b"/>
              <a:pathLst>
                <a:path w="838200" h="1219200">
                  <a:moveTo>
                    <a:pt x="419100" y="0"/>
                  </a:moveTo>
                  <a:lnTo>
                    <a:pt x="0" y="419100"/>
                  </a:lnTo>
                  <a:lnTo>
                    <a:pt x="209550" y="419100"/>
                  </a:lnTo>
                  <a:lnTo>
                    <a:pt x="209550" y="1219200"/>
                  </a:lnTo>
                  <a:lnTo>
                    <a:pt x="419100" y="1009650"/>
                  </a:lnTo>
                  <a:lnTo>
                    <a:pt x="628650" y="1219200"/>
                  </a:lnTo>
                  <a:lnTo>
                    <a:pt x="628650" y="419100"/>
                  </a:lnTo>
                  <a:lnTo>
                    <a:pt x="838200" y="419100"/>
                  </a:lnTo>
                  <a:lnTo>
                    <a:pt x="4191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762761" y="5106161"/>
              <a:ext cx="838200" cy="1219200"/>
            </a:xfrm>
            <a:custGeom>
              <a:avLst/>
              <a:gdLst/>
              <a:ahLst/>
              <a:cxnLst/>
              <a:rect l="l" t="t" r="r" b="b"/>
              <a:pathLst>
                <a:path w="838200" h="1219200">
                  <a:moveTo>
                    <a:pt x="209550" y="1219200"/>
                  </a:moveTo>
                  <a:lnTo>
                    <a:pt x="209550" y="419100"/>
                  </a:lnTo>
                  <a:lnTo>
                    <a:pt x="0" y="419100"/>
                  </a:lnTo>
                  <a:lnTo>
                    <a:pt x="419100" y="0"/>
                  </a:lnTo>
                  <a:lnTo>
                    <a:pt x="838200" y="419100"/>
                  </a:lnTo>
                  <a:lnTo>
                    <a:pt x="628650" y="419100"/>
                  </a:lnTo>
                  <a:lnTo>
                    <a:pt x="628650" y="1219200"/>
                  </a:lnTo>
                  <a:lnTo>
                    <a:pt x="419100" y="1009650"/>
                  </a:lnTo>
                  <a:lnTo>
                    <a:pt x="209550" y="121920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688340" y="1847215"/>
            <a:ext cx="60833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Calibri"/>
                <a:cs typeface="Calibri"/>
              </a:rPr>
              <a:t>Click</a:t>
            </a:r>
            <a:r>
              <a:rPr dirty="0" sz="1800" spc="-3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on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“Time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and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Attendance”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spc="-20" b="1">
                <a:latin typeface="Calibri"/>
                <a:cs typeface="Calibri"/>
              </a:rPr>
              <a:t>Tab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to</a:t>
            </a:r>
            <a:r>
              <a:rPr dirty="0" sz="1800" spc="-3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get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into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your</a:t>
            </a:r>
            <a:r>
              <a:rPr dirty="0" sz="1800" spc="-4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time</a:t>
            </a:r>
            <a:r>
              <a:rPr dirty="0" sz="1800" spc="-3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record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09296" rIns="0" bIns="0" rtlCol="0" vert="horz">
            <a:spAutoFit/>
          </a:bodyPr>
          <a:lstStyle/>
          <a:p>
            <a:pPr marL="127762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Arial"/>
                <a:cs typeface="Arial"/>
              </a:rPr>
              <a:t>Supervisor’s</a:t>
            </a:r>
            <a:r>
              <a:rPr dirty="0" sz="2400" spc="-9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Work</a:t>
            </a:r>
            <a:r>
              <a:rPr dirty="0" sz="2400" spc="-100"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Roster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28600" y="1833372"/>
            <a:ext cx="8839200" cy="4872355"/>
            <a:chOff x="228600" y="1833372"/>
            <a:chExt cx="8839200" cy="487235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1833372"/>
              <a:ext cx="8839200" cy="487222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19879" y="2837052"/>
              <a:ext cx="1008507" cy="1116330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307340" y="1395729"/>
            <a:ext cx="839787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latin typeface="Calibri"/>
                <a:cs typeface="Calibri"/>
              </a:rPr>
              <a:t>Once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you’ve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selected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Attendance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tab,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your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own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Record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will open.</a:t>
            </a:r>
            <a:r>
              <a:rPr dirty="0" sz="1200" spc="254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Select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“Work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Roster”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tab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view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Pending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Records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and/or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Pending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Leave</a:t>
            </a:r>
            <a:r>
              <a:rPr dirty="0" sz="1200" spc="-10">
                <a:latin typeface="Calibri"/>
                <a:cs typeface="Calibri"/>
              </a:rPr>
              <a:t> Requests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(time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off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request)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your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employees.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2908" rIns="0" bIns="0" rtlCol="0" vert="horz">
            <a:spAutoFit/>
          </a:bodyPr>
          <a:lstStyle/>
          <a:p>
            <a:pPr marL="151257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Supervisor</a:t>
            </a:r>
            <a:r>
              <a:rPr dirty="0" sz="3600" spc="-130"/>
              <a:t> </a:t>
            </a:r>
            <a:r>
              <a:rPr dirty="0" sz="3600"/>
              <a:t>Work</a:t>
            </a:r>
            <a:r>
              <a:rPr dirty="0" sz="3600" spc="-110"/>
              <a:t> </a:t>
            </a:r>
            <a:r>
              <a:rPr dirty="0" sz="3600" spc="-10"/>
              <a:t>Roster</a:t>
            </a:r>
            <a:endParaRPr sz="3600"/>
          </a:p>
        </p:txBody>
      </p:sp>
      <p:grpSp>
        <p:nvGrpSpPr>
          <p:cNvPr id="3" name="object 3"/>
          <p:cNvGrpSpPr/>
          <p:nvPr/>
        </p:nvGrpSpPr>
        <p:grpSpPr>
          <a:xfrm>
            <a:off x="0" y="2093976"/>
            <a:ext cx="9144000" cy="3850004"/>
            <a:chOff x="0" y="2093976"/>
            <a:chExt cx="9144000" cy="3850004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093976"/>
              <a:ext cx="9143999" cy="384962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3707" y="4386198"/>
              <a:ext cx="1633981" cy="90220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4344161" y="5944361"/>
            <a:ext cx="4267200" cy="786765"/>
          </a:xfrm>
          <a:prstGeom prst="rect">
            <a:avLst/>
          </a:prstGeom>
          <a:solidFill>
            <a:srgbClr val="8EB4E2"/>
          </a:solidFill>
          <a:ln w="25400">
            <a:solidFill>
              <a:srgbClr val="385D89"/>
            </a:solidFill>
          </a:ln>
        </p:spPr>
        <p:txBody>
          <a:bodyPr wrap="square" lIns="0" tIns="61594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484"/>
              </a:spcBef>
            </a:pPr>
            <a:r>
              <a:rPr dirty="0" sz="1400">
                <a:latin typeface="Calibri"/>
                <a:cs typeface="Calibri"/>
              </a:rPr>
              <a:t>For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PENDING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APPROVALS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OR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LEAVE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REQUESTS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50">
                <a:latin typeface="Calibri"/>
                <a:cs typeface="Calibri"/>
              </a:rPr>
              <a:t>–</a:t>
            </a:r>
            <a:endParaRPr sz="1400">
              <a:latin typeface="Calibri"/>
              <a:cs typeface="Calibri"/>
            </a:endParaRPr>
          </a:p>
          <a:p>
            <a:pPr marL="90805" marR="335915">
              <a:lnSpc>
                <a:spcPct val="100000"/>
              </a:lnSpc>
              <a:spcBef>
                <a:spcPts val="5"/>
              </a:spcBef>
            </a:pPr>
            <a:r>
              <a:rPr dirty="0" sz="1400">
                <a:latin typeface="Calibri"/>
                <a:cs typeface="Calibri"/>
              </a:rPr>
              <a:t>Supervisors</a:t>
            </a:r>
            <a:r>
              <a:rPr dirty="0" sz="1400" spc="-6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should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select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action: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i="1">
                <a:latin typeface="Calibri"/>
                <a:cs typeface="Calibri"/>
              </a:rPr>
              <a:t>APPROVE,</a:t>
            </a:r>
            <a:r>
              <a:rPr dirty="0" sz="1400" spc="-50" i="1">
                <a:latin typeface="Calibri"/>
                <a:cs typeface="Calibri"/>
              </a:rPr>
              <a:t> </a:t>
            </a:r>
            <a:r>
              <a:rPr dirty="0" sz="1400" spc="-10" i="1">
                <a:latin typeface="Calibri"/>
                <a:cs typeface="Calibri"/>
              </a:rPr>
              <a:t>DENY</a:t>
            </a:r>
            <a:r>
              <a:rPr dirty="0" sz="1400" spc="-10">
                <a:latin typeface="Calibri"/>
                <a:cs typeface="Calibri"/>
              </a:rPr>
              <a:t>, </a:t>
            </a:r>
            <a:r>
              <a:rPr dirty="0" sz="1400">
                <a:latin typeface="Calibri"/>
                <a:cs typeface="Calibri"/>
              </a:rPr>
              <a:t>OR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 i="1">
                <a:latin typeface="Calibri"/>
                <a:cs typeface="Calibri"/>
              </a:rPr>
              <a:t>IGNORE</a:t>
            </a:r>
            <a:r>
              <a:rPr dirty="0" sz="1400">
                <a:latin typeface="Calibri"/>
                <a:cs typeface="Calibri"/>
              </a:rPr>
              <a:t>.</a:t>
            </a:r>
            <a:r>
              <a:rPr dirty="0" sz="1400" spc="130">
                <a:latin typeface="Calibri"/>
                <a:cs typeface="Calibri"/>
              </a:rPr>
              <a:t>  </a:t>
            </a:r>
            <a:r>
              <a:rPr dirty="0" sz="1400">
                <a:latin typeface="Calibri"/>
                <a:cs typeface="Calibri"/>
              </a:rPr>
              <a:t>THEN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 i="1">
                <a:latin typeface="Calibri"/>
                <a:cs typeface="Calibri"/>
              </a:rPr>
              <a:t>SUBMIT</a:t>
            </a:r>
            <a:r>
              <a:rPr dirty="0" sz="1400" spc="-10">
                <a:latin typeface="Calibri"/>
                <a:cs typeface="Calibri"/>
              </a:rPr>
              <a:t>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7340" y="1465529"/>
            <a:ext cx="8499475" cy="575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After</a:t>
            </a:r>
            <a:r>
              <a:rPr dirty="0" sz="1800" spc="-7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you’ve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selected</a:t>
            </a:r>
            <a:r>
              <a:rPr dirty="0" sz="1800" spc="-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Work</a:t>
            </a:r>
            <a:r>
              <a:rPr dirty="0" sz="1800" spc="-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Roster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tab</a:t>
            </a:r>
            <a:r>
              <a:rPr dirty="0" sz="1800" spc="-8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any</a:t>
            </a:r>
            <a:r>
              <a:rPr dirty="0" sz="1800" spc="-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Pending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Time</a:t>
            </a:r>
            <a:r>
              <a:rPr dirty="0" sz="1800" spc="-7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record/s</a:t>
            </a:r>
            <a:r>
              <a:rPr dirty="0" sz="1800" spc="-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and/or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Pending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Leave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800" spc="-10">
                <a:latin typeface="Calibri"/>
                <a:cs typeface="Calibri"/>
              </a:rPr>
              <a:t>Requests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(time-</a:t>
            </a:r>
            <a:r>
              <a:rPr dirty="0" sz="1800">
                <a:latin typeface="Calibri"/>
                <a:cs typeface="Calibri"/>
              </a:rPr>
              <a:t>off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requests)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for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your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employees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will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appear.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728722" y="232917"/>
            <a:ext cx="521144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0"/>
              <a:t>SUPERVISOR</a:t>
            </a:r>
            <a:r>
              <a:rPr dirty="0" sz="3600" spc="-125"/>
              <a:t> </a:t>
            </a:r>
            <a:r>
              <a:rPr dirty="0" sz="3600"/>
              <a:t>WORK</a:t>
            </a:r>
            <a:r>
              <a:rPr dirty="0" sz="3600" spc="-120"/>
              <a:t> </a:t>
            </a:r>
            <a:r>
              <a:rPr dirty="0" sz="3600" spc="-10"/>
              <a:t>ROSTER</a:t>
            </a:r>
            <a:endParaRPr sz="3600"/>
          </a:p>
        </p:txBody>
      </p:sp>
      <p:grpSp>
        <p:nvGrpSpPr>
          <p:cNvPr id="3" name="object 3" descr="C:\Users\vumbacti\AppData\Local\Temp\SNAGHTML1a49ec7a.PNG"/>
          <p:cNvGrpSpPr/>
          <p:nvPr/>
        </p:nvGrpSpPr>
        <p:grpSpPr>
          <a:xfrm>
            <a:off x="647700" y="2590798"/>
            <a:ext cx="7581900" cy="4160520"/>
            <a:chOff x="647700" y="2590798"/>
            <a:chExt cx="7581900" cy="4160520"/>
          </a:xfrm>
        </p:grpSpPr>
        <p:pic>
          <p:nvPicPr>
            <p:cNvPr id="4" name="object 4" descr="C:\Users\vumbacti\AppData\Local\Temp\SNAGHTML1a49ec7a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7700" y="2590798"/>
              <a:ext cx="7581900" cy="416052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727453" y="3353561"/>
              <a:ext cx="1981200" cy="654050"/>
            </a:xfrm>
            <a:custGeom>
              <a:avLst/>
              <a:gdLst/>
              <a:ahLst/>
              <a:cxnLst/>
              <a:rect l="l" t="t" r="r" b="b"/>
              <a:pathLst>
                <a:path w="1981200" h="654050">
                  <a:moveTo>
                    <a:pt x="326897" y="0"/>
                  </a:moveTo>
                  <a:lnTo>
                    <a:pt x="0" y="326898"/>
                  </a:lnTo>
                  <a:lnTo>
                    <a:pt x="326897" y="653795"/>
                  </a:lnTo>
                  <a:lnTo>
                    <a:pt x="326897" y="490346"/>
                  </a:lnTo>
                  <a:lnTo>
                    <a:pt x="1981199" y="490346"/>
                  </a:lnTo>
                  <a:lnTo>
                    <a:pt x="1817750" y="326898"/>
                  </a:lnTo>
                  <a:lnTo>
                    <a:pt x="1981199" y="163449"/>
                  </a:lnTo>
                  <a:lnTo>
                    <a:pt x="326897" y="163449"/>
                  </a:lnTo>
                  <a:lnTo>
                    <a:pt x="326897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727453" y="3353561"/>
              <a:ext cx="1981200" cy="654050"/>
            </a:xfrm>
            <a:custGeom>
              <a:avLst/>
              <a:gdLst/>
              <a:ahLst/>
              <a:cxnLst/>
              <a:rect l="l" t="t" r="r" b="b"/>
              <a:pathLst>
                <a:path w="1981200" h="654050">
                  <a:moveTo>
                    <a:pt x="1981199" y="163449"/>
                  </a:moveTo>
                  <a:lnTo>
                    <a:pt x="326897" y="163449"/>
                  </a:lnTo>
                  <a:lnTo>
                    <a:pt x="326897" y="0"/>
                  </a:lnTo>
                  <a:lnTo>
                    <a:pt x="0" y="326898"/>
                  </a:lnTo>
                  <a:lnTo>
                    <a:pt x="326897" y="653795"/>
                  </a:lnTo>
                  <a:lnTo>
                    <a:pt x="326897" y="490346"/>
                  </a:lnTo>
                  <a:lnTo>
                    <a:pt x="1981199" y="490346"/>
                  </a:lnTo>
                  <a:lnTo>
                    <a:pt x="1817750" y="326898"/>
                  </a:lnTo>
                  <a:lnTo>
                    <a:pt x="1981199" y="163449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2035810" y="3515359"/>
            <a:ext cx="1363345" cy="330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68605" marR="5080" indent="-256540">
              <a:lnSpc>
                <a:spcPct val="100000"/>
              </a:lnSpc>
              <a:spcBef>
                <a:spcPts val="95"/>
              </a:spcBef>
            </a:pP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1)</a:t>
            </a:r>
            <a:r>
              <a:rPr dirty="0" sz="10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View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Details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dirty="0" sz="10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History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000" spc="18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00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Record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941061" y="3458209"/>
            <a:ext cx="1930400" cy="558800"/>
            <a:chOff x="4941061" y="3458209"/>
            <a:chExt cx="1930400" cy="558800"/>
          </a:xfrm>
        </p:grpSpPr>
        <p:sp>
          <p:nvSpPr>
            <p:cNvPr id="9" name="object 9"/>
            <p:cNvSpPr/>
            <p:nvPr/>
          </p:nvSpPr>
          <p:spPr>
            <a:xfrm>
              <a:off x="4953761" y="3470909"/>
              <a:ext cx="1905000" cy="533400"/>
            </a:xfrm>
            <a:custGeom>
              <a:avLst/>
              <a:gdLst/>
              <a:ahLst/>
              <a:cxnLst/>
              <a:rect l="l" t="t" r="r" b="b"/>
              <a:pathLst>
                <a:path w="1905000" h="533400">
                  <a:moveTo>
                    <a:pt x="1638299" y="0"/>
                  </a:moveTo>
                  <a:lnTo>
                    <a:pt x="1638299" y="133350"/>
                  </a:lnTo>
                  <a:lnTo>
                    <a:pt x="0" y="133350"/>
                  </a:lnTo>
                  <a:lnTo>
                    <a:pt x="133350" y="266700"/>
                  </a:lnTo>
                  <a:lnTo>
                    <a:pt x="0" y="400050"/>
                  </a:lnTo>
                  <a:lnTo>
                    <a:pt x="1638299" y="400050"/>
                  </a:lnTo>
                  <a:lnTo>
                    <a:pt x="1638299" y="533400"/>
                  </a:lnTo>
                  <a:lnTo>
                    <a:pt x="1904999" y="266700"/>
                  </a:lnTo>
                  <a:lnTo>
                    <a:pt x="1638299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4953761" y="3470909"/>
              <a:ext cx="1905000" cy="533400"/>
            </a:xfrm>
            <a:custGeom>
              <a:avLst/>
              <a:gdLst/>
              <a:ahLst/>
              <a:cxnLst/>
              <a:rect l="l" t="t" r="r" b="b"/>
              <a:pathLst>
                <a:path w="1905000" h="533400">
                  <a:moveTo>
                    <a:pt x="0" y="133350"/>
                  </a:moveTo>
                  <a:lnTo>
                    <a:pt x="1638299" y="133350"/>
                  </a:lnTo>
                  <a:lnTo>
                    <a:pt x="1638299" y="0"/>
                  </a:lnTo>
                  <a:lnTo>
                    <a:pt x="1904999" y="266700"/>
                  </a:lnTo>
                  <a:lnTo>
                    <a:pt x="1638299" y="533400"/>
                  </a:lnTo>
                  <a:lnTo>
                    <a:pt x="1638299" y="400050"/>
                  </a:lnTo>
                  <a:lnTo>
                    <a:pt x="0" y="400050"/>
                  </a:lnTo>
                  <a:lnTo>
                    <a:pt x="133350" y="266700"/>
                  </a:lnTo>
                  <a:lnTo>
                    <a:pt x="0" y="13335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5408803" y="3641293"/>
            <a:ext cx="99377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2)</a:t>
            </a:r>
            <a:r>
              <a:rPr dirty="0" sz="10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Required</a:t>
            </a:r>
            <a:r>
              <a:rPr dirty="0" sz="10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action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740661" y="4992878"/>
            <a:ext cx="2006600" cy="558800"/>
            <a:chOff x="1740661" y="4992878"/>
            <a:chExt cx="2006600" cy="558800"/>
          </a:xfrm>
        </p:grpSpPr>
        <p:sp>
          <p:nvSpPr>
            <p:cNvPr id="13" name="object 13"/>
            <p:cNvSpPr/>
            <p:nvPr/>
          </p:nvSpPr>
          <p:spPr>
            <a:xfrm>
              <a:off x="1753361" y="5005578"/>
              <a:ext cx="1981200" cy="533400"/>
            </a:xfrm>
            <a:custGeom>
              <a:avLst/>
              <a:gdLst/>
              <a:ahLst/>
              <a:cxnLst/>
              <a:rect l="l" t="t" r="r" b="b"/>
              <a:pathLst>
                <a:path w="1981200" h="533400">
                  <a:moveTo>
                    <a:pt x="266700" y="0"/>
                  </a:moveTo>
                  <a:lnTo>
                    <a:pt x="0" y="266700"/>
                  </a:lnTo>
                  <a:lnTo>
                    <a:pt x="266700" y="533400"/>
                  </a:lnTo>
                  <a:lnTo>
                    <a:pt x="266700" y="400050"/>
                  </a:lnTo>
                  <a:lnTo>
                    <a:pt x="1981200" y="400050"/>
                  </a:lnTo>
                  <a:lnTo>
                    <a:pt x="1847850" y="266700"/>
                  </a:lnTo>
                  <a:lnTo>
                    <a:pt x="1981200" y="133350"/>
                  </a:lnTo>
                  <a:lnTo>
                    <a:pt x="266700" y="133350"/>
                  </a:lnTo>
                  <a:lnTo>
                    <a:pt x="2667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1753361" y="5005578"/>
              <a:ext cx="1981200" cy="533400"/>
            </a:xfrm>
            <a:custGeom>
              <a:avLst/>
              <a:gdLst/>
              <a:ahLst/>
              <a:cxnLst/>
              <a:rect l="l" t="t" r="r" b="b"/>
              <a:pathLst>
                <a:path w="1981200" h="533400">
                  <a:moveTo>
                    <a:pt x="1981200" y="133350"/>
                  </a:moveTo>
                  <a:lnTo>
                    <a:pt x="266700" y="133350"/>
                  </a:lnTo>
                  <a:lnTo>
                    <a:pt x="266700" y="0"/>
                  </a:lnTo>
                  <a:lnTo>
                    <a:pt x="0" y="266700"/>
                  </a:lnTo>
                  <a:lnTo>
                    <a:pt x="266700" y="533400"/>
                  </a:lnTo>
                  <a:lnTo>
                    <a:pt x="266700" y="400050"/>
                  </a:lnTo>
                  <a:lnTo>
                    <a:pt x="1981200" y="400050"/>
                  </a:lnTo>
                  <a:lnTo>
                    <a:pt x="1847850" y="266700"/>
                  </a:lnTo>
                  <a:lnTo>
                    <a:pt x="1981200" y="13335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/>
          <p:cNvSpPr txBox="1"/>
          <p:nvPr/>
        </p:nvSpPr>
        <p:spPr>
          <a:xfrm>
            <a:off x="2476245" y="5184140"/>
            <a:ext cx="53213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3)</a:t>
            </a:r>
            <a:r>
              <a:rPr dirty="0" sz="10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Submit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762000" y="6425438"/>
            <a:ext cx="2662555" cy="445770"/>
            <a:chOff x="762000" y="6425438"/>
            <a:chExt cx="2662555" cy="445770"/>
          </a:xfrm>
        </p:grpSpPr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2000" y="6629398"/>
              <a:ext cx="167640" cy="121920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430273" y="6438138"/>
              <a:ext cx="1981200" cy="420370"/>
            </a:xfrm>
            <a:custGeom>
              <a:avLst/>
              <a:gdLst/>
              <a:ahLst/>
              <a:cxnLst/>
              <a:rect l="l" t="t" r="r" b="b"/>
              <a:pathLst>
                <a:path w="1981200" h="420370">
                  <a:moveTo>
                    <a:pt x="228600" y="0"/>
                  </a:moveTo>
                  <a:lnTo>
                    <a:pt x="0" y="228600"/>
                  </a:lnTo>
                  <a:lnTo>
                    <a:pt x="191263" y="419862"/>
                  </a:lnTo>
                  <a:lnTo>
                    <a:pt x="228600" y="419862"/>
                  </a:lnTo>
                  <a:lnTo>
                    <a:pt x="228600" y="342898"/>
                  </a:lnTo>
                  <a:lnTo>
                    <a:pt x="1981200" y="342898"/>
                  </a:lnTo>
                  <a:lnTo>
                    <a:pt x="1866900" y="228600"/>
                  </a:lnTo>
                  <a:lnTo>
                    <a:pt x="1981200" y="114300"/>
                  </a:lnTo>
                  <a:lnTo>
                    <a:pt x="228600" y="11430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1430273" y="6438138"/>
              <a:ext cx="1981200" cy="420370"/>
            </a:xfrm>
            <a:custGeom>
              <a:avLst/>
              <a:gdLst/>
              <a:ahLst/>
              <a:cxnLst/>
              <a:rect l="l" t="t" r="r" b="b"/>
              <a:pathLst>
                <a:path w="1981200" h="420370">
                  <a:moveTo>
                    <a:pt x="228600" y="419862"/>
                  </a:moveTo>
                  <a:lnTo>
                    <a:pt x="228600" y="342898"/>
                  </a:lnTo>
                  <a:lnTo>
                    <a:pt x="1981200" y="342898"/>
                  </a:lnTo>
                  <a:lnTo>
                    <a:pt x="1866900" y="228600"/>
                  </a:lnTo>
                  <a:lnTo>
                    <a:pt x="1981200" y="114300"/>
                  </a:lnTo>
                  <a:lnTo>
                    <a:pt x="228600" y="114300"/>
                  </a:lnTo>
                  <a:lnTo>
                    <a:pt x="228600" y="0"/>
                  </a:lnTo>
                  <a:lnTo>
                    <a:pt x="0" y="228600"/>
                  </a:lnTo>
                  <a:lnTo>
                    <a:pt x="191263" y="419862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 txBox="1"/>
          <p:nvPr/>
        </p:nvSpPr>
        <p:spPr>
          <a:xfrm>
            <a:off x="1826132" y="6571589"/>
            <a:ext cx="118427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4)</a:t>
            </a:r>
            <a:r>
              <a:rPr dirty="0" sz="10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Denotes</a:t>
            </a:r>
            <a:r>
              <a:rPr dirty="0" sz="10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Supervisor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604765" y="4447794"/>
            <a:ext cx="3657600" cy="539750"/>
          </a:xfrm>
          <a:prstGeom prst="rect">
            <a:avLst/>
          </a:prstGeom>
          <a:solidFill>
            <a:srgbClr val="8EB4E2"/>
          </a:solidFill>
          <a:ln w="25400">
            <a:solidFill>
              <a:srgbClr val="385D89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91440">
              <a:lnSpc>
                <a:spcPts val="1335"/>
              </a:lnSpc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PENDING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APPROVALS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 OR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LEAVE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REQUESTS</a:t>
            </a:r>
            <a:r>
              <a:rPr dirty="0" sz="12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5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endParaRPr sz="12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Supervisors</a:t>
            </a:r>
            <a:r>
              <a:rPr dirty="0" sz="12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should</a:t>
            </a:r>
            <a:r>
              <a:rPr dirty="0" sz="12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select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action:</a:t>
            </a:r>
            <a:r>
              <a:rPr dirty="0" sz="12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FFFFFF"/>
                </a:solidFill>
                <a:latin typeface="Calibri"/>
                <a:cs typeface="Calibri"/>
              </a:rPr>
              <a:t>APPROVE,</a:t>
            </a:r>
            <a:r>
              <a:rPr dirty="0" sz="1200" spc="-25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20" i="1">
                <a:solidFill>
                  <a:srgbClr val="FFFFFF"/>
                </a:solidFill>
                <a:latin typeface="Calibri"/>
                <a:cs typeface="Calibri"/>
              </a:rPr>
              <a:t>DENY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endParaRPr sz="12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FFFFFF"/>
                </a:solidFill>
                <a:latin typeface="Calibri"/>
                <a:cs typeface="Calibri"/>
              </a:rPr>
              <a:t>POSTPONE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dirty="0" sz="1200" spc="49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THEN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 i="1">
                <a:solidFill>
                  <a:srgbClr val="FFFFFF"/>
                </a:solidFill>
                <a:latin typeface="Calibri"/>
                <a:cs typeface="Calibri"/>
              </a:rPr>
              <a:t>SUBMIT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12140" y="1321054"/>
            <a:ext cx="7071995" cy="1244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latin typeface="Calibri"/>
                <a:cs typeface="Calibri"/>
              </a:rPr>
              <a:t>ON</a:t>
            </a:r>
            <a:r>
              <a:rPr dirty="0" sz="1000" spc="-1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THIS</a:t>
            </a:r>
            <a:r>
              <a:rPr dirty="0" sz="1000" spc="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PAGE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 spc="-10">
                <a:latin typeface="Calibri"/>
                <a:cs typeface="Calibri"/>
              </a:rPr>
              <a:t>SUPERVISORS </a:t>
            </a:r>
            <a:r>
              <a:rPr dirty="0" sz="1000" spc="-20">
                <a:latin typeface="Calibri"/>
                <a:cs typeface="Calibri"/>
              </a:rPr>
              <a:t>CAN:</a:t>
            </a:r>
            <a:endParaRPr sz="1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AutoNum type="arabicPeriod"/>
              <a:tabLst>
                <a:tab pos="240665" algn="l"/>
              </a:tabLst>
            </a:pPr>
            <a:r>
              <a:rPr dirty="0" sz="1000" b="1">
                <a:latin typeface="Calibri"/>
                <a:cs typeface="Calibri"/>
              </a:rPr>
              <a:t>VIEW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EMPLOYEE’S ELECTRONIC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TIME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spc="-10" b="1">
                <a:latin typeface="Calibri"/>
                <a:cs typeface="Calibri"/>
              </a:rPr>
              <a:t>RECORD</a:t>
            </a:r>
            <a:endParaRPr sz="1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AutoNum type="arabicPeriod"/>
              <a:tabLst>
                <a:tab pos="240665" algn="l"/>
              </a:tabLst>
            </a:pPr>
            <a:r>
              <a:rPr dirty="0" sz="1000" b="1">
                <a:latin typeface="Calibri"/>
                <a:cs typeface="Calibri"/>
              </a:rPr>
              <a:t>DETERMINE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AN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ACTION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(APPROVE,</a:t>
            </a:r>
            <a:r>
              <a:rPr dirty="0" sz="1000" spc="-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DENY,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OR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POSTPONE)</a:t>
            </a:r>
            <a:r>
              <a:rPr dirty="0" sz="1000" spc="1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ANY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DENIED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spc="-10" b="1">
                <a:latin typeface="Calibri"/>
                <a:cs typeface="Calibri"/>
              </a:rPr>
              <a:t>ACTION</a:t>
            </a:r>
            <a:r>
              <a:rPr dirty="0" sz="1000" spc="-4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REQUIRES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COMMENTS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FOR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THE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spc="-10" b="1">
                <a:latin typeface="Calibri"/>
                <a:cs typeface="Calibri"/>
              </a:rPr>
              <a:t>EMPLOYEE’S</a:t>
            </a:r>
            <a:endParaRPr sz="10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dirty="0" sz="1000" spc="-10" b="1">
                <a:latin typeface="Calibri"/>
                <a:cs typeface="Calibri"/>
              </a:rPr>
              <a:t>INFORMATION.</a:t>
            </a:r>
            <a:endParaRPr sz="1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AutoNum type="arabicPeriod" startAt="3"/>
              <a:tabLst>
                <a:tab pos="240665" algn="l"/>
              </a:tabLst>
            </a:pPr>
            <a:r>
              <a:rPr dirty="0" sz="1000" spc="-10" b="1">
                <a:latin typeface="Calibri"/>
                <a:cs typeface="Calibri"/>
              </a:rPr>
              <a:t>“SUBMIT”</a:t>
            </a:r>
            <a:endParaRPr sz="1000">
              <a:latin typeface="Calibri"/>
              <a:cs typeface="Calibri"/>
            </a:endParaRPr>
          </a:p>
          <a:p>
            <a:pPr marL="241300" marR="5080" indent="-228600">
              <a:lnSpc>
                <a:spcPct val="100000"/>
              </a:lnSpc>
              <a:buAutoNum type="arabicPeriod" startAt="3"/>
              <a:tabLst>
                <a:tab pos="241300" algn="l"/>
              </a:tabLst>
            </a:pPr>
            <a:r>
              <a:rPr dirty="0" sz="1000" b="1">
                <a:latin typeface="Calibri"/>
                <a:cs typeface="Calibri"/>
              </a:rPr>
              <a:t>IF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[…]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ICON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APPEARS</a:t>
            </a:r>
            <a:r>
              <a:rPr dirty="0" sz="1000" spc="-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UNDER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AN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EMPLOYEE’S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NAME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THIS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INDICATES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THE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EMPLOYEE</a:t>
            </a:r>
            <a:r>
              <a:rPr dirty="0" sz="1000" spc="-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IS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ALSO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</a:t>
            </a:r>
            <a:r>
              <a:rPr dirty="0" sz="1000" spc="-4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SUPERVISOR</a:t>
            </a:r>
            <a:r>
              <a:rPr dirty="0" sz="1000" spc="-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WITHIN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spc="-25" b="1">
                <a:latin typeface="Calibri"/>
                <a:cs typeface="Calibri"/>
              </a:rPr>
              <a:t>THE</a:t>
            </a:r>
            <a:r>
              <a:rPr dirty="0" sz="1000" b="1">
                <a:latin typeface="Calibri"/>
                <a:cs typeface="Calibri"/>
              </a:rPr>
              <a:t> DEPARTMENT.</a:t>
            </a:r>
            <a:r>
              <a:rPr dirty="0" sz="1000" spc="19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IF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YOU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CLICK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ON</a:t>
            </a:r>
            <a:r>
              <a:rPr dirty="0" sz="1000" spc="-1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THE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[…]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ICON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THEIR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SUPERVISOR WORK</a:t>
            </a:r>
            <a:r>
              <a:rPr dirty="0" sz="1000" spc="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ROSTER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WILL</a:t>
            </a:r>
            <a:r>
              <a:rPr dirty="0" sz="1000" spc="-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BE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BROUGHT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UP,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AND</a:t>
            </a:r>
            <a:r>
              <a:rPr dirty="0" sz="1000" spc="-1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YOU</a:t>
            </a:r>
            <a:r>
              <a:rPr dirty="0" sz="1000" spc="-2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HAVE</a:t>
            </a:r>
            <a:r>
              <a:rPr dirty="0" sz="1000" spc="-20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ALL</a:t>
            </a:r>
            <a:r>
              <a:rPr dirty="0" sz="1000" spc="-30" b="1">
                <a:latin typeface="Calibri"/>
                <a:cs typeface="Calibri"/>
              </a:rPr>
              <a:t> </a:t>
            </a:r>
            <a:r>
              <a:rPr dirty="0" sz="1000" spc="-25" b="1">
                <a:latin typeface="Calibri"/>
                <a:cs typeface="Calibri"/>
              </a:rPr>
              <a:t>THE</a:t>
            </a:r>
            <a:r>
              <a:rPr dirty="0" sz="1000" b="1">
                <a:latin typeface="Calibri"/>
                <a:cs typeface="Calibri"/>
              </a:rPr>
              <a:t> SAME</a:t>
            </a:r>
            <a:r>
              <a:rPr dirty="0" sz="1000" spc="-35" b="1">
                <a:latin typeface="Calibri"/>
                <a:cs typeface="Calibri"/>
              </a:rPr>
              <a:t> </a:t>
            </a:r>
            <a:r>
              <a:rPr dirty="0" sz="1000" b="1">
                <a:latin typeface="Calibri"/>
                <a:cs typeface="Calibri"/>
              </a:rPr>
              <a:t>SUPERVISOR</a:t>
            </a:r>
            <a:r>
              <a:rPr dirty="0" sz="1000" spc="-10" b="1">
                <a:latin typeface="Calibri"/>
                <a:cs typeface="Calibri"/>
              </a:rPr>
              <a:t> PRIVILEGES.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6682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Calibri"/>
                <a:cs typeface="Calibri"/>
              </a:rPr>
              <a:t>Sign</a:t>
            </a:r>
            <a:r>
              <a:rPr dirty="0" sz="2800" spc="-5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out</a:t>
            </a:r>
            <a:r>
              <a:rPr dirty="0" sz="2800" spc="-5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of</a:t>
            </a:r>
            <a:r>
              <a:rPr dirty="0" sz="2800" spc="-6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the</a:t>
            </a:r>
            <a:r>
              <a:rPr dirty="0" sz="2800" spc="-5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SUNY</a:t>
            </a:r>
            <a:r>
              <a:rPr dirty="0" sz="2800" spc="-5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browser</a:t>
            </a:r>
            <a:r>
              <a:rPr dirty="0" sz="2800" spc="-5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and</a:t>
            </a:r>
            <a:r>
              <a:rPr dirty="0" sz="2800" spc="-5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CLOSE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18615"/>
            <a:ext cx="797369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800" spc="-80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ensure</a:t>
            </a:r>
            <a:r>
              <a:rPr dirty="0" sz="18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18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privacy</a:t>
            </a:r>
            <a:r>
              <a:rPr dirty="0" sz="18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18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7375E"/>
                </a:solidFill>
                <a:latin typeface="Calibri"/>
                <a:cs typeface="Calibri"/>
              </a:rPr>
              <a:t>system</a:t>
            </a:r>
            <a:r>
              <a:rPr dirty="0" sz="18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7375E"/>
                </a:solidFill>
                <a:latin typeface="Calibri"/>
                <a:cs typeface="Calibri"/>
              </a:rPr>
              <a:t>security,</a:t>
            </a:r>
            <a:r>
              <a:rPr dirty="0" sz="18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please</a:t>
            </a:r>
            <a:r>
              <a:rPr dirty="0" sz="18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log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off</a:t>
            </a:r>
            <a:r>
              <a:rPr dirty="0" sz="18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by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clicking</a:t>
            </a:r>
            <a:r>
              <a:rPr dirty="0" sz="18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on</a:t>
            </a:r>
            <a:r>
              <a:rPr dirty="0" sz="18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“Sign</a:t>
            </a:r>
            <a:r>
              <a:rPr dirty="0" sz="18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17375E"/>
                </a:solidFill>
                <a:latin typeface="Calibri"/>
                <a:cs typeface="Calibri"/>
              </a:rPr>
              <a:t>Off”</a:t>
            </a:r>
            <a:endParaRPr sz="18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link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upper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right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hand</a:t>
            </a:r>
            <a:r>
              <a:rPr dirty="0" sz="18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corner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of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7375E"/>
                </a:solidFill>
                <a:latin typeface="Calibri"/>
                <a:cs typeface="Calibri"/>
              </a:rPr>
              <a:t>screen.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52400" y="2851785"/>
            <a:ext cx="8915400" cy="2377440"/>
            <a:chOff x="152400" y="2851785"/>
            <a:chExt cx="8915400" cy="2377440"/>
          </a:xfrm>
        </p:grpSpPr>
        <p:pic>
          <p:nvPicPr>
            <p:cNvPr id="5" name="object 5" descr="C:\Users\vumbacti\AppData\Local\Temp\SNAGHTML1a3d5edb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400" y="2895600"/>
              <a:ext cx="8915400" cy="233324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06006" y="2851785"/>
              <a:ext cx="1601470" cy="129514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/>
          <p:nvPr/>
        </p:nvSpPr>
        <p:spPr>
          <a:xfrm>
            <a:off x="1347597" y="530478"/>
            <a:ext cx="644715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3600" spc="-9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3600" spc="-9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Calibri"/>
                <a:cs typeface="Calibri"/>
              </a:rPr>
              <a:t>Attendance</a:t>
            </a:r>
            <a:r>
              <a:rPr dirty="0" sz="3600" spc="-10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>
                <a:solidFill>
                  <a:srgbClr val="FFFFFF"/>
                </a:solidFill>
                <a:latin typeface="Calibri"/>
                <a:cs typeface="Calibri"/>
              </a:rPr>
              <a:t>System</a:t>
            </a:r>
            <a:r>
              <a:rPr dirty="0" sz="3600" spc="-7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 spc="-30">
                <a:solidFill>
                  <a:srgbClr val="FFFFFF"/>
                </a:solidFill>
                <a:latin typeface="Calibri"/>
                <a:cs typeface="Calibri"/>
              </a:rPr>
              <a:t>(TAS)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35148" y="3381832"/>
            <a:ext cx="4476750" cy="635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>
                <a:latin typeface="Calibri"/>
                <a:cs typeface="Calibri"/>
              </a:rPr>
              <a:t>Setting</a:t>
            </a:r>
            <a:r>
              <a:rPr dirty="0" sz="4000" spc="-50">
                <a:latin typeface="Calibri"/>
                <a:cs typeface="Calibri"/>
              </a:rPr>
              <a:t> </a:t>
            </a:r>
            <a:r>
              <a:rPr dirty="0" sz="4000">
                <a:latin typeface="Calibri"/>
                <a:cs typeface="Calibri"/>
              </a:rPr>
              <a:t>up</a:t>
            </a:r>
            <a:r>
              <a:rPr dirty="0" sz="4000" spc="-35">
                <a:latin typeface="Calibri"/>
                <a:cs typeface="Calibri"/>
              </a:rPr>
              <a:t> </a:t>
            </a:r>
            <a:r>
              <a:rPr dirty="0" sz="4000">
                <a:latin typeface="Calibri"/>
                <a:cs typeface="Calibri"/>
              </a:rPr>
              <a:t>a</a:t>
            </a:r>
            <a:r>
              <a:rPr dirty="0" sz="4000" spc="-35">
                <a:latin typeface="Calibri"/>
                <a:cs typeface="Calibri"/>
              </a:rPr>
              <a:t> </a:t>
            </a:r>
            <a:r>
              <a:rPr dirty="0" sz="4000" spc="-10">
                <a:latin typeface="Calibri"/>
                <a:cs typeface="Calibri"/>
              </a:rPr>
              <a:t>Designee</a:t>
            </a:r>
            <a:endParaRPr sz="4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42316" rIns="0" bIns="0" rtlCol="0" vert="horz">
            <a:spAutoFit/>
          </a:bodyPr>
          <a:lstStyle/>
          <a:p>
            <a:pPr marL="551815">
              <a:lnSpc>
                <a:spcPct val="100000"/>
              </a:lnSpc>
              <a:spcBef>
                <a:spcPts val="105"/>
              </a:spcBef>
            </a:pPr>
            <a:r>
              <a:rPr dirty="0"/>
              <a:t>Setting</a:t>
            </a:r>
            <a:r>
              <a:rPr dirty="0" spc="-60"/>
              <a:t> </a:t>
            </a:r>
            <a:r>
              <a:rPr dirty="0"/>
              <a:t>up</a:t>
            </a:r>
            <a:r>
              <a:rPr dirty="0" spc="-60"/>
              <a:t> </a:t>
            </a:r>
            <a:r>
              <a:rPr dirty="0"/>
              <a:t>a</a:t>
            </a:r>
            <a:r>
              <a:rPr dirty="0" spc="-55"/>
              <a:t> </a:t>
            </a:r>
            <a:r>
              <a:rPr dirty="0" spc="-10"/>
              <a:t>Designee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395729"/>
            <a:ext cx="8074659" cy="44157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dirty="0" u="sng" sz="1200" spc="-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Designee:</a:t>
            </a:r>
            <a:r>
              <a:rPr dirty="0" u="none" sz="1200" spc="-1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–</a:t>
            </a:r>
            <a:r>
              <a:rPr dirty="0" u="none" sz="1200" spc="-15">
                <a:latin typeface="Calibri"/>
                <a:cs typeface="Calibri"/>
              </a:rPr>
              <a:t> </a:t>
            </a:r>
            <a:r>
              <a:rPr dirty="0" u="none" sz="1200" spc="-10">
                <a:latin typeface="Calibri"/>
                <a:cs typeface="Calibri"/>
              </a:rPr>
              <a:t>refers</a:t>
            </a:r>
            <a:r>
              <a:rPr dirty="0" u="none" sz="1200" spc="-4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to</a:t>
            </a:r>
            <a:r>
              <a:rPr dirty="0" u="none" sz="1200" spc="-1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a</a:t>
            </a:r>
            <a:r>
              <a:rPr dirty="0" u="none" sz="1200" spc="-3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person</a:t>
            </a:r>
            <a:r>
              <a:rPr dirty="0" u="none" sz="1200" spc="-2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who</a:t>
            </a:r>
            <a:r>
              <a:rPr dirty="0" u="none" sz="1200" spc="-1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has</a:t>
            </a:r>
            <a:r>
              <a:rPr dirty="0" u="none" sz="1200" spc="-3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been</a:t>
            </a:r>
            <a:r>
              <a:rPr dirty="0" u="none" sz="1200" spc="-30">
                <a:latin typeface="Calibri"/>
                <a:cs typeface="Calibri"/>
              </a:rPr>
              <a:t> </a:t>
            </a:r>
            <a:r>
              <a:rPr dirty="0" u="none" sz="1200" spc="-10">
                <a:latin typeface="Calibri"/>
                <a:cs typeface="Calibri"/>
              </a:rPr>
              <a:t>designated</a:t>
            </a:r>
            <a:r>
              <a:rPr dirty="0" u="none" sz="1200" spc="-4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to</a:t>
            </a:r>
            <a:r>
              <a:rPr dirty="0" u="none" sz="1200" spc="-1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perform</a:t>
            </a:r>
            <a:r>
              <a:rPr dirty="0" u="none" sz="1200" spc="-5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some</a:t>
            </a:r>
            <a:r>
              <a:rPr dirty="0" u="none" sz="1200" spc="-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duty</a:t>
            </a:r>
            <a:r>
              <a:rPr dirty="0" u="none" sz="1200" spc="-5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or</a:t>
            </a:r>
            <a:r>
              <a:rPr dirty="0" u="none" sz="1200" spc="-2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carry</a:t>
            </a:r>
            <a:r>
              <a:rPr dirty="0" u="none" sz="1200" spc="-1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out</a:t>
            </a:r>
            <a:r>
              <a:rPr dirty="0" u="none" sz="1200" spc="-2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some</a:t>
            </a:r>
            <a:r>
              <a:rPr dirty="0" u="none" sz="1200" spc="-1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specific</a:t>
            </a:r>
            <a:r>
              <a:rPr dirty="0" u="none" sz="1200" spc="-15">
                <a:latin typeface="Calibri"/>
                <a:cs typeface="Calibri"/>
              </a:rPr>
              <a:t> </a:t>
            </a:r>
            <a:r>
              <a:rPr dirty="0" u="none" sz="1200" spc="-10">
                <a:latin typeface="Calibri"/>
                <a:cs typeface="Calibri"/>
              </a:rPr>
              <a:t>role.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dirty="0" u="sng" sz="12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Types</a:t>
            </a:r>
            <a:r>
              <a:rPr dirty="0" u="sng" sz="1200" spc="-2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dirty="0" u="sng" sz="1200" spc="-3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Designee</a:t>
            </a:r>
            <a:r>
              <a:rPr dirty="0" u="sng" sz="1200" spc="-3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within</a:t>
            </a:r>
            <a:r>
              <a:rPr dirty="0" u="sng" sz="1200" spc="-3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TAS:</a:t>
            </a:r>
            <a:endParaRPr sz="1200">
              <a:latin typeface="Calibri"/>
              <a:cs typeface="Calibri"/>
            </a:endParaRPr>
          </a:p>
          <a:p>
            <a:pPr marL="355600" marR="48895" indent="-342900">
              <a:lnSpc>
                <a:spcPct val="100000"/>
              </a:lnSpc>
              <a:spcBef>
                <a:spcPts val="1440"/>
              </a:spcBef>
              <a:buAutoNum type="arabicPeriod"/>
              <a:tabLst>
                <a:tab pos="355600" algn="l"/>
              </a:tabLst>
            </a:pPr>
            <a:r>
              <a:rPr dirty="0" sz="1200">
                <a:latin typeface="Calibri"/>
                <a:cs typeface="Calibri"/>
              </a:rPr>
              <a:t>*Employee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–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designate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another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employee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ability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enter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monthly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records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for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specific</a:t>
            </a:r>
            <a:r>
              <a:rPr dirty="0" sz="1200" spc="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period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or </a:t>
            </a:r>
            <a:r>
              <a:rPr dirty="0" sz="1200">
                <a:latin typeface="Calibri"/>
                <a:cs typeface="Calibri"/>
              </a:rPr>
              <a:t>indefinitely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behalf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 the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employee.</a:t>
            </a:r>
            <a:endParaRPr sz="1200">
              <a:latin typeface="Calibri"/>
              <a:cs typeface="Calibri"/>
            </a:endParaRPr>
          </a:p>
          <a:p>
            <a:pPr marL="355600" marR="84455" indent="-342900">
              <a:lnSpc>
                <a:spcPct val="100000"/>
              </a:lnSpc>
              <a:buAutoNum type="arabicPeriod"/>
              <a:tabLst>
                <a:tab pos="355600" algn="l"/>
              </a:tabLst>
            </a:pPr>
            <a:r>
              <a:rPr dirty="0" sz="1200">
                <a:latin typeface="Calibri"/>
                <a:cs typeface="Calibri"/>
              </a:rPr>
              <a:t>Supervisor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–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designate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another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employee/supervisor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ability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take </a:t>
            </a:r>
            <a:r>
              <a:rPr dirty="0" sz="1200">
                <a:latin typeface="Calibri"/>
                <a:cs typeface="Calibri"/>
              </a:rPr>
              <a:t>action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(approve/deny)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all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pending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time </a:t>
            </a:r>
            <a:r>
              <a:rPr dirty="0" sz="1200">
                <a:latin typeface="Calibri"/>
                <a:cs typeface="Calibri"/>
              </a:rPr>
              <a:t>records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and/or</a:t>
            </a:r>
            <a:r>
              <a:rPr dirty="0" sz="1200" spc="-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off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request.</a:t>
            </a:r>
            <a:endParaRPr sz="1200">
              <a:latin typeface="Calibri"/>
              <a:cs typeface="Calibri"/>
            </a:endParaRPr>
          </a:p>
          <a:p>
            <a:pPr algn="just" marL="12700" marR="5080">
              <a:lnSpc>
                <a:spcPct val="100000"/>
              </a:lnSpc>
              <a:spcBef>
                <a:spcPts val="1445"/>
              </a:spcBef>
            </a:pPr>
            <a:r>
              <a:rPr dirty="0" sz="1200">
                <a:latin typeface="Calibri"/>
                <a:cs typeface="Calibri"/>
              </a:rPr>
              <a:t>*Note:</a:t>
            </a:r>
            <a:r>
              <a:rPr dirty="0" sz="1200" spc="4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8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original</a:t>
            </a:r>
            <a:r>
              <a:rPr dirty="0" sz="1200" spc="9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employee’s</a:t>
            </a:r>
            <a:r>
              <a:rPr dirty="0" sz="1200" spc="8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signature</a:t>
            </a:r>
            <a:r>
              <a:rPr dirty="0" sz="1200" spc="9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is</a:t>
            </a:r>
            <a:r>
              <a:rPr dirty="0" sz="1200" spc="8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still</a:t>
            </a:r>
            <a:r>
              <a:rPr dirty="0" sz="1200" spc="7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required</a:t>
            </a:r>
            <a:r>
              <a:rPr dirty="0" sz="1200" spc="8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8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support</a:t>
            </a:r>
            <a:r>
              <a:rPr dirty="0" sz="1200" spc="8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7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8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record.</a:t>
            </a:r>
            <a:r>
              <a:rPr dirty="0" sz="1200" spc="434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This</a:t>
            </a:r>
            <a:r>
              <a:rPr dirty="0" sz="1200" spc="9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can</a:t>
            </a:r>
            <a:r>
              <a:rPr dirty="0" sz="1200" spc="8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</a:t>
            </a:r>
            <a:r>
              <a:rPr dirty="0" sz="1200" spc="8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attained</a:t>
            </a:r>
            <a:r>
              <a:rPr dirty="0" sz="1200" spc="7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by</a:t>
            </a:r>
            <a:r>
              <a:rPr dirty="0" sz="1200" spc="7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7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hard</a:t>
            </a:r>
            <a:r>
              <a:rPr dirty="0" sz="1200" spc="9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copy</a:t>
            </a:r>
            <a:r>
              <a:rPr dirty="0" sz="1200" spc="7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the </a:t>
            </a:r>
            <a:r>
              <a:rPr dirty="0" sz="1200">
                <a:latin typeface="Calibri"/>
                <a:cs typeface="Calibri"/>
              </a:rPr>
              <a:t>employee completes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gives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enter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into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0">
                <a:latin typeface="Calibri"/>
                <a:cs typeface="Calibri"/>
              </a:rPr>
              <a:t> system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</a:t>
            </a:r>
            <a:r>
              <a:rPr dirty="0" u="none" sz="1200" spc="-1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the</a:t>
            </a:r>
            <a:r>
              <a:rPr dirty="0" u="none" sz="1200" spc="-2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electronic</a:t>
            </a:r>
            <a:r>
              <a:rPr dirty="0" u="none" sz="1200" spc="-1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PDF</a:t>
            </a:r>
            <a:r>
              <a:rPr dirty="0" u="none" sz="1200" spc="-2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that</a:t>
            </a:r>
            <a:r>
              <a:rPr dirty="0" u="none" sz="1200" spc="-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once</a:t>
            </a:r>
            <a:r>
              <a:rPr dirty="0" u="none" sz="1200" spc="-1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the</a:t>
            </a:r>
            <a:r>
              <a:rPr dirty="0" u="none" sz="1200" spc="-1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information</a:t>
            </a:r>
            <a:r>
              <a:rPr dirty="0" u="none" sz="1200" spc="-1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has</a:t>
            </a:r>
            <a:r>
              <a:rPr dirty="0" u="none" sz="1200" spc="-15">
                <a:latin typeface="Calibri"/>
                <a:cs typeface="Calibri"/>
              </a:rPr>
              <a:t> </a:t>
            </a:r>
            <a:r>
              <a:rPr dirty="0" u="none" sz="1200" spc="-20">
                <a:latin typeface="Calibri"/>
                <a:cs typeface="Calibri"/>
              </a:rPr>
              <a:t>been </a:t>
            </a:r>
            <a:r>
              <a:rPr dirty="0" u="none" sz="1200" spc="-10">
                <a:latin typeface="Calibri"/>
                <a:cs typeface="Calibri"/>
              </a:rPr>
              <a:t>entered</a:t>
            </a:r>
            <a:r>
              <a:rPr dirty="0" u="none" sz="1200" spc="-3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can</a:t>
            </a:r>
            <a:r>
              <a:rPr dirty="0" u="none" sz="1200" spc="1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be</a:t>
            </a:r>
            <a:r>
              <a:rPr dirty="0" u="none" sz="1200" spc="-5">
                <a:latin typeface="Calibri"/>
                <a:cs typeface="Calibri"/>
              </a:rPr>
              <a:t> </a:t>
            </a:r>
            <a:r>
              <a:rPr dirty="0" u="none" sz="1200" spc="-10">
                <a:latin typeface="Calibri"/>
                <a:cs typeface="Calibri"/>
              </a:rPr>
              <a:t>printed</a:t>
            </a:r>
            <a:r>
              <a:rPr dirty="0" u="none" sz="1200" spc="-2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out</a:t>
            </a:r>
            <a:r>
              <a:rPr dirty="0" u="none" sz="1200" spc="5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for</a:t>
            </a:r>
            <a:r>
              <a:rPr dirty="0" u="none" sz="1200" spc="-1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the</a:t>
            </a:r>
            <a:r>
              <a:rPr dirty="0" u="none" sz="1200" spc="-10">
                <a:latin typeface="Calibri"/>
                <a:cs typeface="Calibri"/>
              </a:rPr>
              <a:t> </a:t>
            </a:r>
            <a:r>
              <a:rPr dirty="0" u="none" sz="1200">
                <a:latin typeface="Calibri"/>
                <a:cs typeface="Calibri"/>
              </a:rPr>
              <a:t>original</a:t>
            </a:r>
            <a:r>
              <a:rPr dirty="0" u="none" sz="1200" spc="-10">
                <a:latin typeface="Calibri"/>
                <a:cs typeface="Calibri"/>
              </a:rPr>
              <a:t> </a:t>
            </a:r>
            <a:r>
              <a:rPr dirty="0" u="none" sz="1200" spc="-20">
                <a:latin typeface="Calibri"/>
                <a:cs typeface="Calibri"/>
              </a:rPr>
              <a:t>employee’s</a:t>
            </a:r>
            <a:r>
              <a:rPr dirty="0" u="none" sz="1200" spc="10">
                <a:latin typeface="Calibri"/>
                <a:cs typeface="Calibri"/>
              </a:rPr>
              <a:t> </a:t>
            </a:r>
            <a:r>
              <a:rPr dirty="0" u="none" sz="1200" spc="-10">
                <a:latin typeface="Calibri"/>
                <a:cs typeface="Calibri"/>
              </a:rPr>
              <a:t>signature.</a:t>
            </a:r>
            <a:endParaRPr sz="1200">
              <a:latin typeface="Calibri"/>
              <a:cs typeface="Calibri"/>
            </a:endParaRPr>
          </a:p>
          <a:p>
            <a:pPr algn="just" marL="12700" marR="5715">
              <a:lnSpc>
                <a:spcPct val="100000"/>
              </a:lnSpc>
              <a:spcBef>
                <a:spcPts val="1440"/>
              </a:spcBef>
            </a:pP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1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use</a:t>
            </a:r>
            <a:r>
              <a:rPr dirty="0" sz="1200" spc="1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1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1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supervisory</a:t>
            </a:r>
            <a:r>
              <a:rPr dirty="0" sz="1200" spc="114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1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should</a:t>
            </a:r>
            <a:r>
              <a:rPr dirty="0" sz="1200" spc="1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</a:t>
            </a:r>
            <a:r>
              <a:rPr dirty="0" sz="1200" spc="1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limited</a:t>
            </a:r>
            <a:r>
              <a:rPr dirty="0" sz="1200" spc="1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1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1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responsibility</a:t>
            </a:r>
            <a:r>
              <a:rPr dirty="0" sz="1200" spc="1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should</a:t>
            </a:r>
            <a:r>
              <a:rPr dirty="0" sz="1200" spc="1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</a:t>
            </a:r>
            <a:r>
              <a:rPr dirty="0" sz="1200" spc="1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understood</a:t>
            </a:r>
            <a:r>
              <a:rPr dirty="0" sz="1200" spc="1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by</a:t>
            </a:r>
            <a:r>
              <a:rPr dirty="0" sz="1200" spc="1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all</a:t>
            </a:r>
            <a:r>
              <a:rPr dirty="0" sz="1200" spc="114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parties</a:t>
            </a:r>
            <a:r>
              <a:rPr dirty="0" sz="1200" spc="1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involved.</a:t>
            </a:r>
            <a:r>
              <a:rPr dirty="0" sz="1200" spc="120">
                <a:latin typeface="Calibri"/>
                <a:cs typeface="Calibri"/>
              </a:rPr>
              <a:t>  </a:t>
            </a:r>
            <a:r>
              <a:rPr dirty="0" sz="1200" spc="-25">
                <a:latin typeface="Calibri"/>
                <a:cs typeface="Calibri"/>
              </a:rPr>
              <a:t>The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approve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timesheets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should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someone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supervisory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chain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because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liability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issues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related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approval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timesheet.</a:t>
            </a:r>
            <a:r>
              <a:rPr dirty="0" sz="1200" spc="37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person</a:t>
            </a:r>
            <a:r>
              <a:rPr dirty="0" sz="1200" spc="6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who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approves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timesheet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is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ultimately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responsible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for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accurate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reporting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information </a:t>
            </a:r>
            <a:r>
              <a:rPr dirty="0" sz="1200">
                <a:latin typeface="Calibri"/>
                <a:cs typeface="Calibri"/>
              </a:rPr>
              <a:t>they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approve.</a:t>
            </a:r>
            <a:endParaRPr sz="1200">
              <a:latin typeface="Calibri"/>
              <a:cs typeface="Calibri"/>
            </a:endParaRPr>
          </a:p>
          <a:p>
            <a:pPr algn="just" marL="12700">
              <a:lnSpc>
                <a:spcPct val="100000"/>
              </a:lnSpc>
              <a:spcBef>
                <a:spcPts val="1440"/>
              </a:spcBef>
            </a:pPr>
            <a:r>
              <a:rPr dirty="0" u="sng" sz="12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Requesting</a:t>
            </a:r>
            <a:r>
              <a:rPr dirty="0" u="sng" sz="1200" spc="-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dirty="0" u="sng" sz="1200" spc="2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Designee</a:t>
            </a:r>
            <a:endParaRPr sz="1200">
              <a:latin typeface="Calibri"/>
              <a:cs typeface="Calibri"/>
            </a:endParaRPr>
          </a:p>
          <a:p>
            <a:pPr algn="just" marL="12700" marR="5080">
              <a:lnSpc>
                <a:spcPct val="100000"/>
              </a:lnSpc>
              <a:spcBef>
                <a:spcPts val="1440"/>
              </a:spcBef>
            </a:pPr>
            <a:r>
              <a:rPr dirty="0" sz="1200">
                <a:latin typeface="Calibri"/>
                <a:cs typeface="Calibri"/>
              </a:rPr>
              <a:t>Both</a:t>
            </a:r>
            <a:r>
              <a:rPr dirty="0" sz="1200" spc="1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</a:t>
            </a:r>
            <a:r>
              <a:rPr dirty="0" sz="1200" spc="1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employee</a:t>
            </a:r>
            <a:r>
              <a:rPr dirty="0" sz="1200" spc="1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1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supervisor</a:t>
            </a:r>
            <a:r>
              <a:rPr dirty="0" sz="1200" spc="1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are</a:t>
            </a:r>
            <a:r>
              <a:rPr dirty="0" sz="1200" spc="1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required</a:t>
            </a:r>
            <a:r>
              <a:rPr dirty="0" sz="1200" spc="1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1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complete</a:t>
            </a:r>
            <a:r>
              <a:rPr dirty="0" sz="1200" spc="1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1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1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Form.</a:t>
            </a:r>
            <a:r>
              <a:rPr dirty="0" sz="1200" spc="1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Once</a:t>
            </a:r>
            <a:r>
              <a:rPr dirty="0" sz="1200" spc="1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1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1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Form</a:t>
            </a:r>
            <a:r>
              <a:rPr dirty="0" sz="1200" spc="1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has</a:t>
            </a:r>
            <a:r>
              <a:rPr dirty="0" sz="1200" spc="114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been</a:t>
            </a:r>
            <a:r>
              <a:rPr dirty="0" sz="1200" spc="1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signed</a:t>
            </a:r>
            <a:r>
              <a:rPr dirty="0" sz="1200" spc="1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by</a:t>
            </a:r>
            <a:r>
              <a:rPr dirty="0" sz="1200" spc="12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the </a:t>
            </a:r>
            <a:r>
              <a:rPr dirty="0" sz="1200">
                <a:latin typeface="Calibri"/>
                <a:cs typeface="Calibri"/>
              </a:rPr>
              <a:t>Employee,</a:t>
            </a:r>
            <a:r>
              <a:rPr dirty="0" sz="1200" spc="2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2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Employee’s</a:t>
            </a:r>
            <a:r>
              <a:rPr dirty="0" sz="1200" spc="2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Supervisor</a:t>
            </a:r>
            <a:r>
              <a:rPr dirty="0" sz="1200" spc="2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229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2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Designee,</a:t>
            </a:r>
            <a:r>
              <a:rPr dirty="0" sz="1200" spc="2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2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form</a:t>
            </a:r>
            <a:r>
              <a:rPr dirty="0" sz="1200" spc="2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must</a:t>
            </a:r>
            <a:r>
              <a:rPr dirty="0" sz="1200" spc="2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</a:t>
            </a:r>
            <a:r>
              <a:rPr dirty="0" sz="1200" spc="2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submitted</a:t>
            </a:r>
            <a:r>
              <a:rPr dirty="0" sz="1200" spc="2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229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2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Payroll</a:t>
            </a:r>
            <a:r>
              <a:rPr dirty="0" sz="1200" spc="229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Office</a:t>
            </a:r>
            <a:r>
              <a:rPr dirty="0" sz="1200" spc="2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for</a:t>
            </a:r>
            <a:r>
              <a:rPr dirty="0" sz="1200" spc="229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review</a:t>
            </a:r>
            <a:r>
              <a:rPr dirty="0" sz="1200" spc="24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and </a:t>
            </a:r>
            <a:r>
              <a:rPr dirty="0" sz="1200">
                <a:latin typeface="Calibri"/>
                <a:cs typeface="Calibri"/>
              </a:rPr>
              <a:t>authorization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by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6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Payroll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Facilitator.</a:t>
            </a:r>
            <a:r>
              <a:rPr dirty="0" sz="1200" spc="6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Once</a:t>
            </a:r>
            <a:r>
              <a:rPr dirty="0" sz="1200" spc="6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facilitator</a:t>
            </a:r>
            <a:r>
              <a:rPr dirty="0" sz="1200" spc="6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signs</a:t>
            </a:r>
            <a:r>
              <a:rPr dirty="0" sz="1200" spc="6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Form,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will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</a:t>
            </a:r>
            <a:r>
              <a:rPr dirty="0" sz="1200" spc="6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setup</a:t>
            </a:r>
            <a:r>
              <a:rPr dirty="0" sz="1200" spc="6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6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system.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u="sng" sz="1200" spc="-2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</a:t>
            </a:r>
            <a:r>
              <a:rPr dirty="0" u="none" sz="1200" spc="-25" b="1" i="1">
                <a:latin typeface="Calibri"/>
                <a:cs typeface="Calibri"/>
              </a:rPr>
              <a:t> </a:t>
            </a:r>
            <a:r>
              <a:rPr dirty="0" u="sng" sz="12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designee</a:t>
            </a:r>
            <a:r>
              <a:rPr dirty="0" u="sng" sz="1200" spc="-2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spc="-1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assignments</a:t>
            </a:r>
            <a:r>
              <a:rPr dirty="0" u="sng" sz="12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will</a:t>
            </a:r>
            <a:r>
              <a:rPr dirty="0" u="sng" sz="1200" spc="-3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dirty="0" u="sng" sz="1200" spc="-3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setup</a:t>
            </a:r>
            <a:r>
              <a:rPr dirty="0" u="sng" sz="1200" spc="-1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without</a:t>
            </a:r>
            <a:r>
              <a:rPr dirty="0" u="sng" sz="1200" spc="-3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dirty="0" u="sng" sz="1200" spc="-2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fully</a:t>
            </a:r>
            <a:r>
              <a:rPr dirty="0" u="sng" sz="1200" spc="-3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endorsed</a:t>
            </a:r>
            <a:r>
              <a:rPr dirty="0" u="sng" sz="1200" spc="-1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designee</a:t>
            </a:r>
            <a:r>
              <a:rPr dirty="0" u="sng" sz="1200" spc="-15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spc="-10" b="1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form.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42316" rIns="0" bIns="0" rtlCol="0" vert="horz">
            <a:spAutoFit/>
          </a:bodyPr>
          <a:lstStyle/>
          <a:p>
            <a:pPr marL="551815">
              <a:lnSpc>
                <a:spcPct val="100000"/>
              </a:lnSpc>
              <a:spcBef>
                <a:spcPts val="105"/>
              </a:spcBef>
            </a:pPr>
            <a:r>
              <a:rPr dirty="0"/>
              <a:t>Setting</a:t>
            </a:r>
            <a:r>
              <a:rPr dirty="0" spc="-60"/>
              <a:t> </a:t>
            </a:r>
            <a:r>
              <a:rPr dirty="0"/>
              <a:t>up</a:t>
            </a:r>
            <a:r>
              <a:rPr dirty="0" spc="-60"/>
              <a:t> </a:t>
            </a:r>
            <a:r>
              <a:rPr dirty="0"/>
              <a:t>a</a:t>
            </a:r>
            <a:r>
              <a:rPr dirty="0" spc="-55"/>
              <a:t> </a:t>
            </a:r>
            <a:r>
              <a:rPr dirty="0" spc="-10"/>
              <a:t>Designee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0977"/>
            <a:ext cx="7700645" cy="6673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Calibri"/>
                <a:cs typeface="Calibri"/>
              </a:rPr>
              <a:t>Once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Designee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has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been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established,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they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appear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Current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Proxies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(shown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below).</a:t>
            </a:r>
            <a:r>
              <a:rPr dirty="0" sz="1400" spc="2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This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also </a:t>
            </a:r>
            <a:r>
              <a:rPr dirty="0" sz="1400" spc="-10">
                <a:latin typeface="Calibri"/>
                <a:cs typeface="Calibri"/>
              </a:rPr>
              <a:t>indicates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which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role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they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have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been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assigned,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Employee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Designee,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Supervisor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Designee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and/or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Approver Designee.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3126104"/>
            <a:ext cx="8040370" cy="10947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300" spc="-50">
                <a:latin typeface="Calibri"/>
                <a:cs typeface="Calibri"/>
              </a:rPr>
              <a:t>To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end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Designee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after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it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has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been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created,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click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on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radio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button</a:t>
            </a:r>
            <a:r>
              <a:rPr dirty="0" sz="1300" spc="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next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to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employee’s</a:t>
            </a:r>
            <a:r>
              <a:rPr dirty="0" sz="1300">
                <a:latin typeface="Calibri"/>
                <a:cs typeface="Calibri"/>
              </a:rPr>
              <a:t> name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you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wish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to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work</a:t>
            </a:r>
            <a:r>
              <a:rPr dirty="0" sz="1300" spc="-40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on</a:t>
            </a:r>
            <a:endParaRPr sz="1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300">
                <a:latin typeface="Calibri"/>
                <a:cs typeface="Calibri"/>
              </a:rPr>
              <a:t>and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enter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appropriate </a:t>
            </a:r>
            <a:r>
              <a:rPr dirty="0" sz="1300">
                <a:latin typeface="Calibri"/>
                <a:cs typeface="Calibri"/>
              </a:rPr>
              <a:t>end</a:t>
            </a:r>
            <a:r>
              <a:rPr dirty="0" sz="1300" spc="10">
                <a:latin typeface="Calibri"/>
                <a:cs typeface="Calibri"/>
              </a:rPr>
              <a:t> </a:t>
            </a:r>
            <a:r>
              <a:rPr dirty="0" sz="1300" spc="-20">
                <a:latin typeface="Calibri"/>
                <a:cs typeface="Calibri"/>
              </a:rPr>
              <a:t>date.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95"/>
              </a:spcBef>
            </a:pPr>
            <a:endParaRPr sz="1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300" spc="-50">
                <a:latin typeface="Calibri"/>
                <a:cs typeface="Calibri"/>
              </a:rPr>
              <a:t>To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remove</a:t>
            </a:r>
            <a:r>
              <a:rPr dirty="0" sz="1300" spc="-4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Designee,</a:t>
            </a:r>
            <a:r>
              <a:rPr dirty="0" sz="1300" spc="-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click</a:t>
            </a:r>
            <a:r>
              <a:rPr dirty="0" sz="1300" spc="-4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on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radio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button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next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to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employee’s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name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you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wish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to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work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on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and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make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end</a:t>
            </a:r>
            <a:endParaRPr sz="1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300">
                <a:latin typeface="Calibri"/>
                <a:cs typeface="Calibri"/>
              </a:rPr>
              <a:t>date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equal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to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effective</a:t>
            </a:r>
            <a:r>
              <a:rPr dirty="0" sz="1300" spc="-5">
                <a:latin typeface="Calibri"/>
                <a:cs typeface="Calibri"/>
              </a:rPr>
              <a:t> </a:t>
            </a:r>
            <a:r>
              <a:rPr dirty="0" sz="1300" spc="-20">
                <a:latin typeface="Calibri"/>
                <a:cs typeface="Calibri"/>
              </a:rPr>
              <a:t>date.</a:t>
            </a:r>
            <a:endParaRPr sz="1300">
              <a:latin typeface="Calibri"/>
              <a:cs typeface="Calibri"/>
            </a:endParaRPr>
          </a:p>
        </p:txBody>
      </p:sp>
      <p:pic>
        <p:nvPicPr>
          <p:cNvPr id="5" name="object 5" descr="C:\Users\vumbacti\AppData\Local\Temp\SNAGHTML10a2beb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43000" y="2401823"/>
            <a:ext cx="5943600" cy="591312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105025" y="362153"/>
            <a:ext cx="493331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Setting</a:t>
            </a:r>
            <a:r>
              <a:rPr dirty="0" spc="-55"/>
              <a:t> </a:t>
            </a:r>
            <a:r>
              <a:rPr dirty="0"/>
              <a:t>up</a:t>
            </a:r>
            <a:r>
              <a:rPr dirty="0" spc="-40"/>
              <a:t> </a:t>
            </a:r>
            <a:r>
              <a:rPr dirty="0"/>
              <a:t>a</a:t>
            </a:r>
            <a:r>
              <a:rPr dirty="0" spc="-40"/>
              <a:t> </a:t>
            </a:r>
            <a:r>
              <a:rPr dirty="0" spc="-10"/>
              <a:t>Designee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283331"/>
            <a:ext cx="7356475" cy="1781175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85"/>
              </a:spcBef>
            </a:pPr>
            <a:r>
              <a:rPr dirty="0" u="sng" sz="1200" spc="-5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</a:t>
            </a:r>
            <a:r>
              <a:rPr dirty="0" u="sng" sz="1200" spc="-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Work</a:t>
            </a:r>
            <a:r>
              <a:rPr dirty="0" u="sng" sz="12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dirty="0" u="sng" sz="12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dirty="0" u="sng" sz="1200" spc="-3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Supervisor/Approver:</a:t>
            </a:r>
            <a:r>
              <a:rPr dirty="0" u="sng" sz="1200" spc="-4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Work</a:t>
            </a:r>
            <a:r>
              <a:rPr dirty="0" u="sng" sz="1200" spc="-2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Roster: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85"/>
              </a:spcBef>
            </a:pPr>
            <a:r>
              <a:rPr dirty="0" sz="1200">
                <a:latin typeface="Calibri"/>
                <a:cs typeface="Calibri"/>
              </a:rPr>
              <a:t>Click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corresponding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link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 the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tool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bar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(highlighted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below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 </a:t>
            </a:r>
            <a:r>
              <a:rPr dirty="0" sz="1200" spc="-10">
                <a:latin typeface="Calibri"/>
                <a:cs typeface="Calibri"/>
              </a:rPr>
              <a:t>yellow).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40"/>
              </a:spcBef>
            </a:pPr>
            <a:endParaRPr sz="1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Supervisor</a:t>
            </a:r>
            <a:r>
              <a:rPr dirty="0" sz="1200" spc="-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Roster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will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appear</a:t>
            </a:r>
            <a:r>
              <a:rPr dirty="0" sz="1200" spc="-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(shown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below).</a:t>
            </a:r>
            <a:endParaRPr sz="1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sz="1200">
                <a:latin typeface="Calibri"/>
                <a:cs typeface="Calibri"/>
              </a:rPr>
              <a:t>If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currently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has supervisor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responsibilities,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their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work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roster </a:t>
            </a:r>
            <a:r>
              <a:rPr dirty="0" sz="1200">
                <a:latin typeface="Calibri"/>
                <a:cs typeface="Calibri"/>
              </a:rPr>
              <a:t>will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appear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at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top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0">
                <a:latin typeface="Calibri"/>
                <a:cs typeface="Calibri"/>
              </a:rPr>
              <a:t> page.</a:t>
            </a:r>
            <a:endParaRPr sz="1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0">
                <a:latin typeface="Calibri"/>
                <a:cs typeface="Calibri"/>
              </a:rPr>
              <a:t> Supervisor/Approver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Work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Roster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will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displayed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under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Employee</a:t>
            </a:r>
            <a:r>
              <a:rPr dirty="0" sz="1200" spc="-10">
                <a:latin typeface="Calibri"/>
                <a:cs typeface="Calibri"/>
              </a:rPr>
              <a:t> Roster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(highlighted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below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yellow).</a:t>
            </a:r>
            <a:endParaRPr sz="1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sz="1200" spc="-50">
                <a:latin typeface="Calibri"/>
                <a:cs typeface="Calibri"/>
              </a:rPr>
              <a:t>To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begin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working on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0">
                <a:latin typeface="Calibri"/>
                <a:cs typeface="Calibri"/>
              </a:rPr>
              <a:t> roster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click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 the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[…]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icon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(highlighted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below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yellow)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under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0">
                <a:latin typeface="Calibri"/>
                <a:cs typeface="Calibri"/>
              </a:rPr>
              <a:t> supervisor’s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name.</a:t>
            </a:r>
            <a:endParaRPr sz="1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sz="1200">
                <a:latin typeface="Calibri"/>
                <a:cs typeface="Calibri"/>
              </a:rPr>
              <a:t>Follow</a:t>
            </a:r>
            <a:r>
              <a:rPr dirty="0" sz="1200" spc="-10">
                <a:latin typeface="Calibri"/>
                <a:cs typeface="Calibri"/>
              </a:rPr>
              <a:t> separate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Supervisor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instructions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begin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working on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Work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Roster.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0623" y="1752600"/>
            <a:ext cx="7772400" cy="281939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420623" y="3124200"/>
            <a:ext cx="7848600" cy="2743200"/>
            <a:chOff x="420623" y="3124200"/>
            <a:chExt cx="7848600" cy="2743200"/>
          </a:xfrm>
        </p:grpSpPr>
        <p:pic>
          <p:nvPicPr>
            <p:cNvPr id="6" name="object 6" descr="C:\Users\vumbacti\AppData\Local\Temp\SNAGHTML10bd75c3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0623" y="3124200"/>
              <a:ext cx="7848600" cy="370332"/>
            </a:xfrm>
            <a:prstGeom prst="rect">
              <a:avLst/>
            </a:prstGeom>
          </p:spPr>
        </p:pic>
        <p:pic>
          <p:nvPicPr>
            <p:cNvPr id="7" name="object 7" descr="C:\Users\vumbacti\AppData\Local\Temp\SNAGHTML10c3376c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0623" y="3521963"/>
              <a:ext cx="7840980" cy="2345436"/>
            </a:xfrm>
            <a:prstGeom prst="rect">
              <a:avLst/>
            </a:prstGeom>
          </p:spPr>
        </p:pic>
      </p:grpSp>
      <p:pic>
        <p:nvPicPr>
          <p:cNvPr id="8" name="object 8" descr="C:\Users\vumbacti\AppData\Local\Temp\SNAGHTML10bb3af5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20623" y="6019800"/>
            <a:ext cx="7885176" cy="57912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42316" rIns="0" bIns="0" rtlCol="0" vert="horz">
            <a:spAutoFit/>
          </a:bodyPr>
          <a:lstStyle/>
          <a:p>
            <a:pPr marL="551815">
              <a:lnSpc>
                <a:spcPct val="100000"/>
              </a:lnSpc>
              <a:spcBef>
                <a:spcPts val="105"/>
              </a:spcBef>
            </a:pPr>
            <a:r>
              <a:rPr dirty="0"/>
              <a:t>Setting</a:t>
            </a:r>
            <a:r>
              <a:rPr dirty="0" spc="-60"/>
              <a:t> </a:t>
            </a:r>
            <a:r>
              <a:rPr dirty="0"/>
              <a:t>up</a:t>
            </a:r>
            <a:r>
              <a:rPr dirty="0" spc="-60"/>
              <a:t> </a:t>
            </a:r>
            <a:r>
              <a:rPr dirty="0"/>
              <a:t>a</a:t>
            </a:r>
            <a:r>
              <a:rPr dirty="0" spc="-55"/>
              <a:t> </a:t>
            </a:r>
            <a:r>
              <a:rPr dirty="0" spc="-10"/>
              <a:t>Designee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025"/>
            <a:ext cx="128143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2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Employee</a:t>
            </a:r>
            <a:r>
              <a:rPr dirty="0" u="sng" sz="1200" spc="-7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2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Designee: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2502534"/>
            <a:ext cx="772795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latin typeface="Calibri"/>
                <a:cs typeface="Calibri"/>
              </a:rPr>
              <a:t>Once</a:t>
            </a:r>
            <a:r>
              <a:rPr dirty="0" sz="1200" spc="-10">
                <a:latin typeface="Calibri"/>
                <a:cs typeface="Calibri"/>
              </a:rPr>
              <a:t> employee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has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been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established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as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Employee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Designee,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Designee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now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has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access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employee’s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record,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200" spc="-10">
                <a:latin typeface="Calibri"/>
                <a:cs typeface="Calibri"/>
              </a:rPr>
              <a:t>request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off,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history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by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clicking on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link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above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(highlighted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yellow).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4441697"/>
            <a:ext cx="76193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latin typeface="Calibri"/>
                <a:cs typeface="Calibri"/>
              </a:rPr>
              <a:t>Once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Employee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Roster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is </a:t>
            </a:r>
            <a:r>
              <a:rPr dirty="0" sz="1200" spc="-10">
                <a:latin typeface="Calibri"/>
                <a:cs typeface="Calibri"/>
              </a:rPr>
              <a:t>displayed,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select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function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you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wish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work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(Time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Record,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Leave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Request,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History). </a:t>
            </a:r>
            <a:r>
              <a:rPr dirty="0" sz="1200">
                <a:latin typeface="Calibri"/>
                <a:cs typeface="Calibri"/>
              </a:rPr>
              <a:t>Follow</a:t>
            </a:r>
            <a:r>
              <a:rPr dirty="0" sz="1200" spc="-10">
                <a:latin typeface="Calibri"/>
                <a:cs typeface="Calibri"/>
              </a:rPr>
              <a:t> separate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instruction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according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Negotiating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Unit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(UUP</a:t>
            </a:r>
            <a:r>
              <a:rPr dirty="0" sz="1200" spc="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MC,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non-</a:t>
            </a:r>
            <a:r>
              <a:rPr dirty="0" sz="1200" spc="-10">
                <a:latin typeface="Calibri"/>
                <a:cs typeface="Calibri"/>
              </a:rPr>
              <a:t>hourly).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6" name="object 6" descr="C:\Users\vumbacti\AppData\Local\Temp\SNAGHTML10bd75c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981200"/>
            <a:ext cx="5943600" cy="370332"/>
          </a:xfrm>
          <a:prstGeom prst="rect">
            <a:avLst/>
          </a:prstGeom>
        </p:spPr>
      </p:pic>
      <p:pic>
        <p:nvPicPr>
          <p:cNvPr id="7" name="object 7" descr="C:\Users\vumbacti\AppData\Local\Temp\SNAGHTML10c24669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3400" y="3043427"/>
            <a:ext cx="5943600" cy="1299972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42316" rIns="0" bIns="0" rtlCol="0" vert="horz">
            <a:spAutoFit/>
          </a:bodyPr>
          <a:lstStyle/>
          <a:p>
            <a:pPr marL="378460">
              <a:lnSpc>
                <a:spcPct val="100000"/>
              </a:lnSpc>
              <a:spcBef>
                <a:spcPts val="105"/>
              </a:spcBef>
            </a:pPr>
            <a:r>
              <a:rPr dirty="0" spc="-20"/>
              <a:t>E-</a:t>
            </a:r>
            <a:r>
              <a:rPr dirty="0"/>
              <a:t>MAIL</a:t>
            </a:r>
            <a:r>
              <a:rPr dirty="0" spc="-40"/>
              <a:t> </a:t>
            </a:r>
            <a:r>
              <a:rPr dirty="0" spc="-35"/>
              <a:t>NOTIFICATIONS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07946"/>
            <a:ext cx="7669530" cy="29527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457834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3200">
                <a:latin typeface="Calibri"/>
                <a:cs typeface="Calibri"/>
              </a:rPr>
              <a:t>Time</a:t>
            </a:r>
            <a:r>
              <a:rPr dirty="0" sz="3200" spc="-7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record</a:t>
            </a:r>
            <a:r>
              <a:rPr dirty="0" sz="3200" spc="-10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submission</a:t>
            </a:r>
            <a:r>
              <a:rPr dirty="0" sz="3200" spc="-3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is</a:t>
            </a:r>
            <a:r>
              <a:rPr dirty="0" sz="3200" spc="-7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now</a:t>
            </a:r>
            <a:r>
              <a:rPr dirty="0" sz="3200" spc="-6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officially</a:t>
            </a:r>
            <a:r>
              <a:rPr dirty="0" sz="3200" spc="-55">
                <a:latin typeface="Calibri"/>
                <a:cs typeface="Calibri"/>
              </a:rPr>
              <a:t> </a:t>
            </a:r>
            <a:r>
              <a:rPr dirty="0" sz="3200" spc="-50">
                <a:latin typeface="Calibri"/>
                <a:cs typeface="Calibri"/>
              </a:rPr>
              <a:t>a </a:t>
            </a:r>
            <a:r>
              <a:rPr dirty="0" sz="3200" spc="-40">
                <a:latin typeface="Calibri"/>
                <a:cs typeface="Calibri"/>
              </a:rPr>
              <a:t>MONTHLY</a:t>
            </a:r>
            <a:r>
              <a:rPr dirty="0" sz="3200" spc="-12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process</a:t>
            </a:r>
            <a:r>
              <a:rPr dirty="0" sz="3200" spc="-10" b="1">
                <a:latin typeface="Calibri"/>
                <a:cs typeface="Calibri"/>
              </a:rPr>
              <a:t>.</a:t>
            </a:r>
            <a:endParaRPr sz="32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spcBef>
                <a:spcPts val="384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3200" spc="-35">
                <a:latin typeface="Calibri"/>
                <a:cs typeface="Calibri"/>
              </a:rPr>
              <a:t>System-</a:t>
            </a:r>
            <a:r>
              <a:rPr dirty="0" sz="3200" spc="-10">
                <a:latin typeface="Calibri"/>
                <a:cs typeface="Calibri"/>
              </a:rPr>
              <a:t>generated</a:t>
            </a:r>
            <a:r>
              <a:rPr dirty="0" sz="3200" spc="-9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e-mail</a:t>
            </a:r>
            <a:r>
              <a:rPr dirty="0" sz="3200" spc="-80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reminders</a:t>
            </a:r>
            <a:r>
              <a:rPr dirty="0" sz="3200" spc="-6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are</a:t>
            </a:r>
            <a:r>
              <a:rPr dirty="0" sz="3200" spc="-75">
                <a:latin typeface="Calibri"/>
                <a:cs typeface="Calibri"/>
              </a:rPr>
              <a:t> </a:t>
            </a:r>
            <a:r>
              <a:rPr dirty="0" sz="3200" spc="-20">
                <a:latin typeface="Calibri"/>
                <a:cs typeface="Calibri"/>
              </a:rPr>
              <a:t>sent </a:t>
            </a:r>
            <a:r>
              <a:rPr dirty="0" sz="3200">
                <a:latin typeface="Calibri"/>
                <a:cs typeface="Calibri"/>
              </a:rPr>
              <a:t>out</a:t>
            </a:r>
            <a:r>
              <a:rPr dirty="0" sz="3200" spc="-7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to</a:t>
            </a:r>
            <a:r>
              <a:rPr dirty="0" sz="3200" spc="-8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employees,</a:t>
            </a:r>
            <a:r>
              <a:rPr dirty="0" sz="3200" spc="-9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supervisors</a:t>
            </a:r>
            <a:r>
              <a:rPr dirty="0" sz="3200" spc="-70">
                <a:latin typeface="Calibri"/>
                <a:cs typeface="Calibri"/>
              </a:rPr>
              <a:t> </a:t>
            </a:r>
            <a:r>
              <a:rPr dirty="0" sz="3200" spc="-25">
                <a:latin typeface="Calibri"/>
                <a:cs typeface="Calibri"/>
              </a:rPr>
              <a:t>and</a:t>
            </a:r>
            <a:endParaRPr sz="3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dirty="0" sz="3200">
                <a:latin typeface="Calibri"/>
                <a:cs typeface="Calibri"/>
              </a:rPr>
              <a:t>supervisor’s</a:t>
            </a:r>
            <a:r>
              <a:rPr dirty="0" sz="3200" spc="-30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supervisor.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725417" y="527049"/>
            <a:ext cx="230441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Thank </a:t>
            </a:r>
            <a:r>
              <a:rPr dirty="0" sz="4000" spc="-70"/>
              <a:t>You!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535940" y="1621663"/>
            <a:ext cx="6844665" cy="26441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If</a:t>
            </a:r>
            <a:r>
              <a:rPr dirty="0" sz="1500" spc="-3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you</a:t>
            </a:r>
            <a:r>
              <a:rPr dirty="0" sz="1500" spc="-2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have</a:t>
            </a:r>
            <a:r>
              <a:rPr dirty="0" sz="1500" spc="-4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any</a:t>
            </a:r>
            <a:r>
              <a:rPr dirty="0" sz="1500" spc="-4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questions,</a:t>
            </a:r>
            <a:r>
              <a:rPr dirty="0" sz="1500" spc="-4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please</a:t>
            </a:r>
            <a:r>
              <a:rPr dirty="0" sz="1500" spc="-5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contact</a:t>
            </a:r>
            <a:r>
              <a:rPr dirty="0" sz="1500" spc="-2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any</a:t>
            </a:r>
            <a:r>
              <a:rPr dirty="0" sz="1500" spc="-3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member</a:t>
            </a:r>
            <a:r>
              <a:rPr dirty="0" sz="1500" spc="-3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of</a:t>
            </a:r>
            <a:r>
              <a:rPr dirty="0" sz="1500" spc="-2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the</a:t>
            </a:r>
            <a:r>
              <a:rPr dirty="0" sz="1500" spc="28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HR</a:t>
            </a:r>
            <a:r>
              <a:rPr dirty="0" sz="1500" spc="-2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Time</a:t>
            </a:r>
            <a:r>
              <a:rPr dirty="0" sz="1500" spc="-4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1F487C"/>
                </a:solidFill>
                <a:latin typeface="Calibri"/>
                <a:cs typeface="Calibri"/>
              </a:rPr>
              <a:t>and</a:t>
            </a:r>
            <a:r>
              <a:rPr dirty="0" sz="1500" spc="-4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spc="-10" b="1">
                <a:solidFill>
                  <a:srgbClr val="1F487C"/>
                </a:solidFill>
                <a:latin typeface="Calibri"/>
                <a:cs typeface="Calibri"/>
              </a:rPr>
              <a:t>Attendance implementation</a:t>
            </a:r>
            <a:r>
              <a:rPr dirty="0" sz="1500" spc="2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500" spc="-20" b="1">
                <a:solidFill>
                  <a:srgbClr val="1F487C"/>
                </a:solidFill>
                <a:latin typeface="Calibri"/>
                <a:cs typeface="Calibri"/>
              </a:rPr>
              <a:t>team.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750"/>
              </a:spcBef>
            </a:pPr>
            <a:r>
              <a:rPr dirty="0" sz="1200" b="1">
                <a:latin typeface="Calibri"/>
                <a:cs typeface="Calibri"/>
              </a:rPr>
              <a:t>Susan </a:t>
            </a:r>
            <a:r>
              <a:rPr dirty="0" sz="1200" spc="-10" b="1">
                <a:latin typeface="Calibri"/>
                <a:cs typeface="Calibri"/>
              </a:rPr>
              <a:t>Ciliberti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dirty="0" sz="1200" b="1">
                <a:latin typeface="Calibri"/>
                <a:cs typeface="Calibri"/>
              </a:rPr>
              <a:t>Time</a:t>
            </a:r>
            <a:r>
              <a:rPr dirty="0" sz="1200" spc="-1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and</a:t>
            </a:r>
            <a:r>
              <a:rPr dirty="0" sz="1200" spc="5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Attendance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Coordinator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85"/>
              </a:spcBef>
            </a:pPr>
            <a:r>
              <a:rPr dirty="0" u="sng" sz="12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2"/>
              </a:rPr>
              <a:t>Susan.ciliberti@purchase.edu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dirty="0" sz="1200" spc="-10" b="1">
                <a:latin typeface="Calibri"/>
                <a:cs typeface="Calibri"/>
              </a:rPr>
              <a:t>914-251-</a:t>
            </a:r>
            <a:r>
              <a:rPr dirty="0" sz="1200" spc="-20" b="1">
                <a:latin typeface="Calibri"/>
                <a:cs typeface="Calibri"/>
              </a:rPr>
              <a:t>6057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65"/>
              </a:spcBef>
            </a:pPr>
            <a:endParaRPr sz="1200">
              <a:latin typeface="Calibri"/>
              <a:cs typeface="Calibri"/>
            </a:endParaRPr>
          </a:p>
          <a:p>
            <a:pPr marL="12700" marR="5793105">
              <a:lnSpc>
                <a:spcPct val="120000"/>
              </a:lnSpc>
            </a:pPr>
            <a:r>
              <a:rPr dirty="0" sz="1200" b="1">
                <a:latin typeface="Calibri"/>
                <a:cs typeface="Calibri"/>
              </a:rPr>
              <a:t>Robin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Farrell Payroll</a:t>
            </a:r>
            <a:r>
              <a:rPr dirty="0" sz="1200" spc="-25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Manager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dirty="0" u="sng" sz="12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3"/>
              </a:rPr>
              <a:t>robin.farrell@purchase.edu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85"/>
              </a:spcBef>
            </a:pPr>
            <a:r>
              <a:rPr dirty="0" sz="1200" spc="-10" b="1">
                <a:latin typeface="Calibri"/>
                <a:cs typeface="Calibri"/>
              </a:rPr>
              <a:t>251-</a:t>
            </a:r>
            <a:r>
              <a:rPr dirty="0" sz="1200" spc="-20" b="1">
                <a:latin typeface="Calibri"/>
                <a:cs typeface="Calibri"/>
              </a:rPr>
              <a:t>6096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vumbacti</dc:creator>
  <dc:title>Slide 1</dc:title>
  <dcterms:created xsi:type="dcterms:W3CDTF">2026-04-16T16:49:59Z</dcterms:created>
  <dcterms:modified xsi:type="dcterms:W3CDTF">2026-04-16T16:49:59Z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2024-08-16T00:00:00Z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2026-04-16T00:00:00Z</vt:filetime>
  </property>
  <property fmtid="{D5CDD505-2E9C-101B-9397-08002B2CF9AE}" pid="5" name="Producer">
    <vt:lpwstr>Microsoft® PowerPoint® LTSC</vt:lpwstr>
  </property>
</Properties>
</file>