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Default Extension="jpg" ContentType="image/jpg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</p:sldIdLst>
  <p:sldSz cx="9144000" cy="5143500"/>
  <p:notesSz cx="9144000" cy="51435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1594485"/>
            <a:ext cx="7772400" cy="10801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800" cy="1285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4488" y="438988"/>
            <a:ext cx="9050655" cy="4521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3235" y="979424"/>
            <a:ext cx="8347709" cy="17348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401811" y="4830571"/>
            <a:ext cx="244475" cy="177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hyperlink" Target="https://www.purchase.edu/live/files/5501-nyspo-enrollment-and-multifactor-authentication" TargetMode="Externa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5.jpg"/><Relationship Id="rId4" Type="http://schemas.openxmlformats.org/officeDocument/2006/relationships/image" Target="../media/image3.png"/><Relationship Id="rId5" Type="http://schemas.openxmlformats.org/officeDocument/2006/relationships/image" Target="../media/image6.png"/><Relationship Id="rId6" Type="http://schemas.openxmlformats.org/officeDocument/2006/relationships/hyperlink" Target="http://www.suny.edu/hrportal" TargetMode="Externa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8.jpg"/><Relationship Id="rId4" Type="http://schemas.openxmlformats.org/officeDocument/2006/relationships/image" Target="../media/image3.png"/><Relationship Id="rId5" Type="http://schemas.openxmlformats.org/officeDocument/2006/relationships/image" Target="../media/image9.jp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3" Type="http://schemas.openxmlformats.org/officeDocument/2006/relationships/image" Target="../media/image11.jpg"/><Relationship Id="rId4" Type="http://schemas.openxmlformats.org/officeDocument/2006/relationships/image" Target="../media/image3.png"/><Relationship Id="rId5" Type="http://schemas.openxmlformats.org/officeDocument/2006/relationships/image" Target="../media/image12.jp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3" Type="http://schemas.openxmlformats.org/officeDocument/2006/relationships/image" Target="../media/image11.jpg"/><Relationship Id="rId4" Type="http://schemas.openxmlformats.org/officeDocument/2006/relationships/image" Target="../media/image3.png"/><Relationship Id="rId5" Type="http://schemas.openxmlformats.org/officeDocument/2006/relationships/image" Target="../media/image13.jp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3" Type="http://schemas.openxmlformats.org/officeDocument/2006/relationships/image" Target="../media/image11.jpg"/><Relationship Id="rId4" Type="http://schemas.openxmlformats.org/officeDocument/2006/relationships/image" Target="../media/image3.png"/><Relationship Id="rId5" Type="http://schemas.openxmlformats.org/officeDocument/2006/relationships/image" Target="../media/image13.jpg"/><Relationship Id="rId6" Type="http://schemas.openxmlformats.org/officeDocument/2006/relationships/image" Target="../media/image14.png"/><Relationship Id="rId7" Type="http://schemas.openxmlformats.org/officeDocument/2006/relationships/image" Target="../media/image15.pn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16.pn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Relationship Id="rId3" Type="http://schemas.openxmlformats.org/officeDocument/2006/relationships/image" Target="../media/image3.png"/><Relationship Id="rId4" Type="http://schemas.openxmlformats.org/officeDocument/2006/relationships/image" Target="../media/image13.jpg"/><Relationship Id="rId5" Type="http://schemas.openxmlformats.org/officeDocument/2006/relationships/image" Target="../media/image18.png"/><Relationship Id="rId6" Type="http://schemas.openxmlformats.org/officeDocument/2006/relationships/image" Target="../media/image19.pn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3" Type="http://schemas.openxmlformats.org/officeDocument/2006/relationships/image" Target="../media/image21.jpg"/><Relationship Id="rId4" Type="http://schemas.openxmlformats.org/officeDocument/2006/relationships/image" Target="../media/image3.png"/><Relationship Id="rId5" Type="http://schemas.openxmlformats.org/officeDocument/2006/relationships/image" Target="../media/image22.pn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3" Type="http://schemas.openxmlformats.org/officeDocument/2006/relationships/image" Target="../media/image21.jpg"/><Relationship Id="rId4" Type="http://schemas.openxmlformats.org/officeDocument/2006/relationships/image" Target="../media/image3.png"/><Relationship Id="rId5" Type="http://schemas.openxmlformats.org/officeDocument/2006/relationships/image" Target="../media/image23.pn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24.pn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25.pn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png"/><Relationship Id="rId3" Type="http://schemas.openxmlformats.org/officeDocument/2006/relationships/image" Target="../media/image3.png"/><Relationship Id="rId4" Type="http://schemas.openxmlformats.org/officeDocument/2006/relationships/image" Target="../media/image27.jpg"/><Relationship Id="rId5" Type="http://schemas.openxmlformats.org/officeDocument/2006/relationships/image" Target="../media/image28.png"/><Relationship Id="rId6" Type="http://schemas.openxmlformats.org/officeDocument/2006/relationships/image" Target="../media/image29.pn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png"/><Relationship Id="rId3" Type="http://schemas.openxmlformats.org/officeDocument/2006/relationships/image" Target="../media/image3.png"/><Relationship Id="rId4" Type="http://schemas.openxmlformats.org/officeDocument/2006/relationships/image" Target="../media/image30.png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png"/><Relationship Id="rId3" Type="http://schemas.openxmlformats.org/officeDocument/2006/relationships/image" Target="../media/image3.png"/><Relationship Id="rId4" Type="http://schemas.openxmlformats.org/officeDocument/2006/relationships/image" Target="../media/image31.jp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png"/><Relationship Id="rId3" Type="http://schemas.openxmlformats.org/officeDocument/2006/relationships/image" Target="../media/image3.png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png"/><Relationship Id="rId3" Type="http://schemas.openxmlformats.org/officeDocument/2006/relationships/image" Target="../media/image3.png"/><Relationship Id="rId4" Type="http://schemas.openxmlformats.org/officeDocument/2006/relationships/image" Target="../media/image13.jpg"/><Relationship Id="rId5" Type="http://schemas.openxmlformats.org/officeDocument/2006/relationships/image" Target="../media/image33.png"/><Relationship Id="rId6" Type="http://schemas.openxmlformats.org/officeDocument/2006/relationships/image" Target="../media/image34.pn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png"/><Relationship Id="rId3" Type="http://schemas.openxmlformats.org/officeDocument/2006/relationships/image" Target="../media/image3.png"/><Relationship Id="rId4" Type="http://schemas.openxmlformats.org/officeDocument/2006/relationships/image" Target="../media/image36.pn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png"/><Relationship Id="rId3" Type="http://schemas.openxmlformats.org/officeDocument/2006/relationships/image" Target="../media/image3.png"/><Relationship Id="rId4" Type="http://schemas.openxmlformats.org/officeDocument/2006/relationships/image" Target="../media/image37.pn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png"/><Relationship Id="rId3" Type="http://schemas.openxmlformats.org/officeDocument/2006/relationships/image" Target="../media/image3.png"/><Relationship Id="rId4" Type="http://schemas.openxmlformats.org/officeDocument/2006/relationships/image" Target="../media/image38.png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png"/><Relationship Id="rId3" Type="http://schemas.openxmlformats.org/officeDocument/2006/relationships/image" Target="../media/image3.png"/><Relationship Id="rId4" Type="http://schemas.openxmlformats.org/officeDocument/2006/relationships/image" Target="../media/image39.png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0.png"/><Relationship Id="rId3" Type="http://schemas.openxmlformats.org/officeDocument/2006/relationships/image" Target="../media/image41.jpg"/><Relationship Id="rId4" Type="http://schemas.openxmlformats.org/officeDocument/2006/relationships/image" Target="../media/image3.png"/><Relationship Id="rId5" Type="http://schemas.openxmlformats.org/officeDocument/2006/relationships/image" Target="../media/image42.png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.png"/><Relationship Id="rId3" Type="http://schemas.openxmlformats.org/officeDocument/2006/relationships/image" Target="../media/image44.jpg"/><Relationship Id="rId4" Type="http://schemas.openxmlformats.org/officeDocument/2006/relationships/image" Target="../media/image3.png"/><Relationship Id="rId5" Type="http://schemas.openxmlformats.org/officeDocument/2006/relationships/image" Target="../media/image45.png"/><Relationship Id="rId6" Type="http://schemas.openxmlformats.org/officeDocument/2006/relationships/image" Target="../media/image46.png"/></Relationships>
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7.jpg"/><Relationship Id="rId5" Type="http://schemas.openxmlformats.org/officeDocument/2006/relationships/image" Target="../media/image48.jpg"/></Relationships>
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9.jpg"/></Relationships>
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0.png"/><Relationship Id="rId3" Type="http://schemas.openxmlformats.org/officeDocument/2006/relationships/image" Target="../media/image11.jpg"/><Relationship Id="rId4" Type="http://schemas.openxmlformats.org/officeDocument/2006/relationships/image" Target="../media/image3.png"/><Relationship Id="rId5" Type="http://schemas.openxmlformats.org/officeDocument/2006/relationships/image" Target="../media/image13.jpg"/><Relationship Id="rId6" Type="http://schemas.openxmlformats.org/officeDocument/2006/relationships/image" Target="../media/image51.png"/><Relationship Id="rId7" Type="http://schemas.openxmlformats.org/officeDocument/2006/relationships/image" Target="../media/image52.png"/></Relationships>
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0.png"/><Relationship Id="rId3" Type="http://schemas.openxmlformats.org/officeDocument/2006/relationships/image" Target="../media/image11.jpg"/><Relationship Id="rId4" Type="http://schemas.openxmlformats.org/officeDocument/2006/relationships/image" Target="../media/image3.png"/><Relationship Id="rId5" Type="http://schemas.openxmlformats.org/officeDocument/2006/relationships/image" Target="../media/image53.png"/></Relationships>
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0.png"/><Relationship Id="rId3" Type="http://schemas.openxmlformats.org/officeDocument/2006/relationships/image" Target="../media/image11.jpg"/><Relationship Id="rId4" Type="http://schemas.openxmlformats.org/officeDocument/2006/relationships/image" Target="../media/image3.png"/></Relationships>
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
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54.jpg"/><Relationship Id="rId5" Type="http://schemas.openxmlformats.org/officeDocument/2006/relationships/image" Target="../media/image55.png"/><Relationship Id="rId6" Type="http://schemas.openxmlformats.org/officeDocument/2006/relationships/image" Target="../media/image56.png"/></Relationships>
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7.png"/><Relationship Id="rId3" Type="http://schemas.openxmlformats.org/officeDocument/2006/relationships/image" Target="../media/image8.jpg"/><Relationship Id="rId4" Type="http://schemas.openxmlformats.org/officeDocument/2006/relationships/image" Target="../media/image3.png"/><Relationship Id="rId5" Type="http://schemas.openxmlformats.org/officeDocument/2006/relationships/image" Target="../media/image58.png"/></Relationships>
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9.png"/><Relationship Id="rId3" Type="http://schemas.openxmlformats.org/officeDocument/2006/relationships/image" Target="../media/image11.jpg"/><Relationship Id="rId4" Type="http://schemas.openxmlformats.org/officeDocument/2006/relationships/image" Target="../media/image3.png"/><Relationship Id="rId5" Type="http://schemas.openxmlformats.org/officeDocument/2006/relationships/image" Target="../media/image60.png"/></Relationships>
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1.png"/><Relationship Id="rId3" Type="http://schemas.openxmlformats.org/officeDocument/2006/relationships/image" Target="../media/image62.jpg"/><Relationship Id="rId4" Type="http://schemas.openxmlformats.org/officeDocument/2006/relationships/image" Target="../media/image3.png"/><Relationship Id="rId5" Type="http://schemas.openxmlformats.org/officeDocument/2006/relationships/image" Target="../media/image63.png"/></Relationships>
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1.png"/><Relationship Id="rId3" Type="http://schemas.openxmlformats.org/officeDocument/2006/relationships/image" Target="../media/image62.jpg"/><Relationship Id="rId4" Type="http://schemas.openxmlformats.org/officeDocument/2006/relationships/image" Target="../media/image3.png"/><Relationship Id="rId5" Type="http://schemas.openxmlformats.org/officeDocument/2006/relationships/image" Target="../media/image64.png"/></Relationships>
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5.png"/><Relationship Id="rId3" Type="http://schemas.openxmlformats.org/officeDocument/2006/relationships/image" Target="../media/image3.png"/><Relationship Id="rId4" Type="http://schemas.openxmlformats.org/officeDocument/2006/relationships/image" Target="../media/image66.png"/><Relationship Id="rId5" Type="http://schemas.openxmlformats.org/officeDocument/2006/relationships/image" Target="../media/image67.jpg"/></Relationships>
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8.png"/><Relationship Id="rId3" Type="http://schemas.openxmlformats.org/officeDocument/2006/relationships/image" Target="../media/image3.png"/><Relationship Id="rId4" Type="http://schemas.openxmlformats.org/officeDocument/2006/relationships/image" Target="../media/image69.png"/></Relationships>
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8.png"/><Relationship Id="rId3" Type="http://schemas.openxmlformats.org/officeDocument/2006/relationships/image" Target="../media/image3.png"/><Relationship Id="rId4" Type="http://schemas.openxmlformats.org/officeDocument/2006/relationships/image" Target="../media/image70.png"/></Relationships>
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8.png"/><Relationship Id="rId3" Type="http://schemas.openxmlformats.org/officeDocument/2006/relationships/image" Target="../media/image3.png"/><Relationship Id="rId4" Type="http://schemas.openxmlformats.org/officeDocument/2006/relationships/image" Target="../media/image71.jpg"/></Relationships>
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4000" y="0"/>
                </a:moveTo>
                <a:lnTo>
                  <a:pt x="0" y="0"/>
                </a:lnTo>
                <a:lnTo>
                  <a:pt x="0" y="5143500"/>
                </a:lnTo>
                <a:lnTo>
                  <a:pt x="9144000" y="514350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4B9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8739" y="4301744"/>
            <a:ext cx="10020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FFFFFF"/>
                </a:solidFill>
                <a:latin typeface="Arial"/>
                <a:cs typeface="Arial"/>
              </a:rPr>
              <a:t>July</a:t>
            </a:r>
            <a:r>
              <a:rPr dirty="0" sz="1800" spc="-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Arial"/>
                <a:cs typeface="Arial"/>
              </a:rPr>
              <a:t>2016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4" name="object 4" descr="SUNY-logo-full-white-trans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993891" y="3037331"/>
            <a:ext cx="2947416" cy="2106168"/>
          </a:xfrm>
          <a:prstGeom prst="rect">
            <a:avLst/>
          </a:prstGeom>
        </p:spPr>
      </p:pic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78739" y="2029790"/>
            <a:ext cx="6285865" cy="51435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b="1">
                <a:latin typeface="Arial"/>
                <a:cs typeface="Arial"/>
              </a:rPr>
              <a:t>NYS</a:t>
            </a:r>
            <a:r>
              <a:rPr dirty="0" sz="3200" spc="-20" b="1">
                <a:latin typeface="Arial"/>
                <a:cs typeface="Arial"/>
              </a:rPr>
              <a:t> </a:t>
            </a:r>
            <a:r>
              <a:rPr dirty="0" sz="3200" b="1">
                <a:latin typeface="Arial"/>
                <a:cs typeface="Arial"/>
              </a:rPr>
              <a:t>Payroll</a:t>
            </a:r>
            <a:r>
              <a:rPr dirty="0" sz="3200" spc="-30" b="1">
                <a:latin typeface="Arial"/>
                <a:cs typeface="Arial"/>
              </a:rPr>
              <a:t> </a:t>
            </a:r>
            <a:r>
              <a:rPr dirty="0" sz="3200" b="1">
                <a:latin typeface="Arial"/>
                <a:cs typeface="Arial"/>
              </a:rPr>
              <a:t>Online</a:t>
            </a:r>
            <a:r>
              <a:rPr dirty="0" sz="3200" spc="-35" b="1">
                <a:latin typeface="Arial"/>
                <a:cs typeface="Arial"/>
              </a:rPr>
              <a:t> </a:t>
            </a:r>
            <a:r>
              <a:rPr dirty="0" sz="3200" b="1">
                <a:latin typeface="Arial"/>
                <a:cs typeface="Arial"/>
              </a:rPr>
              <a:t>Self</a:t>
            </a:r>
            <a:r>
              <a:rPr dirty="0" sz="3200" spc="-25" b="1">
                <a:latin typeface="Arial"/>
                <a:cs typeface="Arial"/>
              </a:rPr>
              <a:t> </a:t>
            </a:r>
            <a:r>
              <a:rPr dirty="0" sz="3200" spc="-10" b="1">
                <a:latin typeface="Arial"/>
                <a:cs typeface="Arial"/>
              </a:rPr>
              <a:t>Service*</a:t>
            </a:r>
            <a:endParaRPr sz="3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504935" y="4792471"/>
            <a:ext cx="10287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0">
                <a:solidFill>
                  <a:srgbClr val="888888"/>
                </a:solidFill>
                <a:latin typeface="Calibri"/>
                <a:cs typeface="Calibri"/>
              </a:rPr>
              <a:t>1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8580" y="220979"/>
            <a:ext cx="9089390" cy="905510"/>
            <a:chOff x="68580" y="220979"/>
            <a:chExt cx="9089390" cy="905510"/>
          </a:xfrm>
        </p:grpSpPr>
        <p:sp>
          <p:nvSpPr>
            <p:cNvPr id="4" name="object 4"/>
            <p:cNvSpPr/>
            <p:nvPr/>
          </p:nvSpPr>
          <p:spPr>
            <a:xfrm>
              <a:off x="81534" y="233933"/>
              <a:ext cx="9063355" cy="879475"/>
            </a:xfrm>
            <a:custGeom>
              <a:avLst/>
              <a:gdLst/>
              <a:ahLst/>
              <a:cxnLst/>
              <a:rect l="l" t="t" r="r" b="b"/>
              <a:pathLst>
                <a:path w="9063355" h="879475">
                  <a:moveTo>
                    <a:pt x="9063228" y="0"/>
                  </a:moveTo>
                  <a:lnTo>
                    <a:pt x="0" y="0"/>
                  </a:lnTo>
                  <a:lnTo>
                    <a:pt x="0" y="879348"/>
                  </a:lnTo>
                  <a:lnTo>
                    <a:pt x="9063228" y="879348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1534" y="233933"/>
              <a:ext cx="9063355" cy="879475"/>
            </a:xfrm>
            <a:custGeom>
              <a:avLst/>
              <a:gdLst/>
              <a:ahLst/>
              <a:cxnLst/>
              <a:rect l="l" t="t" r="r" b="b"/>
              <a:pathLst>
                <a:path w="9063355" h="879475">
                  <a:moveTo>
                    <a:pt x="0" y="879348"/>
                  </a:moveTo>
                  <a:lnTo>
                    <a:pt x="9063228" y="879348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879348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4011295">
              <a:lnSpc>
                <a:spcPct val="100000"/>
              </a:lnSpc>
              <a:spcBef>
                <a:spcPts val="105"/>
              </a:spcBef>
            </a:pPr>
            <a:r>
              <a:rPr dirty="0" sz="3200"/>
              <a:t>NYS</a:t>
            </a:r>
            <a:r>
              <a:rPr dirty="0" sz="3200" spc="-55"/>
              <a:t> </a:t>
            </a:r>
            <a:r>
              <a:rPr dirty="0" sz="3200"/>
              <a:t>Payroll</a:t>
            </a:r>
            <a:r>
              <a:rPr dirty="0" sz="3200" spc="-75"/>
              <a:t> </a:t>
            </a:r>
            <a:r>
              <a:rPr dirty="0" sz="3200"/>
              <a:t>Online</a:t>
            </a:r>
            <a:r>
              <a:rPr dirty="0" sz="3200" spc="-45"/>
              <a:t> </a:t>
            </a:r>
            <a:r>
              <a:rPr dirty="0" sz="3200" spc="-10"/>
              <a:t>Phases</a:t>
            </a:r>
            <a:endParaRPr sz="3200"/>
          </a:p>
        </p:txBody>
      </p:sp>
      <p:pic>
        <p:nvPicPr>
          <p:cNvPr id="7" name="object 7" descr="watermark__BLUE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8504935" y="4792471"/>
            <a:ext cx="10287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0">
                <a:solidFill>
                  <a:srgbClr val="888888"/>
                </a:solidFill>
                <a:latin typeface="Calibri"/>
                <a:cs typeface="Calibri"/>
              </a:rPr>
              <a:t>2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1224533"/>
            <a:ext cx="2121535" cy="37655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300" b="1">
                <a:latin typeface="Arial"/>
                <a:cs typeface="Arial"/>
              </a:rPr>
              <a:t>Current</a:t>
            </a:r>
            <a:r>
              <a:rPr dirty="0" sz="2300" spc="-40" b="1">
                <a:latin typeface="Arial"/>
                <a:cs typeface="Arial"/>
              </a:rPr>
              <a:t> </a:t>
            </a:r>
            <a:r>
              <a:rPr dirty="0" sz="2300" spc="-10" b="1">
                <a:latin typeface="Arial"/>
                <a:cs typeface="Arial"/>
              </a:rPr>
              <a:t>Phase:</a:t>
            </a:r>
            <a:endParaRPr sz="23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8739" y="1577746"/>
            <a:ext cx="3679825" cy="2110740"/>
          </a:xfrm>
          <a:prstGeom prst="rect">
            <a:avLst/>
          </a:prstGeom>
        </p:spPr>
        <p:txBody>
          <a:bodyPr wrap="square" lIns="0" tIns="70485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555"/>
              </a:spcBef>
              <a:buChar char="•"/>
              <a:tabLst>
                <a:tab pos="354965" algn="l"/>
              </a:tabLst>
            </a:pPr>
            <a:r>
              <a:rPr dirty="0" sz="1900">
                <a:latin typeface="Arial"/>
                <a:cs typeface="Arial"/>
              </a:rPr>
              <a:t>View</a:t>
            </a:r>
            <a:r>
              <a:rPr dirty="0" sz="1900" spc="-55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Paycheck</a:t>
            </a:r>
            <a:endParaRPr sz="190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455"/>
              </a:spcBef>
              <a:buChar char="•"/>
              <a:tabLst>
                <a:tab pos="354965" algn="l"/>
              </a:tabLst>
            </a:pPr>
            <a:r>
              <a:rPr dirty="0" sz="1900">
                <a:latin typeface="Arial"/>
                <a:cs typeface="Arial"/>
              </a:rPr>
              <a:t>View</a:t>
            </a:r>
            <a:r>
              <a:rPr dirty="0" sz="1900" spc="-2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Direct</a:t>
            </a:r>
            <a:r>
              <a:rPr dirty="0" sz="1900" spc="-30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Deposit</a:t>
            </a:r>
            <a:r>
              <a:rPr dirty="0" sz="1900" spc="-105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Account(s)</a:t>
            </a:r>
            <a:endParaRPr sz="190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455"/>
              </a:spcBef>
              <a:buChar char="•"/>
              <a:tabLst>
                <a:tab pos="354965" algn="l"/>
              </a:tabLst>
            </a:pPr>
            <a:r>
              <a:rPr dirty="0" sz="1900">
                <a:latin typeface="Arial"/>
                <a:cs typeface="Arial"/>
              </a:rPr>
              <a:t>Update</a:t>
            </a:r>
            <a:r>
              <a:rPr dirty="0" sz="1900" spc="-5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Pay</a:t>
            </a:r>
            <a:r>
              <a:rPr dirty="0" sz="1900" spc="-6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Statement</a:t>
            </a:r>
            <a:r>
              <a:rPr dirty="0" sz="1900" spc="-45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Option</a:t>
            </a:r>
            <a:endParaRPr sz="190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459"/>
              </a:spcBef>
              <a:buChar char="•"/>
              <a:tabLst>
                <a:tab pos="354965" algn="l"/>
              </a:tabLst>
            </a:pPr>
            <a:r>
              <a:rPr dirty="0" sz="1900">
                <a:latin typeface="Arial"/>
                <a:cs typeface="Arial"/>
              </a:rPr>
              <a:t>Update</a:t>
            </a:r>
            <a:r>
              <a:rPr dirty="0" sz="1900" spc="-95">
                <a:latin typeface="Arial"/>
                <a:cs typeface="Arial"/>
              </a:rPr>
              <a:t> </a:t>
            </a:r>
            <a:r>
              <a:rPr dirty="0" sz="1900" spc="-55">
                <a:latin typeface="Arial"/>
                <a:cs typeface="Arial"/>
              </a:rPr>
              <a:t>Tax</a:t>
            </a:r>
            <a:r>
              <a:rPr dirty="0" sz="1900" spc="-75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Withholding</a:t>
            </a:r>
            <a:endParaRPr sz="190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455"/>
              </a:spcBef>
              <a:buChar char="•"/>
              <a:tabLst>
                <a:tab pos="354965" algn="l"/>
              </a:tabLst>
            </a:pPr>
            <a:r>
              <a:rPr dirty="0" sz="1900">
                <a:latin typeface="Arial"/>
                <a:cs typeface="Arial"/>
              </a:rPr>
              <a:t>View</a:t>
            </a:r>
            <a:r>
              <a:rPr dirty="0" sz="1900" spc="-40">
                <a:latin typeface="Arial"/>
                <a:cs typeface="Arial"/>
              </a:rPr>
              <a:t> </a:t>
            </a:r>
            <a:r>
              <a:rPr dirty="0" sz="1900" spc="-30">
                <a:latin typeface="Arial"/>
                <a:cs typeface="Arial"/>
              </a:rPr>
              <a:t>W-</a:t>
            </a:r>
            <a:r>
              <a:rPr dirty="0" sz="1900" spc="-50">
                <a:latin typeface="Arial"/>
                <a:cs typeface="Arial"/>
              </a:rPr>
              <a:t>2</a:t>
            </a:r>
            <a:endParaRPr sz="190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455"/>
              </a:spcBef>
              <a:buChar char="•"/>
              <a:tabLst>
                <a:tab pos="354965" algn="l"/>
              </a:tabLst>
            </a:pPr>
            <a:r>
              <a:rPr dirty="0" sz="1900">
                <a:latin typeface="Arial"/>
                <a:cs typeface="Arial"/>
              </a:rPr>
              <a:t>Update</a:t>
            </a:r>
            <a:r>
              <a:rPr dirty="0" sz="1900" spc="-45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Email</a:t>
            </a:r>
            <a:r>
              <a:rPr dirty="0" sz="1900" spc="-120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Address(es)</a:t>
            </a:r>
            <a:endParaRPr sz="19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185028" y="1226057"/>
            <a:ext cx="186245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Arial"/>
                <a:cs typeface="Arial"/>
              </a:rPr>
              <a:t>Future</a:t>
            </a:r>
            <a:r>
              <a:rPr dirty="0" sz="2000" spc="-40" b="1">
                <a:latin typeface="Arial"/>
                <a:cs typeface="Arial"/>
              </a:rPr>
              <a:t> </a:t>
            </a:r>
            <a:r>
              <a:rPr dirty="0" sz="2000" spc="-10" b="1">
                <a:latin typeface="Arial"/>
                <a:cs typeface="Arial"/>
              </a:rPr>
              <a:t>Phases: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185028" y="1532026"/>
            <a:ext cx="3495675" cy="1995170"/>
          </a:xfrm>
          <a:prstGeom prst="rect">
            <a:avLst/>
          </a:prstGeom>
        </p:spPr>
        <p:txBody>
          <a:bodyPr wrap="square" lIns="0" tIns="70485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555"/>
              </a:spcBef>
              <a:buChar char="•"/>
              <a:tabLst>
                <a:tab pos="354965" algn="l"/>
              </a:tabLst>
            </a:pPr>
            <a:r>
              <a:rPr dirty="0" sz="1900" spc="-10">
                <a:latin typeface="Arial"/>
                <a:cs typeface="Arial"/>
              </a:rPr>
              <a:t>Update</a:t>
            </a:r>
            <a:r>
              <a:rPr dirty="0" sz="1900" spc="-110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Address</a:t>
            </a:r>
            <a:endParaRPr sz="1900">
              <a:latin typeface="Arial"/>
              <a:cs typeface="Arial"/>
            </a:endParaRPr>
          </a:p>
          <a:p>
            <a:pPr marL="355600" marR="768985" indent="-342900">
              <a:lnSpc>
                <a:spcPct val="100000"/>
              </a:lnSpc>
              <a:spcBef>
                <a:spcPts val="455"/>
              </a:spcBef>
              <a:buChar char="•"/>
              <a:tabLst>
                <a:tab pos="355600" algn="l"/>
              </a:tabLst>
            </a:pPr>
            <a:r>
              <a:rPr dirty="0" sz="1900">
                <a:latin typeface="Arial"/>
                <a:cs typeface="Arial"/>
              </a:rPr>
              <a:t>Update</a:t>
            </a:r>
            <a:r>
              <a:rPr dirty="0" sz="1900" spc="-4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Direct</a:t>
            </a:r>
            <a:r>
              <a:rPr dirty="0" sz="1900" spc="-45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Deposit Account(s)</a:t>
            </a:r>
            <a:endParaRPr sz="190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459"/>
              </a:spcBef>
              <a:buChar char="•"/>
              <a:tabLst>
                <a:tab pos="354965" algn="l"/>
              </a:tabLst>
            </a:pPr>
            <a:r>
              <a:rPr dirty="0" sz="1900">
                <a:latin typeface="Arial"/>
                <a:cs typeface="Arial"/>
              </a:rPr>
              <a:t>Update</a:t>
            </a:r>
            <a:r>
              <a:rPr dirty="0" sz="1900" spc="-65">
                <a:latin typeface="Arial"/>
                <a:cs typeface="Arial"/>
              </a:rPr>
              <a:t> </a:t>
            </a:r>
            <a:r>
              <a:rPr dirty="0" sz="1900" spc="-20">
                <a:latin typeface="Arial"/>
                <a:cs typeface="Arial"/>
              </a:rPr>
              <a:t>Name</a:t>
            </a:r>
            <a:endParaRPr sz="19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455"/>
              </a:spcBef>
              <a:buChar char="•"/>
              <a:tabLst>
                <a:tab pos="355600" algn="l"/>
              </a:tabLst>
            </a:pPr>
            <a:r>
              <a:rPr dirty="0" sz="1900">
                <a:latin typeface="Arial"/>
                <a:cs typeface="Arial"/>
              </a:rPr>
              <a:t>Update</a:t>
            </a:r>
            <a:r>
              <a:rPr dirty="0" sz="1900" spc="-75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Voluntary</a:t>
            </a:r>
            <a:r>
              <a:rPr dirty="0" sz="1900" spc="-65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Deductions (SEFA,</a:t>
            </a:r>
            <a:r>
              <a:rPr dirty="0" sz="1900" spc="-80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Deferred</a:t>
            </a:r>
            <a:r>
              <a:rPr dirty="0" sz="1900" spc="-45">
                <a:latin typeface="Arial"/>
                <a:cs typeface="Arial"/>
              </a:rPr>
              <a:t> </a:t>
            </a:r>
            <a:r>
              <a:rPr dirty="0" sz="1900">
                <a:latin typeface="Arial"/>
                <a:cs typeface="Arial"/>
              </a:rPr>
              <a:t>Comp,</a:t>
            </a:r>
            <a:r>
              <a:rPr dirty="0" sz="1900" spc="-65">
                <a:latin typeface="Arial"/>
                <a:cs typeface="Arial"/>
              </a:rPr>
              <a:t> </a:t>
            </a:r>
            <a:r>
              <a:rPr dirty="0" sz="1900" spc="-10">
                <a:latin typeface="Arial"/>
                <a:cs typeface="Arial"/>
              </a:rPr>
              <a:t>etc.)</a:t>
            </a:r>
            <a:endParaRPr sz="19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8428" y="3883083"/>
            <a:ext cx="7491095" cy="42735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 marR="5080">
              <a:lnSpc>
                <a:spcPts val="1040"/>
              </a:lnSpc>
              <a:spcBef>
                <a:spcPts val="165"/>
              </a:spcBef>
            </a:pPr>
            <a:r>
              <a:rPr dirty="0" sz="900">
                <a:latin typeface="Arial"/>
                <a:cs typeface="Arial"/>
              </a:rPr>
              <a:t>*Please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note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that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as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of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2022,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employees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will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need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to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setup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Multifactor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Authentication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(MFA)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to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access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the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NYS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Payroll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Online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System.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Once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 spc="-25">
                <a:latin typeface="Arial"/>
                <a:cs typeface="Arial"/>
              </a:rPr>
              <a:t>you </a:t>
            </a:r>
            <a:r>
              <a:rPr dirty="0" sz="900">
                <a:latin typeface="Arial"/>
                <a:cs typeface="Arial"/>
              </a:rPr>
              <a:t>access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the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portal,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select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the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"NYS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Payroll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Online"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link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under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the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Self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Service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option.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Once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you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select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the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NYS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Payroll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Online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option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it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will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initiate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 spc="-25">
                <a:latin typeface="Arial"/>
                <a:cs typeface="Arial"/>
              </a:rPr>
              <a:t>the </a:t>
            </a:r>
            <a:r>
              <a:rPr dirty="0" sz="900">
                <a:latin typeface="Arial"/>
                <a:cs typeface="Arial"/>
              </a:rPr>
              <a:t>MFA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setup.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After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the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MFA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has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been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setup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you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will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be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directed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to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the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Payroll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Online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application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as</a:t>
            </a:r>
            <a:r>
              <a:rPr dirty="0" sz="900" spc="-10">
                <a:latin typeface="Arial"/>
                <a:cs typeface="Arial"/>
              </a:rPr>
              <a:t> normal.</a:t>
            </a:r>
            <a:endParaRPr sz="9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58428" y="4411606"/>
            <a:ext cx="7626350" cy="55943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 marR="5080">
              <a:lnSpc>
                <a:spcPts val="1040"/>
              </a:lnSpc>
              <a:spcBef>
                <a:spcPts val="165"/>
              </a:spcBef>
            </a:pPr>
            <a:r>
              <a:rPr dirty="0" sz="900">
                <a:latin typeface="Arial"/>
                <a:cs typeface="Arial"/>
              </a:rPr>
              <a:t>If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you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are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logging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into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the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NYSPO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for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the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first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time,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the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OSC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User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Verification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Form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would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initiate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right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after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the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MFA.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The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User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Verification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Form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 spc="-25">
                <a:latin typeface="Arial"/>
                <a:cs typeface="Arial"/>
              </a:rPr>
              <a:t>may </a:t>
            </a:r>
            <a:r>
              <a:rPr dirty="0" sz="900">
                <a:latin typeface="Arial"/>
                <a:cs typeface="Arial"/>
              </a:rPr>
              <a:t>still</a:t>
            </a:r>
            <a:r>
              <a:rPr dirty="0" sz="900" spc="-1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require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a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user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to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fully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close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the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browser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after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successfully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submitting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it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the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first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time.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Users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that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have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already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gone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through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OSC’s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User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 spc="-10">
                <a:latin typeface="Arial"/>
                <a:cs typeface="Arial"/>
              </a:rPr>
              <a:t>Verification </a:t>
            </a:r>
            <a:r>
              <a:rPr dirty="0" sz="900">
                <a:latin typeface="Arial"/>
                <a:cs typeface="Arial"/>
              </a:rPr>
              <a:t>Form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should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not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have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to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repeat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this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process.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Please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click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on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the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following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website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link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for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a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step-by-step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guide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on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how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to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enroll/setup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MFA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 spc="-50">
                <a:latin typeface="Arial"/>
                <a:cs typeface="Arial"/>
              </a:rPr>
              <a:t>-</a:t>
            </a:r>
            <a:endParaRPr sz="900">
              <a:latin typeface="Arial"/>
              <a:cs typeface="Arial"/>
            </a:endParaRPr>
          </a:p>
          <a:p>
            <a:pPr marL="12700">
              <a:lnSpc>
                <a:spcPts val="1015"/>
              </a:lnSpc>
            </a:pPr>
            <a:r>
              <a:rPr dirty="0" sz="900">
                <a:latin typeface="Arial"/>
                <a:cs typeface="Arial"/>
                <a:hlinkClick r:id="rId4"/>
              </a:rPr>
              <a:t>NYS</a:t>
            </a:r>
            <a:r>
              <a:rPr dirty="0" sz="900" spc="-10">
                <a:latin typeface="Arial"/>
                <a:cs typeface="Arial"/>
                <a:hlinkClick r:id="rId4"/>
              </a:rPr>
              <a:t> </a:t>
            </a:r>
            <a:r>
              <a:rPr dirty="0" sz="900">
                <a:latin typeface="Arial"/>
                <a:cs typeface="Arial"/>
                <a:hlinkClick r:id="rId4"/>
              </a:rPr>
              <a:t>Payroll</a:t>
            </a:r>
            <a:r>
              <a:rPr dirty="0" sz="900" spc="-5">
                <a:latin typeface="Arial"/>
                <a:cs typeface="Arial"/>
                <a:hlinkClick r:id="rId4"/>
              </a:rPr>
              <a:t> </a:t>
            </a:r>
            <a:r>
              <a:rPr dirty="0" sz="900">
                <a:latin typeface="Arial"/>
                <a:cs typeface="Arial"/>
                <a:hlinkClick r:id="rId4"/>
              </a:rPr>
              <a:t>Online</a:t>
            </a:r>
            <a:r>
              <a:rPr dirty="0" sz="900" spc="-5">
                <a:latin typeface="Arial"/>
                <a:cs typeface="Arial"/>
                <a:hlinkClick r:id="rId4"/>
              </a:rPr>
              <a:t> </a:t>
            </a:r>
            <a:r>
              <a:rPr dirty="0" sz="900">
                <a:latin typeface="Arial"/>
                <a:cs typeface="Arial"/>
                <a:hlinkClick r:id="rId4"/>
              </a:rPr>
              <a:t>-</a:t>
            </a:r>
            <a:r>
              <a:rPr dirty="0" sz="900" spc="-5">
                <a:latin typeface="Arial"/>
                <a:cs typeface="Arial"/>
                <a:hlinkClick r:id="rId4"/>
              </a:rPr>
              <a:t> </a:t>
            </a:r>
            <a:r>
              <a:rPr dirty="0" sz="900">
                <a:latin typeface="Arial"/>
                <a:cs typeface="Arial"/>
                <a:hlinkClick r:id="rId4"/>
              </a:rPr>
              <a:t>Enrollment</a:t>
            </a:r>
            <a:r>
              <a:rPr dirty="0" sz="900" spc="-5">
                <a:latin typeface="Arial"/>
                <a:cs typeface="Arial"/>
                <a:hlinkClick r:id="rId4"/>
              </a:rPr>
              <a:t> </a:t>
            </a:r>
            <a:r>
              <a:rPr dirty="0" sz="900">
                <a:latin typeface="Arial"/>
                <a:cs typeface="Arial"/>
                <a:hlinkClick r:id="rId4"/>
              </a:rPr>
              <a:t>and</a:t>
            </a:r>
            <a:r>
              <a:rPr dirty="0" sz="900" spc="-5">
                <a:latin typeface="Arial"/>
                <a:cs typeface="Arial"/>
                <a:hlinkClick r:id="rId4"/>
              </a:rPr>
              <a:t> </a:t>
            </a:r>
            <a:r>
              <a:rPr dirty="0" sz="900">
                <a:latin typeface="Arial"/>
                <a:cs typeface="Arial"/>
                <a:hlinkClick r:id="rId4"/>
              </a:rPr>
              <a:t>Multifactor</a:t>
            </a:r>
            <a:r>
              <a:rPr dirty="0" sz="900" spc="-5">
                <a:latin typeface="Arial"/>
                <a:cs typeface="Arial"/>
                <a:hlinkClick r:id="rId4"/>
              </a:rPr>
              <a:t> </a:t>
            </a:r>
            <a:r>
              <a:rPr dirty="0" sz="900" spc="-10">
                <a:latin typeface="Arial"/>
                <a:cs typeface="Arial"/>
                <a:hlinkClick r:id="rId4"/>
              </a:rPr>
              <a:t>Authentication.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57970" cy="5058410"/>
            <a:chOff x="0" y="0"/>
            <a:chExt cx="9157970" cy="5058410"/>
          </a:xfrm>
        </p:grpSpPr>
        <p:pic>
          <p:nvPicPr>
            <p:cNvPr id="3" name="object 3" descr="sunywallpaper-ppt-light.jp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5058168"/>
            </a:xfrm>
            <a:prstGeom prst="rect">
              <a:avLst/>
            </a:prstGeom>
          </p:spPr>
        </p:pic>
        <p:pic>
          <p:nvPicPr>
            <p:cNvPr id="4" name="object 4" descr="sunywallpaper-ppt-light.jp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144000" cy="504139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1534" y="383286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81534" y="383286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3252470">
              <a:lnSpc>
                <a:spcPct val="100000"/>
              </a:lnSpc>
              <a:spcBef>
                <a:spcPts val="95"/>
              </a:spcBef>
            </a:pPr>
            <a:r>
              <a:rPr dirty="0"/>
              <a:t>LOG</a:t>
            </a:r>
            <a:r>
              <a:rPr dirty="0" spc="-65"/>
              <a:t> </a:t>
            </a:r>
            <a:r>
              <a:rPr dirty="0"/>
              <a:t>IN</a:t>
            </a:r>
            <a:r>
              <a:rPr dirty="0" spc="-100"/>
              <a:t> </a:t>
            </a:r>
            <a:r>
              <a:rPr dirty="0"/>
              <a:t>TO</a:t>
            </a:r>
            <a:r>
              <a:rPr dirty="0" spc="-60"/>
              <a:t> </a:t>
            </a:r>
            <a:r>
              <a:rPr dirty="0"/>
              <a:t>NYS</a:t>
            </a:r>
            <a:r>
              <a:rPr dirty="0" spc="-60"/>
              <a:t> </a:t>
            </a:r>
            <a:r>
              <a:rPr dirty="0" spc="-65"/>
              <a:t>PAYROLL</a:t>
            </a:r>
            <a:r>
              <a:rPr dirty="0" spc="-125"/>
              <a:t> </a:t>
            </a:r>
            <a:r>
              <a:rPr dirty="0" spc="-10"/>
              <a:t>ONLINE</a:t>
            </a:r>
          </a:p>
        </p:txBody>
      </p:sp>
      <p:grpSp>
        <p:nvGrpSpPr>
          <p:cNvPr id="8" name="object 8"/>
          <p:cNvGrpSpPr/>
          <p:nvPr/>
        </p:nvGrpSpPr>
        <p:grpSpPr>
          <a:xfrm>
            <a:off x="4104132" y="3474720"/>
            <a:ext cx="4794885" cy="1668780"/>
            <a:chOff x="4104132" y="3474720"/>
            <a:chExt cx="4794885" cy="1668780"/>
          </a:xfrm>
        </p:grpSpPr>
        <p:pic>
          <p:nvPicPr>
            <p:cNvPr id="9" name="object 9" descr="watermark__BLUE_logo.png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893685" y="4395215"/>
              <a:ext cx="1004900" cy="748284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104132" y="3474720"/>
              <a:ext cx="1665732" cy="1045463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376834" y="1263522"/>
            <a:ext cx="3729990" cy="9105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"/>
                <a:cs typeface="Arial"/>
              </a:rPr>
              <a:t>Go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to: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u="sng" sz="1800" spc="-1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  <a:hlinkClick r:id="rId6"/>
              </a:rPr>
              <a:t>www.suny.edu/hrportal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19"/>
              </a:spcBef>
            </a:pPr>
            <a:endParaRPr sz="18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600">
                <a:latin typeface="Arial"/>
                <a:cs typeface="Arial"/>
              </a:rPr>
              <a:t>Click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on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“NYS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Payroll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Online”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icon</a:t>
            </a:r>
            <a:endParaRPr sz="1600">
              <a:latin typeface="Arial"/>
              <a:cs typeface="Arial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sunywallpaper-ppt-light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 descr="sunywallpaper-ppt-light.jpg"/>
          <p:cNvGrpSpPr/>
          <p:nvPr/>
        </p:nvGrpSpPr>
        <p:grpSpPr>
          <a:xfrm>
            <a:off x="0" y="36576"/>
            <a:ext cx="9157970" cy="5107305"/>
            <a:chOff x="0" y="36576"/>
            <a:chExt cx="9157970" cy="5107305"/>
          </a:xfrm>
        </p:grpSpPr>
        <p:pic>
          <p:nvPicPr>
            <p:cNvPr id="4" name="object 4" descr="sunywallpaper-ppt-light.jp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6576"/>
              <a:ext cx="9144000" cy="510692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1534" y="383285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81534" y="383285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3252470">
              <a:lnSpc>
                <a:spcPct val="100000"/>
              </a:lnSpc>
              <a:spcBef>
                <a:spcPts val="95"/>
              </a:spcBef>
            </a:pPr>
            <a:r>
              <a:rPr dirty="0"/>
              <a:t>LOG</a:t>
            </a:r>
            <a:r>
              <a:rPr dirty="0" spc="-65"/>
              <a:t> </a:t>
            </a:r>
            <a:r>
              <a:rPr dirty="0"/>
              <a:t>IN</a:t>
            </a:r>
            <a:r>
              <a:rPr dirty="0" spc="-100"/>
              <a:t> </a:t>
            </a:r>
            <a:r>
              <a:rPr dirty="0"/>
              <a:t>TO</a:t>
            </a:r>
            <a:r>
              <a:rPr dirty="0" spc="-60"/>
              <a:t> </a:t>
            </a:r>
            <a:r>
              <a:rPr dirty="0"/>
              <a:t>NYS</a:t>
            </a:r>
            <a:r>
              <a:rPr dirty="0" spc="-60"/>
              <a:t> </a:t>
            </a:r>
            <a:r>
              <a:rPr dirty="0" spc="-65"/>
              <a:t>PAYROLL</a:t>
            </a:r>
            <a:r>
              <a:rPr dirty="0" spc="-125"/>
              <a:t> </a:t>
            </a:r>
            <a:r>
              <a:rPr dirty="0" spc="-10"/>
              <a:t>ONLINE</a:t>
            </a:r>
          </a:p>
        </p:txBody>
      </p:sp>
      <p:grpSp>
        <p:nvGrpSpPr>
          <p:cNvPr id="8" name="object 8"/>
          <p:cNvGrpSpPr/>
          <p:nvPr/>
        </p:nvGrpSpPr>
        <p:grpSpPr>
          <a:xfrm>
            <a:off x="1679448" y="2357627"/>
            <a:ext cx="7219315" cy="2786380"/>
            <a:chOff x="1679448" y="2357627"/>
            <a:chExt cx="7219315" cy="2786380"/>
          </a:xfrm>
        </p:grpSpPr>
        <p:pic>
          <p:nvPicPr>
            <p:cNvPr id="9" name="object 9" descr="watermark__BLUE_logo.png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893685" y="4395215"/>
              <a:ext cx="1004900" cy="748284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79448" y="2357627"/>
              <a:ext cx="5486400" cy="2683764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248208" y="1184909"/>
            <a:ext cx="8334375" cy="11239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527685" indent="-514984">
              <a:lnSpc>
                <a:spcPct val="100000"/>
              </a:lnSpc>
              <a:spcBef>
                <a:spcPts val="105"/>
              </a:spcBef>
              <a:buAutoNum type="arabicParenR" startAt="2"/>
              <a:tabLst>
                <a:tab pos="527685" algn="l"/>
                <a:tab pos="5356225" algn="l"/>
              </a:tabLst>
            </a:pPr>
            <a:r>
              <a:rPr dirty="0" sz="1400">
                <a:latin typeface="Arial"/>
                <a:cs typeface="Arial"/>
              </a:rPr>
              <a:t>Complete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verification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processes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first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time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log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 spc="-25">
                <a:latin typeface="Arial"/>
                <a:cs typeface="Arial"/>
              </a:rPr>
              <a:t>in.</a:t>
            </a:r>
            <a:r>
              <a:rPr dirty="0" sz="1400">
                <a:latin typeface="Arial"/>
                <a:cs typeface="Arial"/>
              </a:rPr>
              <a:t>	Required</a:t>
            </a:r>
            <a:r>
              <a:rPr dirty="0" sz="1400" spc="-8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fields:</a:t>
            </a:r>
            <a:endParaRPr sz="1400">
              <a:latin typeface="Arial"/>
              <a:cs typeface="Arial"/>
            </a:endParaRPr>
          </a:p>
          <a:p>
            <a:pPr lvl="1" marL="756285" indent="-286385">
              <a:lnSpc>
                <a:spcPct val="100000"/>
              </a:lnSpc>
              <a:buChar char="•"/>
              <a:tabLst>
                <a:tab pos="756285" algn="l"/>
              </a:tabLst>
            </a:pPr>
            <a:r>
              <a:rPr dirty="0" sz="1400">
                <a:latin typeface="Arial"/>
                <a:cs typeface="Arial"/>
              </a:rPr>
              <a:t>First/Last</a:t>
            </a:r>
            <a:r>
              <a:rPr dirty="0" sz="1400" spc="-85">
                <a:latin typeface="Arial"/>
                <a:cs typeface="Arial"/>
              </a:rPr>
              <a:t> </a:t>
            </a:r>
            <a:r>
              <a:rPr dirty="0" sz="1400" spc="-20">
                <a:latin typeface="Arial"/>
                <a:cs typeface="Arial"/>
              </a:rPr>
              <a:t>Name</a:t>
            </a:r>
            <a:endParaRPr sz="1400">
              <a:latin typeface="Arial"/>
              <a:cs typeface="Arial"/>
            </a:endParaRPr>
          </a:p>
          <a:p>
            <a:pPr lvl="1" marL="756285" indent="-286385">
              <a:lnSpc>
                <a:spcPct val="100000"/>
              </a:lnSpc>
              <a:buChar char="•"/>
              <a:tabLst>
                <a:tab pos="756285" algn="l"/>
              </a:tabLst>
            </a:pPr>
            <a:r>
              <a:rPr dirty="0" sz="1400">
                <a:latin typeface="Arial"/>
                <a:cs typeface="Arial"/>
              </a:rPr>
              <a:t>One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Primary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Email</a:t>
            </a:r>
            <a:r>
              <a:rPr dirty="0" sz="1400" spc="-7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Address</a:t>
            </a:r>
            <a:endParaRPr sz="1400">
              <a:latin typeface="Arial"/>
              <a:cs typeface="Arial"/>
            </a:endParaRPr>
          </a:p>
          <a:p>
            <a:pPr lvl="1" marL="756285" indent="-286385">
              <a:lnSpc>
                <a:spcPct val="100000"/>
              </a:lnSpc>
              <a:buChar char="•"/>
              <a:tabLst>
                <a:tab pos="756285" algn="l"/>
              </a:tabLst>
            </a:pPr>
            <a:r>
              <a:rPr dirty="0" sz="1400">
                <a:latin typeface="Arial"/>
                <a:cs typeface="Arial"/>
              </a:rPr>
              <a:t>Last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4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digits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of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 spc="-25">
                <a:latin typeface="Arial"/>
                <a:cs typeface="Arial"/>
              </a:rPr>
              <a:t>SSN</a:t>
            </a:r>
            <a:endParaRPr sz="1400">
              <a:latin typeface="Arial"/>
              <a:cs typeface="Arial"/>
            </a:endParaRPr>
          </a:p>
          <a:p>
            <a:pPr lvl="1" marL="756285" indent="-286385">
              <a:lnSpc>
                <a:spcPct val="100000"/>
              </a:lnSpc>
              <a:spcBef>
                <a:spcPts val="5"/>
              </a:spcBef>
              <a:buChar char="•"/>
              <a:tabLst>
                <a:tab pos="756285" algn="l"/>
              </a:tabLst>
            </a:pPr>
            <a:r>
              <a:rPr dirty="0" sz="1400">
                <a:latin typeface="Arial"/>
                <a:cs typeface="Arial"/>
              </a:rPr>
              <a:t>New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 spc="-20">
                <a:latin typeface="Arial"/>
                <a:cs typeface="Arial"/>
              </a:rPr>
              <a:t>York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State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Employee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ID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-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nine-</a:t>
            </a:r>
            <a:r>
              <a:rPr dirty="0" sz="1400">
                <a:latin typeface="Arial"/>
                <a:cs typeface="Arial"/>
              </a:rPr>
              <a:t>digit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NYS Employee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ID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is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found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on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pay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statement</a:t>
            </a:r>
            <a:r>
              <a:rPr dirty="0" sz="1600" spc="-10"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sunywallpaper-ppt-light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 descr="sunywallpaper-ppt-light.jpg"/>
          <p:cNvGrpSpPr/>
          <p:nvPr/>
        </p:nvGrpSpPr>
        <p:grpSpPr>
          <a:xfrm>
            <a:off x="39623" y="0"/>
            <a:ext cx="9118600" cy="5143500"/>
            <a:chOff x="39623" y="0"/>
            <a:chExt cx="9118600" cy="5143500"/>
          </a:xfrm>
        </p:grpSpPr>
        <p:pic>
          <p:nvPicPr>
            <p:cNvPr id="4" name="object 4" descr="sunywallpaper-ppt-light.jp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623" y="0"/>
              <a:ext cx="9104376" cy="51435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1533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81533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4069715">
              <a:lnSpc>
                <a:spcPct val="100000"/>
              </a:lnSpc>
              <a:spcBef>
                <a:spcPts val="95"/>
              </a:spcBef>
            </a:pPr>
            <a:r>
              <a:rPr dirty="0"/>
              <a:t>NYS</a:t>
            </a:r>
            <a:r>
              <a:rPr dirty="0" spc="-80"/>
              <a:t> </a:t>
            </a:r>
            <a:r>
              <a:rPr dirty="0"/>
              <a:t>Payroll</a:t>
            </a:r>
            <a:r>
              <a:rPr dirty="0" spc="-80"/>
              <a:t> </a:t>
            </a:r>
            <a:r>
              <a:rPr dirty="0"/>
              <a:t>Online</a:t>
            </a:r>
            <a:r>
              <a:rPr dirty="0" spc="-50"/>
              <a:t> </a:t>
            </a:r>
            <a:r>
              <a:rPr dirty="0" spc="-10"/>
              <a:t>Verification</a:t>
            </a:r>
          </a:p>
        </p:txBody>
      </p:sp>
      <p:grpSp>
        <p:nvGrpSpPr>
          <p:cNvPr id="8" name="object 8"/>
          <p:cNvGrpSpPr/>
          <p:nvPr/>
        </p:nvGrpSpPr>
        <p:grpSpPr>
          <a:xfrm>
            <a:off x="1604772" y="1815083"/>
            <a:ext cx="7294245" cy="3328670"/>
            <a:chOff x="1604772" y="1815083"/>
            <a:chExt cx="7294245" cy="3328670"/>
          </a:xfrm>
        </p:grpSpPr>
        <p:pic>
          <p:nvPicPr>
            <p:cNvPr id="9" name="object 9" descr="watermark__BLUE_logo.png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893685" y="4395215"/>
              <a:ext cx="1004900" cy="748284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04772" y="1815083"/>
              <a:ext cx="6172200" cy="3116579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205231" y="1197355"/>
            <a:ext cx="8434705" cy="5130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>
                <a:latin typeface="Arial"/>
                <a:cs typeface="Arial"/>
              </a:rPr>
              <a:t>Once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you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have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completed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one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time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verification</a:t>
            </a:r>
            <a:r>
              <a:rPr dirty="0" sz="1600" spc="-5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process,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you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will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receive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this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confirmation.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600">
                <a:latin typeface="Arial"/>
                <a:cs typeface="Arial"/>
              </a:rPr>
              <a:t>Please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click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“Finish”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to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continue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to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NYS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Payroll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Online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Home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Page.</a:t>
            </a:r>
            <a:endParaRPr sz="1600">
              <a:latin typeface="Arial"/>
              <a:cs typeface="Arial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sunywallpaper-ppt-light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 descr="sunywallpaper-ppt-light.jpg"/>
          <p:cNvGrpSpPr/>
          <p:nvPr/>
        </p:nvGrpSpPr>
        <p:grpSpPr>
          <a:xfrm>
            <a:off x="39623" y="0"/>
            <a:ext cx="9118600" cy="5143500"/>
            <a:chOff x="39623" y="0"/>
            <a:chExt cx="9118600" cy="5143500"/>
          </a:xfrm>
        </p:grpSpPr>
        <p:pic>
          <p:nvPicPr>
            <p:cNvPr id="4" name="object 4" descr="sunywallpaper-ppt-light.jp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623" y="0"/>
              <a:ext cx="9104376" cy="51435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1533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81533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3932554">
              <a:lnSpc>
                <a:spcPct val="100000"/>
              </a:lnSpc>
              <a:spcBef>
                <a:spcPts val="95"/>
              </a:spcBef>
            </a:pPr>
            <a:r>
              <a:rPr dirty="0"/>
              <a:t>NYS</a:t>
            </a:r>
            <a:r>
              <a:rPr dirty="0" spc="-85"/>
              <a:t> </a:t>
            </a:r>
            <a:r>
              <a:rPr dirty="0"/>
              <a:t>Payroll</a:t>
            </a:r>
            <a:r>
              <a:rPr dirty="0" spc="-85"/>
              <a:t> </a:t>
            </a:r>
            <a:r>
              <a:rPr dirty="0"/>
              <a:t>Online</a:t>
            </a:r>
            <a:r>
              <a:rPr dirty="0" spc="-65"/>
              <a:t> </a:t>
            </a:r>
            <a:r>
              <a:rPr dirty="0"/>
              <a:t>Home</a:t>
            </a:r>
            <a:r>
              <a:rPr dirty="0" spc="-55"/>
              <a:t> </a:t>
            </a:r>
            <a:r>
              <a:rPr dirty="0" spc="-20"/>
              <a:t>Page</a:t>
            </a:r>
          </a:p>
        </p:txBody>
      </p:sp>
      <p:grpSp>
        <p:nvGrpSpPr>
          <p:cNvPr id="8" name="object 8"/>
          <p:cNvGrpSpPr/>
          <p:nvPr/>
        </p:nvGrpSpPr>
        <p:grpSpPr>
          <a:xfrm>
            <a:off x="496823" y="1051560"/>
            <a:ext cx="8402320" cy="4091940"/>
            <a:chOff x="496823" y="1051560"/>
            <a:chExt cx="8402320" cy="4091940"/>
          </a:xfrm>
        </p:grpSpPr>
        <p:pic>
          <p:nvPicPr>
            <p:cNvPr id="9" name="object 9" descr="watermark__BLUE_logo.png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893684" y="4395215"/>
              <a:ext cx="1004900" cy="748284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6823" y="1051560"/>
              <a:ext cx="7395972" cy="3989832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sunywallpaper-ppt-light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 descr="sunywallpaper-ppt-light.jpg"/>
          <p:cNvGrpSpPr/>
          <p:nvPr/>
        </p:nvGrpSpPr>
        <p:grpSpPr>
          <a:xfrm>
            <a:off x="39623" y="0"/>
            <a:ext cx="9118600" cy="5143500"/>
            <a:chOff x="39623" y="0"/>
            <a:chExt cx="9118600" cy="5143500"/>
          </a:xfrm>
        </p:grpSpPr>
        <p:pic>
          <p:nvPicPr>
            <p:cNvPr id="4" name="object 4" descr="sunywallpaper-ppt-light.jp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623" y="0"/>
              <a:ext cx="9104376" cy="51435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1533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81533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r" marR="86995">
              <a:lnSpc>
                <a:spcPct val="100000"/>
              </a:lnSpc>
              <a:spcBef>
                <a:spcPts val="95"/>
              </a:spcBef>
            </a:pPr>
            <a:r>
              <a:rPr dirty="0"/>
              <a:t>Pay</a:t>
            </a:r>
            <a:r>
              <a:rPr dirty="0" spc="-50"/>
              <a:t> </a:t>
            </a:r>
            <a:r>
              <a:rPr dirty="0" spc="-10"/>
              <a:t>Statements</a:t>
            </a:r>
          </a:p>
        </p:txBody>
      </p:sp>
      <p:grpSp>
        <p:nvGrpSpPr>
          <p:cNvPr id="8" name="object 8"/>
          <p:cNvGrpSpPr/>
          <p:nvPr/>
        </p:nvGrpSpPr>
        <p:grpSpPr>
          <a:xfrm>
            <a:off x="67056" y="1883664"/>
            <a:ext cx="8831580" cy="3260090"/>
            <a:chOff x="67056" y="1883664"/>
            <a:chExt cx="8831580" cy="3260090"/>
          </a:xfrm>
        </p:grpSpPr>
        <p:pic>
          <p:nvPicPr>
            <p:cNvPr id="9" name="object 9" descr="watermark__BLUE_logo.png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893685" y="4395215"/>
              <a:ext cx="1004900" cy="748284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02919" y="1883664"/>
              <a:ext cx="7319772" cy="306476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7056" y="2377440"/>
              <a:ext cx="411480" cy="600456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4300" y="2412492"/>
              <a:ext cx="315468" cy="484631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14300" y="2412492"/>
              <a:ext cx="315595" cy="485140"/>
            </a:xfrm>
            <a:custGeom>
              <a:avLst/>
              <a:gdLst/>
              <a:ahLst/>
              <a:cxnLst/>
              <a:rect l="l" t="t" r="r" b="b"/>
              <a:pathLst>
                <a:path w="315595" h="485139">
                  <a:moveTo>
                    <a:pt x="0" y="121157"/>
                  </a:moveTo>
                  <a:lnTo>
                    <a:pt x="157734" y="121157"/>
                  </a:lnTo>
                  <a:lnTo>
                    <a:pt x="157734" y="0"/>
                  </a:lnTo>
                  <a:lnTo>
                    <a:pt x="315468" y="242315"/>
                  </a:lnTo>
                  <a:lnTo>
                    <a:pt x="157734" y="484631"/>
                  </a:lnTo>
                  <a:lnTo>
                    <a:pt x="157734" y="363473"/>
                  </a:lnTo>
                  <a:lnTo>
                    <a:pt x="0" y="363473"/>
                  </a:lnTo>
                  <a:lnTo>
                    <a:pt x="0" y="121157"/>
                  </a:lnTo>
                  <a:close/>
                </a:path>
              </a:pathLst>
            </a:custGeom>
            <a:ln w="9144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/>
          <p:cNvSpPr txBox="1"/>
          <p:nvPr/>
        </p:nvSpPr>
        <p:spPr>
          <a:xfrm>
            <a:off x="220776" y="1080896"/>
            <a:ext cx="858202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200" spc="-10">
                <a:latin typeface="Arial"/>
                <a:cs typeface="Arial"/>
              </a:rPr>
              <a:t>View,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Print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Save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Your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Pay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Statement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NYS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Payroll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Online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provides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access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view,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print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save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your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pay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statements.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You </a:t>
            </a:r>
            <a:r>
              <a:rPr dirty="0" sz="1200">
                <a:latin typeface="Arial"/>
                <a:cs typeface="Arial"/>
              </a:rPr>
              <a:t>will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need</a:t>
            </a:r>
            <a:r>
              <a:rPr dirty="0" sz="1200" spc="-10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Adobe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Reader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view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your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pay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statements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NYS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Payroll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Online.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12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200">
                <a:latin typeface="Arial"/>
                <a:cs typeface="Arial"/>
              </a:rPr>
              <a:t>Select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View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Paycheck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from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left</a:t>
            </a:r>
            <a:r>
              <a:rPr dirty="0" sz="1200" spc="-20">
                <a:latin typeface="Arial"/>
                <a:cs typeface="Arial"/>
              </a:rPr>
              <a:t> menu.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8580" y="356615"/>
            <a:ext cx="9089390" cy="637540"/>
            <a:chOff x="68580" y="356615"/>
            <a:chExt cx="9089390" cy="637540"/>
          </a:xfrm>
        </p:grpSpPr>
        <p:sp>
          <p:nvSpPr>
            <p:cNvPr id="4" name="object 4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4563110">
              <a:lnSpc>
                <a:spcPct val="100000"/>
              </a:lnSpc>
              <a:spcBef>
                <a:spcPts val="95"/>
              </a:spcBef>
            </a:pPr>
            <a:r>
              <a:rPr dirty="0"/>
              <a:t>Pay</a:t>
            </a:r>
            <a:r>
              <a:rPr dirty="0" spc="-114"/>
              <a:t> </a:t>
            </a:r>
            <a:r>
              <a:rPr dirty="0"/>
              <a:t>Statements</a:t>
            </a:r>
            <a:r>
              <a:rPr dirty="0" spc="-95"/>
              <a:t> </a:t>
            </a:r>
            <a:r>
              <a:rPr dirty="0" spc="-10"/>
              <a:t>(continued)</a:t>
            </a:r>
          </a:p>
        </p:txBody>
      </p:sp>
      <p:pic>
        <p:nvPicPr>
          <p:cNvPr id="7" name="object 7" descr="watermark__BLUE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315874" y="1120266"/>
            <a:ext cx="8488045" cy="255778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View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Paycheck</a:t>
            </a:r>
            <a:r>
              <a:rPr dirty="0" sz="2000" spc="-6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page</a:t>
            </a:r>
            <a:r>
              <a:rPr dirty="0" sz="2000" spc="-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displays</a:t>
            </a:r>
            <a:r>
              <a:rPr dirty="0" sz="2000" spc="-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following</a:t>
            </a:r>
            <a:r>
              <a:rPr dirty="0" sz="2000" spc="-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items</a:t>
            </a:r>
            <a:r>
              <a:rPr dirty="0" sz="2000" spc="-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for</a:t>
            </a:r>
            <a:r>
              <a:rPr dirty="0" sz="2000" spc="-5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each</a:t>
            </a:r>
            <a:r>
              <a:rPr dirty="0" sz="2000" spc="-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check</a:t>
            </a:r>
            <a:r>
              <a:rPr dirty="0" sz="2000" spc="-6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listed: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5"/>
              </a:spcBef>
            </a:pPr>
            <a:endParaRPr sz="20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spcBef>
                <a:spcPts val="5"/>
              </a:spcBef>
              <a:buChar char="•"/>
              <a:tabLst>
                <a:tab pos="299085" algn="l"/>
              </a:tabLst>
            </a:pPr>
            <a:r>
              <a:rPr dirty="0" sz="1800">
                <a:latin typeface="Arial"/>
                <a:cs typeface="Arial"/>
              </a:rPr>
              <a:t>Check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 spc="-20">
                <a:latin typeface="Arial"/>
                <a:cs typeface="Arial"/>
              </a:rPr>
              <a:t>Date</a:t>
            </a:r>
            <a:endParaRPr sz="18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800">
                <a:latin typeface="Arial"/>
                <a:cs typeface="Arial"/>
              </a:rPr>
              <a:t>View</a:t>
            </a:r>
            <a:r>
              <a:rPr dirty="0" sz="1800" spc="-6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Paycheck</a:t>
            </a:r>
            <a:endParaRPr sz="18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800" spc="-10">
                <a:latin typeface="Arial"/>
                <a:cs typeface="Arial"/>
              </a:rPr>
              <a:t>Company</a:t>
            </a:r>
            <a:endParaRPr sz="18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800">
                <a:latin typeface="Arial"/>
                <a:cs typeface="Arial"/>
              </a:rPr>
              <a:t>Pay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Begin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 spc="-20">
                <a:latin typeface="Arial"/>
                <a:cs typeface="Arial"/>
              </a:rPr>
              <a:t>Date</a:t>
            </a:r>
            <a:endParaRPr sz="18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800">
                <a:latin typeface="Arial"/>
                <a:cs typeface="Arial"/>
              </a:rPr>
              <a:t>Pay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End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 spc="-20">
                <a:latin typeface="Arial"/>
                <a:cs typeface="Arial"/>
              </a:rPr>
              <a:t>Date</a:t>
            </a:r>
            <a:endParaRPr sz="18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800">
                <a:latin typeface="Arial"/>
                <a:cs typeface="Arial"/>
              </a:rPr>
              <a:t>Net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 spc="-25">
                <a:latin typeface="Arial"/>
                <a:cs typeface="Arial"/>
              </a:rPr>
              <a:t>Pay</a:t>
            </a:r>
            <a:endParaRPr sz="18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spcBef>
                <a:spcPts val="5"/>
              </a:spcBef>
              <a:buChar char="•"/>
              <a:tabLst>
                <a:tab pos="299085" algn="l"/>
              </a:tabLst>
            </a:pPr>
            <a:r>
              <a:rPr dirty="0" sz="1800">
                <a:latin typeface="Arial"/>
                <a:cs typeface="Arial"/>
              </a:rPr>
              <a:t>Paycheck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Number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8580" y="356615"/>
            <a:ext cx="9089390" cy="637540"/>
            <a:chOff x="68580" y="356615"/>
            <a:chExt cx="9089390" cy="637540"/>
          </a:xfrm>
        </p:grpSpPr>
        <p:sp>
          <p:nvSpPr>
            <p:cNvPr id="4" name="object 4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r" marR="85725">
              <a:lnSpc>
                <a:spcPct val="100000"/>
              </a:lnSpc>
              <a:spcBef>
                <a:spcPts val="95"/>
              </a:spcBef>
            </a:pPr>
            <a:r>
              <a:rPr dirty="0"/>
              <a:t>View</a:t>
            </a:r>
            <a:r>
              <a:rPr dirty="0" spc="-95"/>
              <a:t> </a:t>
            </a:r>
            <a:r>
              <a:rPr dirty="0" spc="-10"/>
              <a:t>Paycheck</a:t>
            </a:r>
          </a:p>
        </p:txBody>
      </p:sp>
      <p:pic>
        <p:nvPicPr>
          <p:cNvPr id="7" name="object 7" descr="watermark__BLUE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244856" y="1029461"/>
            <a:ext cx="8578215" cy="112204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1920"/>
              </a:lnSpc>
              <a:spcBef>
                <a:spcPts val="95"/>
              </a:spcBef>
            </a:pPr>
            <a:r>
              <a:rPr dirty="0" sz="1600" b="1">
                <a:latin typeface="Arial"/>
                <a:cs typeface="Arial"/>
              </a:rPr>
              <a:t>Click</a:t>
            </a:r>
            <a:r>
              <a:rPr dirty="0" sz="1600" spc="-4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View</a:t>
            </a:r>
            <a:r>
              <a:rPr dirty="0" sz="1600" spc="-4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Paycheck</a:t>
            </a:r>
            <a:r>
              <a:rPr dirty="0" sz="1600" spc="-1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to</a:t>
            </a:r>
            <a:r>
              <a:rPr dirty="0" sz="1600" spc="-5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view all</a:t>
            </a:r>
            <a:r>
              <a:rPr dirty="0" sz="1600" spc="-3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information</a:t>
            </a:r>
            <a:r>
              <a:rPr dirty="0" sz="1600" spc="-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for</a:t>
            </a:r>
            <a:r>
              <a:rPr dirty="0" sz="1600" spc="-4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a</a:t>
            </a:r>
            <a:r>
              <a:rPr dirty="0" sz="1600" spc="-4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specific</a:t>
            </a:r>
            <a:r>
              <a:rPr dirty="0" sz="1600" spc="-35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paycheck.</a:t>
            </a:r>
            <a:endParaRPr sz="1600">
              <a:latin typeface="Arial"/>
              <a:cs typeface="Arial"/>
            </a:endParaRPr>
          </a:p>
          <a:p>
            <a:pPr marL="299085" marR="5080" indent="-287020">
              <a:lnSpc>
                <a:spcPts val="1680"/>
              </a:lnSpc>
              <a:spcBef>
                <a:spcPts val="55"/>
              </a:spcBef>
              <a:buChar char="•"/>
              <a:tabLst>
                <a:tab pos="299085" algn="l"/>
              </a:tabLst>
            </a:pPr>
            <a:r>
              <a:rPr dirty="0" sz="1400">
                <a:solidFill>
                  <a:srgbClr val="FF0000"/>
                </a:solidFill>
                <a:latin typeface="Arial"/>
                <a:cs typeface="Arial"/>
              </a:rPr>
              <a:t>NOTE</a:t>
            </a:r>
            <a:r>
              <a:rPr dirty="0" sz="1400">
                <a:latin typeface="Arial"/>
                <a:cs typeface="Arial"/>
              </a:rPr>
              <a:t>: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If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are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using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Internet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Explorer,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new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browser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window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will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open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and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ask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if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want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 spc="-25">
                <a:latin typeface="Arial"/>
                <a:cs typeface="Arial"/>
              </a:rPr>
              <a:t>to</a:t>
            </a:r>
            <a:r>
              <a:rPr dirty="0" sz="1400" spc="50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Open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or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Save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pay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statement.</a:t>
            </a:r>
            <a:r>
              <a:rPr dirty="0" sz="1400" spc="-6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Click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Open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and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it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will open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as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an</a:t>
            </a:r>
            <a:r>
              <a:rPr dirty="0" sz="1400" spc="-9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Adobe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PDF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document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separate window.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Close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the</a:t>
            </a:r>
            <a:r>
              <a:rPr dirty="0" sz="1400" spc="-10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Adobe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PDF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window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when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finished</a:t>
            </a:r>
            <a:r>
              <a:rPr dirty="0" sz="1400" spc="-6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viewing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pay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statement.</a:t>
            </a:r>
            <a:r>
              <a:rPr dirty="0" sz="1400" spc="-85">
                <a:latin typeface="Arial"/>
                <a:cs typeface="Arial"/>
              </a:rPr>
              <a:t> </a:t>
            </a:r>
            <a:r>
              <a:rPr dirty="0" sz="1400" spc="-25">
                <a:latin typeface="Arial"/>
                <a:cs typeface="Arial"/>
              </a:rPr>
              <a:t>Your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pay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statement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 spc="-20">
                <a:latin typeface="Arial"/>
                <a:cs typeface="Arial"/>
              </a:rPr>
              <a:t>will</a:t>
            </a:r>
            <a:endParaRPr sz="1400">
              <a:latin typeface="Arial"/>
              <a:cs typeface="Arial"/>
            </a:endParaRPr>
          </a:p>
          <a:p>
            <a:pPr marL="299085">
              <a:lnSpc>
                <a:spcPts val="1625"/>
              </a:lnSpc>
            </a:pPr>
            <a:r>
              <a:rPr dirty="0" sz="1400">
                <a:latin typeface="Arial"/>
                <a:cs typeface="Arial"/>
              </a:rPr>
              <a:t>remain</a:t>
            </a:r>
            <a:r>
              <a:rPr dirty="0" sz="1400" spc="-6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open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until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close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this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window, </a:t>
            </a:r>
            <a:r>
              <a:rPr dirty="0" sz="1400">
                <a:latin typeface="Arial"/>
                <a:cs typeface="Arial"/>
              </a:rPr>
              <a:t>even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if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log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out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or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are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timed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out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of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NYS Payroll</a:t>
            </a:r>
            <a:r>
              <a:rPr dirty="0" sz="1400" spc="-10">
                <a:latin typeface="Arial"/>
                <a:cs typeface="Arial"/>
              </a:rPr>
              <a:t> Online.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9" name="object 9" descr="C:\Users\vumbacti\AppData\Local\Temp\SNAGHTML754f40b0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38072" y="2170176"/>
            <a:ext cx="6326124" cy="2871216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8580" y="356615"/>
            <a:ext cx="9089390" cy="637540"/>
            <a:chOff x="68580" y="356615"/>
            <a:chExt cx="9089390" cy="637540"/>
          </a:xfrm>
        </p:grpSpPr>
        <p:sp>
          <p:nvSpPr>
            <p:cNvPr id="4" name="object 4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4075429">
              <a:lnSpc>
                <a:spcPct val="100000"/>
              </a:lnSpc>
              <a:spcBef>
                <a:spcPts val="95"/>
              </a:spcBef>
            </a:pPr>
            <a:r>
              <a:rPr dirty="0"/>
              <a:t>View</a:t>
            </a:r>
            <a:r>
              <a:rPr dirty="0" spc="-55"/>
              <a:t> </a:t>
            </a:r>
            <a:r>
              <a:rPr dirty="0"/>
              <a:t>Direct</a:t>
            </a:r>
            <a:r>
              <a:rPr dirty="0" spc="-45"/>
              <a:t> </a:t>
            </a:r>
            <a:r>
              <a:rPr dirty="0" spc="-20"/>
              <a:t>Deposit</a:t>
            </a:r>
            <a:r>
              <a:rPr dirty="0" spc="-175"/>
              <a:t> </a:t>
            </a:r>
            <a:r>
              <a:rPr dirty="0" spc="-10"/>
              <a:t>Account(s)</a:t>
            </a:r>
          </a:p>
        </p:txBody>
      </p:sp>
      <p:pic>
        <p:nvPicPr>
          <p:cNvPr id="7" name="object 7" descr="watermark__BLUE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244856" y="1150366"/>
            <a:ext cx="686371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299085" algn="l"/>
              </a:tabLst>
            </a:pPr>
            <a:r>
              <a:rPr dirty="0" sz="1600" b="1">
                <a:latin typeface="Arial"/>
                <a:cs typeface="Arial"/>
              </a:rPr>
              <a:t>Select</a:t>
            </a:r>
            <a:r>
              <a:rPr dirty="0" sz="1600" spc="-4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View</a:t>
            </a:r>
            <a:r>
              <a:rPr dirty="0" sz="1600" spc="-4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Direct</a:t>
            </a:r>
            <a:r>
              <a:rPr dirty="0" sz="1600" spc="-2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Deposit</a:t>
            </a:r>
            <a:r>
              <a:rPr dirty="0" sz="1600" spc="-8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Account(s)</a:t>
            </a:r>
            <a:r>
              <a:rPr dirty="0" sz="1600" spc="1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from</a:t>
            </a:r>
            <a:r>
              <a:rPr dirty="0" sz="1600" spc="-3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the</a:t>
            </a:r>
            <a:r>
              <a:rPr dirty="0" sz="1600" spc="-3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left</a:t>
            </a:r>
            <a:r>
              <a:rPr dirty="0" sz="1600" spc="-2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hand</a:t>
            </a:r>
            <a:r>
              <a:rPr dirty="0" sz="1600" spc="-3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side</a:t>
            </a:r>
            <a:r>
              <a:rPr dirty="0" sz="1600" spc="-40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menu.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118871" y="1434082"/>
            <a:ext cx="7486015" cy="3607435"/>
            <a:chOff x="118871" y="1434082"/>
            <a:chExt cx="7486015" cy="3607435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6280" y="1434082"/>
              <a:ext cx="6888480" cy="360730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8871" y="2345436"/>
              <a:ext cx="615696" cy="59131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6115" y="2375916"/>
              <a:ext cx="519684" cy="484631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66115" y="2375916"/>
              <a:ext cx="520065" cy="485140"/>
            </a:xfrm>
            <a:custGeom>
              <a:avLst/>
              <a:gdLst/>
              <a:ahLst/>
              <a:cxnLst/>
              <a:rect l="l" t="t" r="r" b="b"/>
              <a:pathLst>
                <a:path w="520065" h="485139">
                  <a:moveTo>
                    <a:pt x="0" y="121157"/>
                  </a:moveTo>
                  <a:lnTo>
                    <a:pt x="277368" y="121157"/>
                  </a:lnTo>
                  <a:lnTo>
                    <a:pt x="277368" y="0"/>
                  </a:lnTo>
                  <a:lnTo>
                    <a:pt x="519684" y="242315"/>
                  </a:lnTo>
                  <a:lnTo>
                    <a:pt x="277368" y="484631"/>
                  </a:lnTo>
                  <a:lnTo>
                    <a:pt x="277368" y="363473"/>
                  </a:lnTo>
                  <a:lnTo>
                    <a:pt x="0" y="363473"/>
                  </a:lnTo>
                  <a:lnTo>
                    <a:pt x="0" y="121157"/>
                  </a:lnTo>
                  <a:close/>
                </a:path>
              </a:pathLst>
            </a:custGeom>
            <a:ln w="9143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sunywallpaper-ppt-light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 descr="sunywallpaper-ppt-light.jpg"/>
          <p:cNvGrpSpPr/>
          <p:nvPr/>
        </p:nvGrpSpPr>
        <p:grpSpPr>
          <a:xfrm>
            <a:off x="0" y="19811"/>
            <a:ext cx="9157970" cy="5123815"/>
            <a:chOff x="0" y="19811"/>
            <a:chExt cx="9157970" cy="5123815"/>
          </a:xfrm>
        </p:grpSpPr>
        <p:pic>
          <p:nvPicPr>
            <p:cNvPr id="4" name="object 4" descr="sunywallpaper-ppt-light.jp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19811"/>
              <a:ext cx="9144000" cy="512368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1534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81534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4839335">
              <a:lnSpc>
                <a:spcPct val="100000"/>
              </a:lnSpc>
              <a:spcBef>
                <a:spcPts val="95"/>
              </a:spcBef>
            </a:pPr>
            <a:r>
              <a:rPr dirty="0"/>
              <a:t>Direct</a:t>
            </a:r>
            <a:r>
              <a:rPr dirty="0" spc="-70"/>
              <a:t> </a:t>
            </a:r>
            <a:r>
              <a:rPr dirty="0"/>
              <a:t>Deposit</a:t>
            </a:r>
            <a:r>
              <a:rPr dirty="0" spc="-70"/>
              <a:t> </a:t>
            </a:r>
            <a:r>
              <a:rPr dirty="0" spc="-10"/>
              <a:t>(continued)</a:t>
            </a:r>
          </a:p>
        </p:txBody>
      </p:sp>
      <p:grpSp>
        <p:nvGrpSpPr>
          <p:cNvPr id="8" name="object 8"/>
          <p:cNvGrpSpPr/>
          <p:nvPr/>
        </p:nvGrpSpPr>
        <p:grpSpPr>
          <a:xfrm>
            <a:off x="1240536" y="2057400"/>
            <a:ext cx="7658100" cy="3086100"/>
            <a:chOff x="1240536" y="2057400"/>
            <a:chExt cx="7658100" cy="3086100"/>
          </a:xfrm>
        </p:grpSpPr>
        <p:pic>
          <p:nvPicPr>
            <p:cNvPr id="9" name="object 9" descr="watermark__BLUE_logo.png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893684" y="4395215"/>
              <a:ext cx="1004900" cy="748284"/>
            </a:xfrm>
            <a:prstGeom prst="rect">
              <a:avLst/>
            </a:prstGeom>
          </p:spPr>
        </p:pic>
        <p:pic>
          <p:nvPicPr>
            <p:cNvPr id="10" name="object 10" descr="C:\Users\vumbacti\AppData\Local\Temp\SNAGHTML20e8521.PNG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40536" y="2057400"/>
              <a:ext cx="5954268" cy="2758440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244856" y="1101343"/>
            <a:ext cx="8545195" cy="7569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>
                <a:latin typeface="Arial"/>
                <a:cs typeface="Arial"/>
              </a:rPr>
              <a:t>If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you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work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in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more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than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one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State</a:t>
            </a:r>
            <a:r>
              <a:rPr dirty="0" sz="1600" spc="-20">
                <a:latin typeface="Arial"/>
                <a:cs typeface="Arial"/>
              </a:rPr>
              <a:t> agency,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you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will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be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asked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to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select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which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agency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you</a:t>
            </a:r>
            <a:r>
              <a:rPr dirty="0" sz="1600" spc="-10">
                <a:latin typeface="Arial"/>
                <a:cs typeface="Arial"/>
              </a:rPr>
              <a:t> would </a:t>
            </a:r>
            <a:r>
              <a:rPr dirty="0" sz="1600">
                <a:latin typeface="Arial"/>
                <a:cs typeface="Arial"/>
              </a:rPr>
              <a:t>like</a:t>
            </a:r>
            <a:r>
              <a:rPr dirty="0" sz="1600" spc="-6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to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view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direct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deposit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information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for,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then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select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Job</a:t>
            </a:r>
            <a:r>
              <a:rPr dirty="0" sz="1600" spc="-7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Title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on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Select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Job</a:t>
            </a:r>
            <a:r>
              <a:rPr dirty="0" sz="1600" spc="-70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Title </a:t>
            </a:r>
            <a:r>
              <a:rPr dirty="0" sz="1600">
                <a:latin typeface="Arial"/>
                <a:cs typeface="Arial"/>
              </a:rPr>
              <a:t>page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to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open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Direct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Deposit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page.</a:t>
            </a:r>
            <a:endParaRPr sz="1600">
              <a:latin typeface="Arial"/>
              <a:cs typeface="Arial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sunywallpaper-ppt-light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 descr="sunywallpaper-ppt-light.jpg"/>
          <p:cNvGrpSpPr/>
          <p:nvPr/>
        </p:nvGrpSpPr>
        <p:grpSpPr>
          <a:xfrm>
            <a:off x="0" y="19811"/>
            <a:ext cx="9157970" cy="5123815"/>
            <a:chOff x="0" y="19811"/>
            <a:chExt cx="9157970" cy="5123815"/>
          </a:xfrm>
        </p:grpSpPr>
        <p:pic>
          <p:nvPicPr>
            <p:cNvPr id="4" name="object 4" descr="sunywallpaper-ppt-light.jp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19811"/>
              <a:ext cx="9144000" cy="512368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1534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81534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4839335">
              <a:lnSpc>
                <a:spcPct val="100000"/>
              </a:lnSpc>
              <a:spcBef>
                <a:spcPts val="95"/>
              </a:spcBef>
            </a:pPr>
            <a:r>
              <a:rPr dirty="0"/>
              <a:t>Direct</a:t>
            </a:r>
            <a:r>
              <a:rPr dirty="0" spc="-70"/>
              <a:t> </a:t>
            </a:r>
            <a:r>
              <a:rPr dirty="0"/>
              <a:t>Deposit</a:t>
            </a:r>
            <a:r>
              <a:rPr dirty="0" spc="-70"/>
              <a:t> </a:t>
            </a:r>
            <a:r>
              <a:rPr dirty="0" spc="-10"/>
              <a:t>(continued)</a:t>
            </a:r>
          </a:p>
        </p:txBody>
      </p:sp>
      <p:grpSp>
        <p:nvGrpSpPr>
          <p:cNvPr id="8" name="object 8"/>
          <p:cNvGrpSpPr/>
          <p:nvPr/>
        </p:nvGrpSpPr>
        <p:grpSpPr>
          <a:xfrm>
            <a:off x="1560575" y="2305811"/>
            <a:ext cx="7338059" cy="2837815"/>
            <a:chOff x="1560575" y="2305811"/>
            <a:chExt cx="7338059" cy="2837815"/>
          </a:xfrm>
        </p:grpSpPr>
        <p:pic>
          <p:nvPicPr>
            <p:cNvPr id="9" name="object 9" descr="watermark__BLUE_logo.png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893685" y="4395215"/>
              <a:ext cx="1004900" cy="748284"/>
            </a:xfrm>
            <a:prstGeom prst="rect">
              <a:avLst/>
            </a:prstGeom>
          </p:spPr>
        </p:pic>
        <p:pic>
          <p:nvPicPr>
            <p:cNvPr id="10" name="object 10" descr="C:\Users\vumbacti\AppData\Local\Temp\SNAGHTML2141a8c.PNG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60575" y="2305811"/>
              <a:ext cx="5554980" cy="2305812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244856" y="1007490"/>
            <a:ext cx="8521065" cy="1093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29209">
              <a:lnSpc>
                <a:spcPct val="100000"/>
              </a:lnSpc>
              <a:spcBef>
                <a:spcPts val="105"/>
              </a:spcBef>
            </a:pPr>
            <a:r>
              <a:rPr dirty="0" sz="1400">
                <a:latin typeface="Arial"/>
                <a:cs typeface="Arial"/>
              </a:rPr>
              <a:t>If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are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not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currently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enrolled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direct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deposit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and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have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no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banking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information</a:t>
            </a:r>
            <a:r>
              <a:rPr dirty="0" sz="1400" spc="-6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on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file,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will receive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 spc="-25">
                <a:latin typeface="Arial"/>
                <a:cs typeface="Arial"/>
              </a:rPr>
              <a:t>the </a:t>
            </a:r>
            <a:r>
              <a:rPr dirty="0" sz="1400">
                <a:latin typeface="Arial"/>
                <a:cs typeface="Arial"/>
              </a:rPr>
              <a:t>message</a:t>
            </a:r>
            <a:r>
              <a:rPr dirty="0" sz="1400" spc="-7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below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instead</a:t>
            </a:r>
            <a:r>
              <a:rPr dirty="0" sz="1400" spc="-6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of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seeing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Direct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Deposit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page.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5"/>
              </a:spcBef>
            </a:pP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400">
                <a:latin typeface="Arial"/>
                <a:cs typeface="Arial"/>
              </a:rPr>
              <a:t>Included</a:t>
            </a:r>
            <a:r>
              <a:rPr dirty="0" sz="1400" spc="-6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on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this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page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is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link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download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direct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deposit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form.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If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want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participate</a:t>
            </a:r>
            <a:r>
              <a:rPr dirty="0" sz="1400" spc="-6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direct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deposit,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400">
                <a:latin typeface="Arial"/>
                <a:cs typeface="Arial"/>
              </a:rPr>
              <a:t>complete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this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form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and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bring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it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payroll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office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set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up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direct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deposit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for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paychecks.</a:t>
            </a:r>
            <a:endParaRPr sz="1400">
              <a:latin typeface="Arial"/>
              <a:cs typeface="Arial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8580" y="356615"/>
            <a:ext cx="9089390" cy="637540"/>
            <a:chOff x="68580" y="356615"/>
            <a:chExt cx="9089390" cy="637540"/>
          </a:xfrm>
        </p:grpSpPr>
        <p:sp>
          <p:nvSpPr>
            <p:cNvPr id="4" name="object 4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4839335">
              <a:lnSpc>
                <a:spcPct val="100000"/>
              </a:lnSpc>
              <a:spcBef>
                <a:spcPts val="95"/>
              </a:spcBef>
            </a:pPr>
            <a:r>
              <a:rPr dirty="0"/>
              <a:t>Direct</a:t>
            </a:r>
            <a:r>
              <a:rPr dirty="0" spc="-70"/>
              <a:t> </a:t>
            </a:r>
            <a:r>
              <a:rPr dirty="0"/>
              <a:t>Deposit</a:t>
            </a:r>
            <a:r>
              <a:rPr dirty="0" spc="-70"/>
              <a:t> </a:t>
            </a:r>
            <a:r>
              <a:rPr dirty="0" spc="-10"/>
              <a:t>(continued)</a:t>
            </a:r>
          </a:p>
        </p:txBody>
      </p:sp>
      <p:grpSp>
        <p:nvGrpSpPr>
          <p:cNvPr id="7" name="object 7"/>
          <p:cNvGrpSpPr/>
          <p:nvPr/>
        </p:nvGrpSpPr>
        <p:grpSpPr>
          <a:xfrm>
            <a:off x="609600" y="1961388"/>
            <a:ext cx="8289290" cy="3182620"/>
            <a:chOff x="609600" y="1961388"/>
            <a:chExt cx="8289290" cy="3182620"/>
          </a:xfrm>
        </p:grpSpPr>
        <p:pic>
          <p:nvPicPr>
            <p:cNvPr id="8" name="object 8" descr="watermark__BLUE_logo.pn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93684" y="4395215"/>
              <a:ext cx="1004900" cy="748284"/>
            </a:xfrm>
            <a:prstGeom prst="rect">
              <a:avLst/>
            </a:prstGeom>
          </p:spPr>
        </p:pic>
        <p:pic>
          <p:nvPicPr>
            <p:cNvPr id="9" name="object 9" descr="C:\Users\vumbacti\AppData\Local\Temp\SNAGHTML2189c78.PNG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9600" y="1961388"/>
              <a:ext cx="7412735" cy="2566416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386283" y="1169288"/>
            <a:ext cx="8357870" cy="5130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>
                <a:latin typeface="Arial"/>
                <a:cs typeface="Arial"/>
              </a:rPr>
              <a:t>If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you are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enrolled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in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direct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deposit,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you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can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see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detailed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information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about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all</a:t>
            </a:r>
            <a:r>
              <a:rPr dirty="0" sz="1600" spc="-5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of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your </a:t>
            </a:r>
            <a:r>
              <a:rPr dirty="0" sz="1600" spc="-10">
                <a:latin typeface="Arial"/>
                <a:cs typeface="Arial"/>
              </a:rPr>
              <a:t>current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600">
                <a:latin typeface="Arial"/>
                <a:cs typeface="Arial"/>
              </a:rPr>
              <a:t>direct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deposit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accounts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on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Direct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Deposit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page.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8580" y="356615"/>
            <a:ext cx="9089390" cy="637540"/>
            <a:chOff x="68580" y="356615"/>
            <a:chExt cx="9089390" cy="637540"/>
          </a:xfrm>
        </p:grpSpPr>
        <p:sp>
          <p:nvSpPr>
            <p:cNvPr id="4" name="object 4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4839335">
              <a:lnSpc>
                <a:spcPct val="100000"/>
              </a:lnSpc>
              <a:spcBef>
                <a:spcPts val="95"/>
              </a:spcBef>
            </a:pPr>
            <a:r>
              <a:rPr dirty="0"/>
              <a:t>Direct</a:t>
            </a:r>
            <a:r>
              <a:rPr dirty="0" spc="-70"/>
              <a:t> </a:t>
            </a:r>
            <a:r>
              <a:rPr dirty="0"/>
              <a:t>Deposit</a:t>
            </a:r>
            <a:r>
              <a:rPr dirty="0" spc="-70"/>
              <a:t> </a:t>
            </a:r>
            <a:r>
              <a:rPr dirty="0" spc="-10"/>
              <a:t>(continued)</a:t>
            </a:r>
          </a:p>
        </p:txBody>
      </p:sp>
      <p:pic>
        <p:nvPicPr>
          <p:cNvPr id="7" name="object 7" descr="watermark__BLUE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159512" y="1019937"/>
            <a:ext cx="8858250" cy="182498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81610" marR="5080" indent="-169545">
              <a:lnSpc>
                <a:spcPct val="100000"/>
              </a:lnSpc>
              <a:spcBef>
                <a:spcPts val="105"/>
              </a:spcBef>
              <a:buChar char="•"/>
              <a:tabLst>
                <a:tab pos="184785" algn="l"/>
              </a:tabLst>
            </a:pPr>
            <a:r>
              <a:rPr dirty="0" sz="1100">
                <a:latin typeface="Arial"/>
                <a:cs typeface="Arial"/>
              </a:rPr>
              <a:t>Deposit</a:t>
            </a:r>
            <a:r>
              <a:rPr dirty="0" sz="1100" spc="-3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Order</a:t>
            </a:r>
            <a:r>
              <a:rPr dirty="0" sz="1100" spc="-5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indicates</a:t>
            </a:r>
            <a:r>
              <a:rPr dirty="0" sz="1100" spc="-3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the</a:t>
            </a:r>
            <a:r>
              <a:rPr dirty="0" sz="1100" spc="-4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priority</a:t>
            </a:r>
            <a:r>
              <a:rPr dirty="0" sz="1100" spc="-4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that</a:t>
            </a:r>
            <a:r>
              <a:rPr dirty="0" sz="1100" spc="-5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your</a:t>
            </a:r>
            <a:r>
              <a:rPr dirty="0" sz="1100" spc="-2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net</a:t>
            </a:r>
            <a:r>
              <a:rPr dirty="0" sz="1100" spc="-4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pay</a:t>
            </a:r>
            <a:r>
              <a:rPr dirty="0" sz="1100" spc="-4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will</a:t>
            </a:r>
            <a:r>
              <a:rPr dirty="0" sz="1100" spc="1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be</a:t>
            </a:r>
            <a:r>
              <a:rPr dirty="0" sz="1100" spc="-4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deposited</a:t>
            </a:r>
            <a:r>
              <a:rPr dirty="0" sz="1100" spc="-3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into</a:t>
            </a:r>
            <a:r>
              <a:rPr dirty="0" sz="1100" spc="-3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multiple</a:t>
            </a:r>
            <a:r>
              <a:rPr dirty="0" sz="1100" spc="-3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accounts.</a:t>
            </a:r>
            <a:r>
              <a:rPr dirty="0" sz="1100" spc="-5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Deposit</a:t>
            </a:r>
            <a:r>
              <a:rPr dirty="0" sz="1100" spc="-3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Order</a:t>
            </a:r>
            <a:r>
              <a:rPr dirty="0" sz="1100" spc="-5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allows only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values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in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 spc="-10">
                <a:latin typeface="Arial"/>
                <a:cs typeface="Arial"/>
              </a:rPr>
              <a:t>increments </a:t>
            </a:r>
            <a:r>
              <a:rPr dirty="0" sz="1100" spc="-10">
                <a:latin typeface="Arial"/>
                <a:cs typeface="Arial"/>
              </a:rPr>
              <a:t>	</a:t>
            </a:r>
            <a:r>
              <a:rPr dirty="0" sz="1100">
                <a:latin typeface="Arial"/>
                <a:cs typeface="Arial"/>
              </a:rPr>
              <a:t>of</a:t>
            </a:r>
            <a:r>
              <a:rPr dirty="0" sz="1100" spc="-3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100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with an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end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value</a:t>
            </a:r>
            <a:r>
              <a:rPr dirty="0" sz="1100" spc="-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of</a:t>
            </a:r>
            <a:r>
              <a:rPr dirty="0" sz="1100" spc="-35">
                <a:latin typeface="Arial"/>
                <a:cs typeface="Arial"/>
              </a:rPr>
              <a:t> </a:t>
            </a:r>
            <a:r>
              <a:rPr dirty="0" sz="1100" spc="-20">
                <a:latin typeface="Arial"/>
                <a:cs typeface="Arial"/>
              </a:rPr>
              <a:t>999.</a:t>
            </a:r>
            <a:endParaRPr sz="11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</a:pPr>
            <a:r>
              <a:rPr dirty="0" sz="1000" spc="-10">
                <a:latin typeface="Courier New"/>
                <a:cs typeface="Courier New"/>
              </a:rPr>
              <a:t>o</a:t>
            </a:r>
            <a:r>
              <a:rPr dirty="0" sz="1000" spc="-10">
                <a:latin typeface="Arial"/>
                <a:cs typeface="Arial"/>
              </a:rPr>
              <a:t>Example:</a:t>
            </a:r>
            <a:endParaRPr sz="10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5"/>
              </a:spcBef>
            </a:pPr>
            <a:r>
              <a:rPr dirty="0" sz="1000">
                <a:latin typeface="Courier New"/>
                <a:cs typeface="Courier New"/>
              </a:rPr>
              <a:t>o</a:t>
            </a:r>
            <a:r>
              <a:rPr dirty="0" sz="1000">
                <a:latin typeface="Arial"/>
                <a:cs typeface="Arial"/>
              </a:rPr>
              <a:t>Deposit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Order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100</a:t>
            </a:r>
            <a:r>
              <a:rPr dirty="0" sz="1000" spc="-4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=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First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Account</a:t>
            </a:r>
            <a:r>
              <a:rPr dirty="0" sz="1000" spc="-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Processed</a:t>
            </a:r>
            <a:endParaRPr sz="1000">
              <a:latin typeface="Arial"/>
              <a:cs typeface="Arial"/>
            </a:endParaRPr>
          </a:p>
          <a:p>
            <a:pPr marL="469900">
              <a:lnSpc>
                <a:spcPts val="1200"/>
              </a:lnSpc>
            </a:pPr>
            <a:r>
              <a:rPr dirty="0" sz="1000">
                <a:latin typeface="Courier New"/>
                <a:cs typeface="Courier New"/>
              </a:rPr>
              <a:t>o</a:t>
            </a:r>
            <a:r>
              <a:rPr dirty="0" sz="1000">
                <a:latin typeface="Arial"/>
                <a:cs typeface="Arial"/>
              </a:rPr>
              <a:t>Deposit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Order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999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=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Last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Account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Processed</a:t>
            </a:r>
            <a:endParaRPr sz="1000">
              <a:latin typeface="Arial"/>
              <a:cs typeface="Arial"/>
            </a:endParaRPr>
          </a:p>
          <a:p>
            <a:pPr marL="182245" indent="-169545">
              <a:lnSpc>
                <a:spcPts val="1320"/>
              </a:lnSpc>
              <a:buChar char="•"/>
              <a:tabLst>
                <a:tab pos="182245" algn="l"/>
              </a:tabLst>
            </a:pPr>
            <a:r>
              <a:rPr dirty="0" sz="1100">
                <a:latin typeface="Arial"/>
                <a:cs typeface="Arial"/>
              </a:rPr>
              <a:t>Click</a:t>
            </a:r>
            <a:r>
              <a:rPr dirty="0" sz="1100" spc="-1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on</a:t>
            </a:r>
            <a:r>
              <a:rPr dirty="0" sz="1100" spc="-3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the</a:t>
            </a:r>
            <a:r>
              <a:rPr dirty="0" sz="1100" spc="-4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?</a:t>
            </a:r>
            <a:r>
              <a:rPr dirty="0" sz="1100" spc="-3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icon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to</a:t>
            </a:r>
            <a:r>
              <a:rPr dirty="0" sz="1100" spc="-4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view</a:t>
            </a:r>
            <a:r>
              <a:rPr dirty="0" sz="1100" spc="-2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additional</a:t>
            </a:r>
            <a:r>
              <a:rPr dirty="0" sz="1100" spc="-1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information</a:t>
            </a:r>
            <a:r>
              <a:rPr dirty="0" sz="1100" spc="-5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about</a:t>
            </a:r>
            <a:r>
              <a:rPr dirty="0" sz="1100" spc="-4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the</a:t>
            </a:r>
            <a:r>
              <a:rPr dirty="0" sz="1100" spc="-3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Direct</a:t>
            </a:r>
            <a:r>
              <a:rPr dirty="0" sz="1100" spc="-3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Deposit</a:t>
            </a:r>
            <a:r>
              <a:rPr dirty="0" sz="1100" spc="-15">
                <a:latin typeface="Arial"/>
                <a:cs typeface="Arial"/>
              </a:rPr>
              <a:t> </a:t>
            </a:r>
            <a:r>
              <a:rPr dirty="0" sz="1100" spc="-10">
                <a:latin typeface="Arial"/>
                <a:cs typeface="Arial"/>
              </a:rPr>
              <a:t>page.</a:t>
            </a:r>
            <a:endParaRPr sz="1100">
              <a:latin typeface="Arial"/>
              <a:cs typeface="Arial"/>
            </a:endParaRPr>
          </a:p>
          <a:p>
            <a:pPr marL="182245" indent="-169545">
              <a:lnSpc>
                <a:spcPct val="100000"/>
              </a:lnSpc>
              <a:buChar char="•"/>
              <a:tabLst>
                <a:tab pos="182245" algn="l"/>
              </a:tabLst>
            </a:pPr>
            <a:r>
              <a:rPr dirty="0" sz="1100">
                <a:latin typeface="Arial"/>
                <a:cs typeface="Arial"/>
              </a:rPr>
              <a:t>Click</a:t>
            </a:r>
            <a:r>
              <a:rPr dirty="0" sz="1100" spc="-1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Return</a:t>
            </a:r>
            <a:r>
              <a:rPr dirty="0" sz="1100" spc="-4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to</a:t>
            </a:r>
            <a:r>
              <a:rPr dirty="0" sz="1100" spc="-4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NYS</a:t>
            </a:r>
            <a:r>
              <a:rPr dirty="0" sz="1100" spc="-1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Payroll</a:t>
            </a:r>
            <a:r>
              <a:rPr dirty="0" sz="1100" spc="-1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Online</a:t>
            </a:r>
            <a:r>
              <a:rPr dirty="0" sz="1100" spc="-2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to</a:t>
            </a:r>
            <a:r>
              <a:rPr dirty="0" sz="1100" spc="-4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return</a:t>
            </a:r>
            <a:r>
              <a:rPr dirty="0" sz="1100" spc="-6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to</a:t>
            </a:r>
            <a:r>
              <a:rPr dirty="0" sz="1100" spc="-4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the</a:t>
            </a:r>
            <a:r>
              <a:rPr dirty="0" sz="1100" spc="-4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NYS</a:t>
            </a:r>
            <a:r>
              <a:rPr dirty="0" sz="1100" spc="-1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Payroll</a:t>
            </a:r>
            <a:r>
              <a:rPr dirty="0" sz="1100" spc="-1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Online</a:t>
            </a:r>
            <a:r>
              <a:rPr dirty="0" sz="1100" spc="-20">
                <a:latin typeface="Arial"/>
                <a:cs typeface="Arial"/>
              </a:rPr>
              <a:t> </a:t>
            </a:r>
            <a:r>
              <a:rPr dirty="0" sz="1100" spc="-10">
                <a:latin typeface="Arial"/>
                <a:cs typeface="Arial"/>
              </a:rPr>
              <a:t>Homepage.</a:t>
            </a:r>
            <a:endParaRPr sz="1100">
              <a:latin typeface="Arial"/>
              <a:cs typeface="Arial"/>
            </a:endParaRPr>
          </a:p>
          <a:p>
            <a:pPr marL="182245" indent="-169545">
              <a:lnSpc>
                <a:spcPct val="100000"/>
              </a:lnSpc>
              <a:buChar char="•"/>
              <a:tabLst>
                <a:tab pos="182245" algn="l"/>
              </a:tabLst>
            </a:pPr>
            <a:r>
              <a:rPr dirty="0" sz="1100">
                <a:latin typeface="Arial"/>
                <a:cs typeface="Arial"/>
              </a:rPr>
              <a:t>Click</a:t>
            </a:r>
            <a:r>
              <a:rPr dirty="0" sz="1100" spc="-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Return</a:t>
            </a:r>
            <a:r>
              <a:rPr dirty="0" sz="1100" spc="-3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to</a:t>
            </a:r>
            <a:r>
              <a:rPr dirty="0" sz="1100" spc="-3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Select</a:t>
            </a:r>
            <a:r>
              <a:rPr dirty="0" sz="1100" spc="-2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Job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Title</a:t>
            </a:r>
            <a:r>
              <a:rPr dirty="0" sz="1100" spc="-3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to</a:t>
            </a:r>
            <a:r>
              <a:rPr dirty="0" sz="1100" spc="-3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select</a:t>
            </a:r>
            <a:r>
              <a:rPr dirty="0" sz="1100" spc="-2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a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different</a:t>
            </a:r>
            <a:r>
              <a:rPr dirty="0" sz="1100" spc="-6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Job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Title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on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the</a:t>
            </a:r>
            <a:r>
              <a:rPr dirty="0" sz="1100" spc="-4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Select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Job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Title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 spc="-10">
                <a:latin typeface="Arial"/>
                <a:cs typeface="Arial"/>
              </a:rPr>
              <a:t>page.</a:t>
            </a:r>
            <a:endParaRPr sz="1100">
              <a:latin typeface="Arial"/>
              <a:cs typeface="Arial"/>
            </a:endParaRPr>
          </a:p>
          <a:p>
            <a:pPr marL="181610" marR="272415" indent="-169545">
              <a:lnSpc>
                <a:spcPct val="100000"/>
              </a:lnSpc>
              <a:buChar char="•"/>
              <a:tabLst>
                <a:tab pos="184785" algn="l"/>
              </a:tabLst>
            </a:pPr>
            <a:r>
              <a:rPr dirty="0" sz="1100">
                <a:latin typeface="Arial"/>
                <a:cs typeface="Arial"/>
              </a:rPr>
              <a:t>Click</a:t>
            </a:r>
            <a:r>
              <a:rPr dirty="0" sz="1100" spc="-1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Update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Pay</a:t>
            </a:r>
            <a:r>
              <a:rPr dirty="0" sz="1100" spc="-3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Statement</a:t>
            </a:r>
            <a:r>
              <a:rPr dirty="0" sz="1100" spc="-5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Print</a:t>
            </a:r>
            <a:r>
              <a:rPr dirty="0" sz="1100" spc="-3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Option</a:t>
            </a:r>
            <a:r>
              <a:rPr dirty="0" sz="1100" spc="-4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to</a:t>
            </a:r>
            <a:r>
              <a:rPr dirty="0" sz="1100" spc="-4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update</a:t>
            </a:r>
            <a:r>
              <a:rPr dirty="0" sz="1100" spc="-4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your</a:t>
            </a:r>
            <a:r>
              <a:rPr dirty="0" sz="1100" spc="-1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preference</a:t>
            </a:r>
            <a:r>
              <a:rPr dirty="0" sz="1100" spc="-6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to</a:t>
            </a:r>
            <a:r>
              <a:rPr dirty="0" sz="1100" spc="-4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go</a:t>
            </a:r>
            <a:r>
              <a:rPr dirty="0" sz="1100" spc="-4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paperless</a:t>
            </a:r>
            <a:r>
              <a:rPr dirty="0" sz="1100" spc="-3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and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opt</a:t>
            </a:r>
            <a:r>
              <a:rPr dirty="0" sz="1100" spc="-3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out</a:t>
            </a:r>
            <a:r>
              <a:rPr dirty="0" sz="1100" spc="-3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of</a:t>
            </a:r>
            <a:r>
              <a:rPr dirty="0" sz="1100" spc="-3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receiving</a:t>
            </a:r>
            <a:r>
              <a:rPr dirty="0" sz="1100" spc="-1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a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printed</a:t>
            </a:r>
            <a:r>
              <a:rPr dirty="0" sz="1100" spc="-4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copy</a:t>
            </a:r>
            <a:r>
              <a:rPr dirty="0" sz="1100" spc="-3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of your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 spc="-10">
                <a:latin typeface="Arial"/>
                <a:cs typeface="Arial"/>
              </a:rPr>
              <a:t>direct </a:t>
            </a:r>
            <a:r>
              <a:rPr dirty="0" sz="1100" spc="-10">
                <a:latin typeface="Arial"/>
                <a:cs typeface="Arial"/>
              </a:rPr>
              <a:t>	</a:t>
            </a:r>
            <a:r>
              <a:rPr dirty="0" sz="1100">
                <a:latin typeface="Arial"/>
                <a:cs typeface="Arial"/>
              </a:rPr>
              <a:t>deposit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pay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statement.</a:t>
            </a:r>
            <a:r>
              <a:rPr dirty="0" sz="1100" spc="-6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Further</a:t>
            </a:r>
            <a:r>
              <a:rPr dirty="0" sz="1100" spc="-5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information</a:t>
            </a:r>
            <a:r>
              <a:rPr dirty="0" sz="1100" spc="-5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about</a:t>
            </a:r>
            <a:r>
              <a:rPr dirty="0" sz="1100" spc="-3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going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paperless</a:t>
            </a:r>
            <a:r>
              <a:rPr dirty="0" sz="1100" spc="-3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and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opting</a:t>
            </a:r>
            <a:r>
              <a:rPr dirty="0" sz="1100" spc="-3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out</a:t>
            </a:r>
            <a:r>
              <a:rPr dirty="0" sz="1100" spc="-3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of</a:t>
            </a:r>
            <a:r>
              <a:rPr dirty="0" sz="1100" spc="-3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receiving</a:t>
            </a:r>
            <a:r>
              <a:rPr dirty="0" sz="1100" spc="-1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a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printed</a:t>
            </a:r>
            <a:r>
              <a:rPr dirty="0" sz="1100" spc="-4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copy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of</a:t>
            </a:r>
            <a:r>
              <a:rPr dirty="0" sz="1100" spc="-3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your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direct</a:t>
            </a:r>
            <a:r>
              <a:rPr dirty="0" sz="1100" spc="-3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deposit</a:t>
            </a:r>
            <a:r>
              <a:rPr dirty="0" sz="1100" spc="-25">
                <a:latin typeface="Arial"/>
                <a:cs typeface="Arial"/>
              </a:rPr>
              <a:t> pay </a:t>
            </a:r>
            <a:r>
              <a:rPr dirty="0" sz="1100" spc="-25">
                <a:latin typeface="Arial"/>
                <a:cs typeface="Arial"/>
              </a:rPr>
              <a:t>	</a:t>
            </a:r>
            <a:r>
              <a:rPr dirty="0" sz="1100">
                <a:latin typeface="Arial"/>
                <a:cs typeface="Arial"/>
              </a:rPr>
              <a:t>statement,</a:t>
            </a:r>
            <a:r>
              <a:rPr dirty="0" sz="1100" spc="-6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can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be</a:t>
            </a:r>
            <a:r>
              <a:rPr dirty="0" sz="1100" spc="-3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found</a:t>
            </a:r>
            <a:r>
              <a:rPr dirty="0" sz="1100" spc="-5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in</a:t>
            </a:r>
            <a:r>
              <a:rPr dirty="0" sz="1100" spc="-1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the</a:t>
            </a:r>
            <a:r>
              <a:rPr dirty="0" sz="1100" spc="-4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NYS</a:t>
            </a:r>
            <a:r>
              <a:rPr dirty="0" sz="1100" spc="-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Payroll</a:t>
            </a:r>
            <a:r>
              <a:rPr dirty="0" sz="1100" spc="-10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Online</a:t>
            </a:r>
            <a:r>
              <a:rPr dirty="0" sz="1100" spc="-1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Update</a:t>
            </a:r>
            <a:r>
              <a:rPr dirty="0" sz="1100" spc="-3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Pay</a:t>
            </a:r>
            <a:r>
              <a:rPr dirty="0" sz="1100" spc="-1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Statement</a:t>
            </a:r>
            <a:r>
              <a:rPr dirty="0" sz="1100" spc="-6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Option</a:t>
            </a:r>
            <a:r>
              <a:rPr dirty="0" sz="1100" spc="-35">
                <a:latin typeface="Arial"/>
                <a:cs typeface="Arial"/>
              </a:rPr>
              <a:t> </a:t>
            </a:r>
            <a:r>
              <a:rPr dirty="0" sz="1100">
                <a:latin typeface="Arial"/>
                <a:cs typeface="Arial"/>
              </a:rPr>
              <a:t>job</a:t>
            </a:r>
            <a:r>
              <a:rPr dirty="0" sz="1100" spc="-25">
                <a:latin typeface="Arial"/>
                <a:cs typeface="Arial"/>
              </a:rPr>
              <a:t> </a:t>
            </a:r>
            <a:r>
              <a:rPr dirty="0" sz="1100" spc="-20">
                <a:latin typeface="Arial"/>
                <a:cs typeface="Arial"/>
              </a:rPr>
              <a:t>aid.</a:t>
            </a:r>
            <a:endParaRPr sz="1100">
              <a:latin typeface="Arial"/>
              <a:cs typeface="Arial"/>
            </a:endParaRPr>
          </a:p>
        </p:txBody>
      </p:sp>
      <p:pic>
        <p:nvPicPr>
          <p:cNvPr id="9" name="object 9" descr="C:\Users\vumbacti\AppData\Local\Temp\SNAGHTML2224f33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03019" y="2898648"/>
            <a:ext cx="6316980" cy="2142744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8580" y="356615"/>
            <a:ext cx="9089390" cy="637540"/>
            <a:chOff x="68580" y="356615"/>
            <a:chExt cx="9089390" cy="637540"/>
          </a:xfrm>
        </p:grpSpPr>
        <p:sp>
          <p:nvSpPr>
            <p:cNvPr id="4" name="object 4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3950335">
              <a:lnSpc>
                <a:spcPct val="100000"/>
              </a:lnSpc>
              <a:spcBef>
                <a:spcPts val="95"/>
              </a:spcBef>
            </a:pPr>
            <a:r>
              <a:rPr dirty="0"/>
              <a:t>Updating</a:t>
            </a:r>
            <a:r>
              <a:rPr dirty="0" spc="-90"/>
              <a:t> </a:t>
            </a:r>
            <a:r>
              <a:rPr dirty="0"/>
              <a:t>Pay</a:t>
            </a:r>
            <a:r>
              <a:rPr dirty="0" spc="-100"/>
              <a:t> </a:t>
            </a:r>
            <a:r>
              <a:rPr dirty="0"/>
              <a:t>Statement</a:t>
            </a:r>
            <a:r>
              <a:rPr dirty="0" spc="-90"/>
              <a:t> </a:t>
            </a:r>
            <a:r>
              <a:rPr dirty="0" spc="-10"/>
              <a:t>Option</a:t>
            </a:r>
          </a:p>
        </p:txBody>
      </p:sp>
      <p:pic>
        <p:nvPicPr>
          <p:cNvPr id="7" name="object 7" descr="watermark__BLUE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326237" y="1037590"/>
            <a:ext cx="8078470" cy="1122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1920"/>
              </a:lnSpc>
              <a:spcBef>
                <a:spcPts val="95"/>
              </a:spcBef>
            </a:pPr>
            <a:r>
              <a:rPr dirty="0" sz="1600" b="1">
                <a:latin typeface="Arial"/>
                <a:cs typeface="Arial"/>
              </a:rPr>
              <a:t>Select</a:t>
            </a:r>
            <a:r>
              <a:rPr dirty="0" sz="1600" spc="-4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Update</a:t>
            </a:r>
            <a:r>
              <a:rPr dirty="0" sz="1600" spc="-3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Pay</a:t>
            </a:r>
            <a:r>
              <a:rPr dirty="0" sz="1600" spc="-4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Statement</a:t>
            </a:r>
            <a:r>
              <a:rPr dirty="0" sz="1600" spc="-3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Option</a:t>
            </a:r>
            <a:r>
              <a:rPr dirty="0" sz="1600" spc="-1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from</a:t>
            </a:r>
            <a:r>
              <a:rPr dirty="0" sz="1600" spc="-4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the</a:t>
            </a:r>
            <a:r>
              <a:rPr dirty="0" sz="1600" spc="-2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left</a:t>
            </a:r>
            <a:r>
              <a:rPr dirty="0" sz="1600" spc="-35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menu.</a:t>
            </a:r>
            <a:endParaRPr sz="1600">
              <a:latin typeface="Arial"/>
              <a:cs typeface="Arial"/>
            </a:endParaRPr>
          </a:p>
          <a:p>
            <a:pPr marL="299085" indent="-286385">
              <a:lnSpc>
                <a:spcPts val="168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If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work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for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more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than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one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State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agency,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then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select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Job</a:t>
            </a:r>
            <a:r>
              <a:rPr dirty="0" sz="1400" spc="-6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Title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on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Select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Job</a:t>
            </a:r>
            <a:r>
              <a:rPr dirty="0" sz="1400" spc="-6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Title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page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 spc="-25">
                <a:latin typeface="Arial"/>
                <a:cs typeface="Arial"/>
              </a:rPr>
              <a:t>to</a:t>
            </a:r>
            <a:endParaRPr sz="1400">
              <a:latin typeface="Arial"/>
              <a:cs typeface="Arial"/>
            </a:endParaRPr>
          </a:p>
          <a:p>
            <a:pPr marL="299085">
              <a:lnSpc>
                <a:spcPct val="100000"/>
              </a:lnSpc>
            </a:pPr>
            <a:r>
              <a:rPr dirty="0" sz="1400">
                <a:latin typeface="Arial"/>
                <a:cs typeface="Arial"/>
              </a:rPr>
              <a:t>open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Pay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Statement</a:t>
            </a:r>
            <a:r>
              <a:rPr dirty="0" sz="1400" spc="-6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Print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Option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page.</a:t>
            </a:r>
            <a:endParaRPr sz="1400">
              <a:latin typeface="Arial"/>
              <a:cs typeface="Arial"/>
            </a:endParaRPr>
          </a:p>
          <a:p>
            <a:pPr marL="299085" marR="47625" indent="-287020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If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want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go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paperless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for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all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of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agencies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will</a:t>
            </a:r>
            <a:r>
              <a:rPr dirty="0" sz="1400" spc="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need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complete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process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below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 spc="-25">
                <a:latin typeface="Arial"/>
                <a:cs typeface="Arial"/>
              </a:rPr>
              <a:t>for </a:t>
            </a:r>
            <a:r>
              <a:rPr dirty="0" sz="1400">
                <a:latin typeface="Arial"/>
                <a:cs typeface="Arial"/>
              </a:rPr>
              <a:t>EACH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Job</a:t>
            </a:r>
            <a:r>
              <a:rPr dirty="0" sz="1400" spc="-7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Title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listed.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33528" y="2171700"/>
            <a:ext cx="7988934" cy="2733040"/>
            <a:chOff x="33528" y="2171700"/>
            <a:chExt cx="7988934" cy="2733040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69976" y="2171700"/>
              <a:ext cx="7452359" cy="2732532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528" y="2973323"/>
              <a:ext cx="597408" cy="59131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0772" y="3003803"/>
              <a:ext cx="501395" cy="484631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80772" y="3003803"/>
              <a:ext cx="501650" cy="485140"/>
            </a:xfrm>
            <a:custGeom>
              <a:avLst/>
              <a:gdLst/>
              <a:ahLst/>
              <a:cxnLst/>
              <a:rect l="l" t="t" r="r" b="b"/>
              <a:pathLst>
                <a:path w="501650" h="485139">
                  <a:moveTo>
                    <a:pt x="0" y="121157"/>
                  </a:moveTo>
                  <a:lnTo>
                    <a:pt x="259079" y="121157"/>
                  </a:lnTo>
                  <a:lnTo>
                    <a:pt x="259079" y="0"/>
                  </a:lnTo>
                  <a:lnTo>
                    <a:pt x="501395" y="242315"/>
                  </a:lnTo>
                  <a:lnTo>
                    <a:pt x="259079" y="484631"/>
                  </a:lnTo>
                  <a:lnTo>
                    <a:pt x="259079" y="363473"/>
                  </a:lnTo>
                  <a:lnTo>
                    <a:pt x="0" y="363473"/>
                  </a:lnTo>
                  <a:lnTo>
                    <a:pt x="0" y="121157"/>
                  </a:lnTo>
                  <a:close/>
                </a:path>
              </a:pathLst>
            </a:custGeom>
            <a:ln w="9144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8580" y="356615"/>
            <a:ext cx="9089390" cy="637540"/>
            <a:chOff x="68580" y="356615"/>
            <a:chExt cx="9089390" cy="637540"/>
          </a:xfrm>
        </p:grpSpPr>
        <p:sp>
          <p:nvSpPr>
            <p:cNvPr id="4" name="object 4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3216275">
              <a:lnSpc>
                <a:spcPct val="100000"/>
              </a:lnSpc>
              <a:spcBef>
                <a:spcPts val="95"/>
              </a:spcBef>
            </a:pPr>
            <a:r>
              <a:rPr dirty="0"/>
              <a:t>Updating</a:t>
            </a:r>
            <a:r>
              <a:rPr dirty="0" spc="-90"/>
              <a:t> </a:t>
            </a:r>
            <a:r>
              <a:rPr dirty="0"/>
              <a:t>Pay</a:t>
            </a:r>
            <a:r>
              <a:rPr dirty="0" spc="-100"/>
              <a:t> </a:t>
            </a:r>
            <a:r>
              <a:rPr dirty="0"/>
              <a:t>Statement</a:t>
            </a:r>
            <a:r>
              <a:rPr dirty="0" spc="-90"/>
              <a:t> </a:t>
            </a:r>
            <a:r>
              <a:rPr dirty="0" spc="-10"/>
              <a:t>(continued)</a:t>
            </a:r>
          </a:p>
        </p:txBody>
      </p:sp>
      <p:pic>
        <p:nvPicPr>
          <p:cNvPr id="7" name="object 7" descr="watermark__BLUE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385673" y="1108963"/>
            <a:ext cx="8303259" cy="6667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105"/>
              </a:spcBef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If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are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enrolled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direct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deposit,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will</a:t>
            </a:r>
            <a:r>
              <a:rPr dirty="0" sz="1400" spc="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see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Pay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Statement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Print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Option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page.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Select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radio</a:t>
            </a:r>
            <a:endParaRPr sz="1400">
              <a:latin typeface="Arial"/>
              <a:cs typeface="Arial"/>
            </a:endParaRPr>
          </a:p>
          <a:p>
            <a:pPr marL="299085">
              <a:lnSpc>
                <a:spcPct val="100000"/>
              </a:lnSpc>
            </a:pPr>
            <a:r>
              <a:rPr dirty="0" sz="1400">
                <a:latin typeface="Arial"/>
                <a:cs typeface="Arial"/>
              </a:rPr>
              <a:t>button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indicate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“I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do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not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want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printed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copy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of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my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Direct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Deposit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statement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sent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 spc="-20">
                <a:latin typeface="Arial"/>
                <a:cs typeface="Arial"/>
              </a:rPr>
              <a:t>me.”</a:t>
            </a:r>
            <a:endParaRPr sz="1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Click</a:t>
            </a:r>
            <a:r>
              <a:rPr dirty="0" sz="1400" spc="-20">
                <a:latin typeface="Arial"/>
                <a:cs typeface="Arial"/>
              </a:rPr>
              <a:t> Save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9" name="object 9" descr="C:\Users\vumbacti\AppData\Local\Temp\SNAGHTML22acebe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63523" y="1930907"/>
            <a:ext cx="6402324" cy="2598419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8580" y="356615"/>
            <a:ext cx="9089390" cy="637540"/>
            <a:chOff x="68580" y="356615"/>
            <a:chExt cx="9089390" cy="637540"/>
          </a:xfrm>
        </p:grpSpPr>
        <p:sp>
          <p:nvSpPr>
            <p:cNvPr id="4" name="object 4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4741545">
              <a:lnSpc>
                <a:spcPct val="100000"/>
              </a:lnSpc>
              <a:spcBef>
                <a:spcPts val="95"/>
              </a:spcBef>
            </a:pPr>
            <a:r>
              <a:rPr dirty="0"/>
              <a:t>Pay</a:t>
            </a:r>
            <a:r>
              <a:rPr dirty="0" spc="-75"/>
              <a:t> </a:t>
            </a:r>
            <a:r>
              <a:rPr dirty="0"/>
              <a:t>Statement</a:t>
            </a:r>
            <a:r>
              <a:rPr dirty="0" spc="-75"/>
              <a:t> </a:t>
            </a:r>
            <a:r>
              <a:rPr dirty="0" spc="-10"/>
              <a:t>(continued)</a:t>
            </a:r>
          </a:p>
        </p:txBody>
      </p:sp>
      <p:pic>
        <p:nvPicPr>
          <p:cNvPr id="7" name="object 7" descr="watermark__BLUE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412191" y="1049527"/>
            <a:ext cx="7970520" cy="45275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>
                <a:latin typeface="Arial"/>
                <a:cs typeface="Arial"/>
              </a:rPr>
              <a:t>An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email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will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sent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all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email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addresses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stored</a:t>
            </a:r>
            <a:r>
              <a:rPr dirty="0" sz="1400" spc="-6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NYS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Payroll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Online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when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make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change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 spc="-25">
                <a:latin typeface="Arial"/>
                <a:cs typeface="Arial"/>
              </a:rPr>
              <a:t>to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information</a:t>
            </a:r>
            <a:r>
              <a:rPr dirty="0" sz="1400" spc="-6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along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with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confirmation</a:t>
            </a:r>
            <a:r>
              <a:rPr dirty="0" sz="1400" spc="-6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pop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up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shown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below.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40891" y="1609344"/>
            <a:ext cx="6318504" cy="1897379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305815" y="3597909"/>
            <a:ext cx="7943850" cy="10934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100"/>
              </a:spcBef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Click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OK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return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Pay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Statement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Print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Option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page.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4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dirty="0" sz="1400">
                <a:solidFill>
                  <a:srgbClr val="FF0000"/>
                </a:solidFill>
                <a:latin typeface="Arial"/>
                <a:cs typeface="Arial"/>
              </a:rPr>
              <a:t>NOTE:</a:t>
            </a:r>
            <a:r>
              <a:rPr dirty="0" sz="1400" spc="-3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Due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timing,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change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may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not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reflected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next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paycheck.</a:t>
            </a:r>
            <a:r>
              <a:rPr dirty="0" sz="1400" spc="-7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This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is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because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 spc="-25">
                <a:latin typeface="Arial"/>
                <a:cs typeface="Arial"/>
              </a:rPr>
              <a:t>the </a:t>
            </a:r>
            <a:r>
              <a:rPr dirty="0" sz="1400">
                <a:latin typeface="Arial"/>
                <a:cs typeface="Arial"/>
              </a:rPr>
              <a:t>change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may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have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been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made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too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late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for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payroll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system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stop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printing</a:t>
            </a:r>
            <a:r>
              <a:rPr dirty="0" sz="1400" spc="-6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of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most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recent </a:t>
            </a:r>
            <a:r>
              <a:rPr dirty="0" sz="1400">
                <a:latin typeface="Arial"/>
                <a:cs typeface="Arial"/>
              </a:rPr>
              <a:t>direct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deposit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pay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statement.</a:t>
            </a:r>
            <a:r>
              <a:rPr dirty="0" sz="1400" spc="3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If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this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is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case,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change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will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take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effect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an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upcoming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paycheck.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8580" y="356615"/>
            <a:ext cx="9089390" cy="637540"/>
            <a:chOff x="68580" y="356615"/>
            <a:chExt cx="9089390" cy="637540"/>
          </a:xfrm>
        </p:grpSpPr>
        <p:sp>
          <p:nvSpPr>
            <p:cNvPr id="4" name="object 4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4745990">
              <a:lnSpc>
                <a:spcPct val="100000"/>
              </a:lnSpc>
              <a:spcBef>
                <a:spcPts val="95"/>
              </a:spcBef>
            </a:pPr>
            <a:r>
              <a:rPr dirty="0"/>
              <a:t>Updating</a:t>
            </a:r>
            <a:r>
              <a:rPr dirty="0" spc="-155"/>
              <a:t> </a:t>
            </a:r>
            <a:r>
              <a:rPr dirty="0" spc="-85"/>
              <a:t>Tax</a:t>
            </a:r>
            <a:r>
              <a:rPr dirty="0" spc="-100"/>
              <a:t> </a:t>
            </a:r>
            <a:r>
              <a:rPr dirty="0" spc="-10"/>
              <a:t>Withholdings</a:t>
            </a:r>
          </a:p>
        </p:txBody>
      </p:sp>
      <p:pic>
        <p:nvPicPr>
          <p:cNvPr id="7" name="object 7" descr="watermark__BLUE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267715" y="1209243"/>
            <a:ext cx="8565515" cy="29527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50800" marR="78105">
              <a:lnSpc>
                <a:spcPct val="100000"/>
              </a:lnSpc>
              <a:spcBef>
                <a:spcPts val="95"/>
              </a:spcBef>
            </a:pPr>
            <a:r>
              <a:rPr dirty="0" sz="1600">
                <a:latin typeface="Arial"/>
                <a:cs typeface="Arial"/>
              </a:rPr>
              <a:t>One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of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most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exciting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features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of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NYS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Payroll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Online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is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that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you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now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have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ability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 spc="-25">
                <a:latin typeface="Arial"/>
                <a:cs typeface="Arial"/>
              </a:rPr>
              <a:t>to </a:t>
            </a:r>
            <a:r>
              <a:rPr dirty="0" sz="1600">
                <a:latin typeface="Arial"/>
                <a:cs typeface="Arial"/>
              </a:rPr>
              <a:t>review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and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maintain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your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own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tax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withholding</a:t>
            </a:r>
            <a:r>
              <a:rPr dirty="0" sz="1600" spc="-6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information.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New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employees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must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still</a:t>
            </a:r>
            <a:r>
              <a:rPr dirty="0" sz="1600" spc="-70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complete </a:t>
            </a:r>
            <a:r>
              <a:rPr dirty="0" sz="1600">
                <a:latin typeface="Arial"/>
                <a:cs typeface="Arial"/>
              </a:rPr>
              <a:t>the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paper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 spc="-35">
                <a:latin typeface="Arial"/>
                <a:cs typeface="Arial"/>
              </a:rPr>
              <a:t>W-</a:t>
            </a:r>
            <a:r>
              <a:rPr dirty="0" sz="1600">
                <a:latin typeface="Arial"/>
                <a:cs typeface="Arial"/>
              </a:rPr>
              <a:t>4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(federal)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and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45">
                <a:latin typeface="Arial"/>
                <a:cs typeface="Arial"/>
              </a:rPr>
              <a:t>IT-</a:t>
            </a:r>
            <a:r>
              <a:rPr dirty="0" sz="1600">
                <a:latin typeface="Arial"/>
                <a:cs typeface="Arial"/>
              </a:rPr>
              <a:t>2104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(NYS) tax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withholding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forms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when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they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first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become </a:t>
            </a:r>
            <a:r>
              <a:rPr dirty="0" sz="1600">
                <a:latin typeface="Arial"/>
                <a:cs typeface="Arial"/>
              </a:rPr>
              <a:t>employed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by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New</a:t>
            </a:r>
            <a:r>
              <a:rPr dirty="0" sz="1600" spc="-70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York</a:t>
            </a:r>
            <a:r>
              <a:rPr dirty="0" sz="1600">
                <a:latin typeface="Arial"/>
                <a:cs typeface="Arial"/>
              </a:rPr>
              <a:t> State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but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all</a:t>
            </a:r>
            <a:r>
              <a:rPr dirty="0" sz="1600" spc="-5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future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changes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can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be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done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in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NYS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Payroll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Online.</a:t>
            </a:r>
            <a:endParaRPr sz="1600">
              <a:latin typeface="Arial"/>
              <a:cs typeface="Arial"/>
            </a:endParaRPr>
          </a:p>
          <a:p>
            <a:pPr marL="50800" marR="351155">
              <a:lnSpc>
                <a:spcPct val="100000"/>
              </a:lnSpc>
              <a:spcBef>
                <a:spcPts val="5"/>
              </a:spcBef>
            </a:pPr>
            <a:r>
              <a:rPr dirty="0" sz="1600">
                <a:latin typeface="Arial"/>
                <a:cs typeface="Arial"/>
              </a:rPr>
              <a:t>Current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NYS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employees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can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begin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using</a:t>
            </a:r>
            <a:r>
              <a:rPr dirty="0" sz="1600" spc="-5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NYS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Payroll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Online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immediately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to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complete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their </a:t>
            </a:r>
            <a:r>
              <a:rPr dirty="0" sz="1600">
                <a:latin typeface="Arial"/>
                <a:cs typeface="Arial"/>
              </a:rPr>
              <a:t>New</a:t>
            </a:r>
            <a:r>
              <a:rPr dirty="0" sz="1600" spc="-80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York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State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tax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withholding</a:t>
            </a:r>
            <a:r>
              <a:rPr dirty="0" sz="1600" spc="-65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changes.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0"/>
              </a:spcBef>
            </a:pPr>
            <a:endParaRPr sz="1600">
              <a:latin typeface="Arial"/>
              <a:cs typeface="Arial"/>
            </a:endParaRPr>
          </a:p>
          <a:p>
            <a:pPr marL="50800" marR="43180">
              <a:lnSpc>
                <a:spcPct val="100000"/>
              </a:lnSpc>
            </a:pPr>
            <a:r>
              <a:rPr dirty="0" sz="1600">
                <a:solidFill>
                  <a:srgbClr val="FF0000"/>
                </a:solidFill>
                <a:latin typeface="Arial"/>
                <a:cs typeface="Arial"/>
              </a:rPr>
              <a:t>NOTE:</a:t>
            </a:r>
            <a:r>
              <a:rPr dirty="0" sz="1600" spc="-5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system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will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only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allow</a:t>
            </a:r>
            <a:r>
              <a:rPr dirty="0" sz="1600" spc="-6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you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to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make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changes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to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your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tax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withholding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information </a:t>
            </a:r>
            <a:r>
              <a:rPr dirty="0" sz="1600">
                <a:latin typeface="Arial"/>
                <a:cs typeface="Arial"/>
              </a:rPr>
              <a:t>once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per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day.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Be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sure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to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double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check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any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changes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before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saving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them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in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system.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If</a:t>
            </a:r>
            <a:r>
              <a:rPr dirty="0" sz="1600" spc="-25">
                <a:latin typeface="Arial"/>
                <a:cs typeface="Arial"/>
              </a:rPr>
              <a:t> you </a:t>
            </a:r>
            <a:r>
              <a:rPr dirty="0" sz="1600">
                <a:latin typeface="Arial"/>
                <a:cs typeface="Arial"/>
              </a:rPr>
              <a:t>enter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inaccurate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information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you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will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not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be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able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to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correct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it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using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NYS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Payroll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Online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until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 spc="-25">
                <a:latin typeface="Arial"/>
                <a:cs typeface="Arial"/>
              </a:rPr>
              <a:t>the</a:t>
            </a:r>
            <a:endParaRPr sz="1600">
              <a:latin typeface="Arial"/>
              <a:cs typeface="Arial"/>
            </a:endParaRPr>
          </a:p>
          <a:p>
            <a:pPr marL="50800">
              <a:lnSpc>
                <a:spcPct val="100000"/>
              </a:lnSpc>
              <a:spcBef>
                <a:spcPts val="5"/>
              </a:spcBef>
            </a:pPr>
            <a:r>
              <a:rPr dirty="0" baseline="23809" sz="2100" spc="-232">
                <a:latin typeface="Arial"/>
                <a:cs typeface="Arial"/>
              </a:rPr>
              <a:t>•</a:t>
            </a:r>
            <a:r>
              <a:rPr dirty="0" sz="1600" spc="-155">
                <a:latin typeface="Arial"/>
                <a:cs typeface="Arial"/>
              </a:rPr>
              <a:t>nex</a:t>
            </a:r>
            <a:r>
              <a:rPr dirty="0" baseline="23809" sz="2100" spc="-232">
                <a:latin typeface="Arial"/>
                <a:cs typeface="Arial"/>
              </a:rPr>
              <a:t>.</a:t>
            </a:r>
            <a:r>
              <a:rPr dirty="0" sz="1600" spc="-155">
                <a:latin typeface="Arial"/>
                <a:cs typeface="Arial"/>
              </a:rPr>
              <a:t>t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business</a:t>
            </a:r>
            <a:r>
              <a:rPr dirty="0" sz="1600" spc="-95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day. However,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your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payroll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office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does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not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have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to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wait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and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can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update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it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 spc="-25">
                <a:latin typeface="Arial"/>
                <a:cs typeface="Arial"/>
              </a:rPr>
              <a:t>for</a:t>
            </a:r>
            <a:endParaRPr sz="1600">
              <a:latin typeface="Arial"/>
              <a:cs typeface="Arial"/>
            </a:endParaRPr>
          </a:p>
          <a:p>
            <a:pPr marL="50800">
              <a:lnSpc>
                <a:spcPct val="100000"/>
              </a:lnSpc>
            </a:pPr>
            <a:r>
              <a:rPr dirty="0" sz="1600">
                <a:latin typeface="Arial"/>
                <a:cs typeface="Arial"/>
              </a:rPr>
              <a:t>you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in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payroll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system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same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day.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8580" y="356615"/>
            <a:ext cx="9089390" cy="637540"/>
            <a:chOff x="68580" y="356615"/>
            <a:chExt cx="9089390" cy="637540"/>
          </a:xfrm>
        </p:grpSpPr>
        <p:sp>
          <p:nvSpPr>
            <p:cNvPr id="4" name="object 4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3040380">
              <a:lnSpc>
                <a:spcPct val="100000"/>
              </a:lnSpc>
              <a:spcBef>
                <a:spcPts val="95"/>
              </a:spcBef>
            </a:pPr>
            <a:r>
              <a:rPr dirty="0"/>
              <a:t>Updating</a:t>
            </a:r>
            <a:r>
              <a:rPr dirty="0" spc="-155"/>
              <a:t> </a:t>
            </a:r>
            <a:r>
              <a:rPr dirty="0" spc="-90"/>
              <a:t>Tax</a:t>
            </a:r>
            <a:r>
              <a:rPr dirty="0" spc="-100"/>
              <a:t> </a:t>
            </a:r>
            <a:r>
              <a:rPr dirty="0"/>
              <a:t>Withholding</a:t>
            </a:r>
            <a:r>
              <a:rPr dirty="0" spc="-110"/>
              <a:t> </a:t>
            </a:r>
            <a:r>
              <a:rPr dirty="0" spc="-10"/>
              <a:t>(continued)</a:t>
            </a:r>
          </a:p>
        </p:txBody>
      </p:sp>
      <p:grpSp>
        <p:nvGrpSpPr>
          <p:cNvPr id="7" name="object 7"/>
          <p:cNvGrpSpPr/>
          <p:nvPr/>
        </p:nvGrpSpPr>
        <p:grpSpPr>
          <a:xfrm>
            <a:off x="50292" y="1568196"/>
            <a:ext cx="8848725" cy="3575685"/>
            <a:chOff x="50292" y="1568196"/>
            <a:chExt cx="8848725" cy="3575685"/>
          </a:xfrm>
        </p:grpSpPr>
        <p:pic>
          <p:nvPicPr>
            <p:cNvPr id="8" name="object 8" descr="watermark__BLUE_logo.pn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93685" y="4395215"/>
              <a:ext cx="1004900" cy="74828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60832" y="1568196"/>
              <a:ext cx="7373111" cy="3381755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0292" y="2859024"/>
              <a:ext cx="559308" cy="592836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7536" y="2889504"/>
              <a:ext cx="463295" cy="484631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97536" y="2889504"/>
              <a:ext cx="463550" cy="485140"/>
            </a:xfrm>
            <a:custGeom>
              <a:avLst/>
              <a:gdLst/>
              <a:ahLst/>
              <a:cxnLst/>
              <a:rect l="l" t="t" r="r" b="b"/>
              <a:pathLst>
                <a:path w="463550" h="485139">
                  <a:moveTo>
                    <a:pt x="0" y="121157"/>
                  </a:moveTo>
                  <a:lnTo>
                    <a:pt x="231647" y="121157"/>
                  </a:lnTo>
                  <a:lnTo>
                    <a:pt x="231647" y="0"/>
                  </a:lnTo>
                  <a:lnTo>
                    <a:pt x="463295" y="242315"/>
                  </a:lnTo>
                  <a:lnTo>
                    <a:pt x="231647" y="484631"/>
                  </a:lnTo>
                  <a:lnTo>
                    <a:pt x="231647" y="363473"/>
                  </a:lnTo>
                  <a:lnTo>
                    <a:pt x="0" y="363473"/>
                  </a:lnTo>
                  <a:lnTo>
                    <a:pt x="0" y="121157"/>
                  </a:lnTo>
                  <a:close/>
                </a:path>
              </a:pathLst>
            </a:custGeom>
            <a:ln w="9144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 txBox="1"/>
          <p:nvPr/>
        </p:nvSpPr>
        <p:spPr>
          <a:xfrm>
            <a:off x="498144" y="1121740"/>
            <a:ext cx="516382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299085" algn="l"/>
              </a:tabLst>
            </a:pPr>
            <a:r>
              <a:rPr dirty="0" sz="1600" b="1">
                <a:latin typeface="Arial"/>
                <a:cs typeface="Arial"/>
              </a:rPr>
              <a:t>Select</a:t>
            </a:r>
            <a:r>
              <a:rPr dirty="0" sz="1600" spc="-5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Update</a:t>
            </a:r>
            <a:r>
              <a:rPr dirty="0" sz="1600" spc="-40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Tax</a:t>
            </a:r>
            <a:r>
              <a:rPr dirty="0" sz="1600" spc="-5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Withholding</a:t>
            </a:r>
            <a:r>
              <a:rPr dirty="0" sz="1600" spc="-2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from</a:t>
            </a:r>
            <a:r>
              <a:rPr dirty="0" sz="1600" spc="-4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the</a:t>
            </a:r>
            <a:r>
              <a:rPr dirty="0" sz="1600" spc="-3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left</a:t>
            </a:r>
            <a:r>
              <a:rPr dirty="0" sz="1600" spc="-40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menu.</a:t>
            </a:r>
            <a:endParaRPr sz="1600">
              <a:latin typeface="Arial"/>
              <a:cs typeface="Arial"/>
            </a:endParaRPr>
          </a:p>
        </p:txBody>
      </p:sp>
      <p:sp>
        <p:nvSpPr>
          <p:cNvPr id="14" name="object 1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8580" y="356615"/>
            <a:ext cx="9089390" cy="637540"/>
            <a:chOff x="68580" y="356615"/>
            <a:chExt cx="9089390" cy="637540"/>
          </a:xfrm>
        </p:grpSpPr>
        <p:sp>
          <p:nvSpPr>
            <p:cNvPr id="4" name="object 4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3040380">
              <a:lnSpc>
                <a:spcPct val="100000"/>
              </a:lnSpc>
              <a:spcBef>
                <a:spcPts val="95"/>
              </a:spcBef>
            </a:pPr>
            <a:r>
              <a:rPr dirty="0"/>
              <a:t>Updating</a:t>
            </a:r>
            <a:r>
              <a:rPr dirty="0" spc="-155"/>
              <a:t> </a:t>
            </a:r>
            <a:r>
              <a:rPr dirty="0" spc="-90"/>
              <a:t>Tax</a:t>
            </a:r>
            <a:r>
              <a:rPr dirty="0" spc="-100"/>
              <a:t> </a:t>
            </a:r>
            <a:r>
              <a:rPr dirty="0"/>
              <a:t>Withholding</a:t>
            </a:r>
            <a:r>
              <a:rPr dirty="0" spc="-110"/>
              <a:t> </a:t>
            </a:r>
            <a:r>
              <a:rPr dirty="0" spc="-10"/>
              <a:t>(continued)</a:t>
            </a:r>
          </a:p>
        </p:txBody>
      </p:sp>
      <p:pic>
        <p:nvPicPr>
          <p:cNvPr id="7" name="object 7" descr="watermark__BLUE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321970" y="1173606"/>
            <a:ext cx="796226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>
                <a:latin typeface="Arial"/>
                <a:cs typeface="Arial"/>
              </a:rPr>
              <a:t>From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this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page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you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can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modify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your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federal,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State,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and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local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tax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withholding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information.</a:t>
            </a:r>
            <a:endParaRPr sz="1600">
              <a:latin typeface="Arial"/>
              <a:cs typeface="Arial"/>
            </a:endParaRPr>
          </a:p>
        </p:txBody>
      </p:sp>
      <p:pic>
        <p:nvPicPr>
          <p:cNvPr id="9" name="object 9" descr="C:\Users\vumbacti\AppData\Local\Temp\SNAGHTML24ac405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42416" y="1531619"/>
            <a:ext cx="6370320" cy="3528060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8580" y="356615"/>
            <a:ext cx="9089390" cy="637540"/>
            <a:chOff x="68580" y="356615"/>
            <a:chExt cx="9089390" cy="637540"/>
          </a:xfrm>
        </p:grpSpPr>
        <p:sp>
          <p:nvSpPr>
            <p:cNvPr id="4" name="object 4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3040380">
              <a:lnSpc>
                <a:spcPct val="100000"/>
              </a:lnSpc>
              <a:spcBef>
                <a:spcPts val="95"/>
              </a:spcBef>
            </a:pPr>
            <a:r>
              <a:rPr dirty="0"/>
              <a:t>Updating</a:t>
            </a:r>
            <a:r>
              <a:rPr dirty="0" spc="-155"/>
              <a:t> </a:t>
            </a:r>
            <a:r>
              <a:rPr dirty="0" spc="-90"/>
              <a:t>Tax</a:t>
            </a:r>
            <a:r>
              <a:rPr dirty="0" spc="-100"/>
              <a:t> </a:t>
            </a:r>
            <a:r>
              <a:rPr dirty="0"/>
              <a:t>Withholding</a:t>
            </a:r>
            <a:r>
              <a:rPr dirty="0" spc="-110"/>
              <a:t> </a:t>
            </a:r>
            <a:r>
              <a:rPr dirty="0" spc="-10"/>
              <a:t>(continued)</a:t>
            </a:r>
          </a:p>
        </p:txBody>
      </p:sp>
      <p:pic>
        <p:nvPicPr>
          <p:cNvPr id="7" name="object 7" descr="watermark__BLUE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321970" y="1016635"/>
            <a:ext cx="8324215" cy="17627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1920"/>
              </a:lnSpc>
              <a:spcBef>
                <a:spcPts val="95"/>
              </a:spcBef>
            </a:pPr>
            <a:r>
              <a:rPr dirty="0" sz="1600" b="1">
                <a:latin typeface="Arial"/>
                <a:cs typeface="Arial"/>
              </a:rPr>
              <a:t>Update</a:t>
            </a:r>
            <a:r>
              <a:rPr dirty="0" sz="1600" spc="-75" b="1">
                <a:latin typeface="Arial"/>
                <a:cs typeface="Arial"/>
              </a:rPr>
              <a:t> </a:t>
            </a:r>
            <a:r>
              <a:rPr dirty="0" sz="1600" spc="-20" b="1">
                <a:latin typeface="Arial"/>
                <a:cs typeface="Arial"/>
              </a:rPr>
              <a:t>Your</a:t>
            </a:r>
            <a:r>
              <a:rPr dirty="0" sz="1600" spc="-5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Federal</a:t>
            </a:r>
            <a:r>
              <a:rPr dirty="0" sz="1600" spc="-4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Withholding</a:t>
            </a:r>
            <a:r>
              <a:rPr dirty="0" sz="1600" spc="-2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Change</a:t>
            </a:r>
            <a:r>
              <a:rPr dirty="0" sz="1600" spc="-5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any</a:t>
            </a:r>
            <a:r>
              <a:rPr dirty="0" sz="1600" spc="-5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applicable</a:t>
            </a:r>
            <a:r>
              <a:rPr dirty="0" sz="1600" spc="-30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information.</a:t>
            </a:r>
            <a:endParaRPr sz="1600">
              <a:latin typeface="Arial"/>
              <a:cs typeface="Arial"/>
            </a:endParaRPr>
          </a:p>
          <a:p>
            <a:pPr marL="299085" indent="-286385">
              <a:lnSpc>
                <a:spcPts val="168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Enter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new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number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of</a:t>
            </a:r>
            <a:r>
              <a:rPr dirty="0" sz="1400" spc="-10">
                <a:latin typeface="Arial"/>
                <a:cs typeface="Arial"/>
              </a:rPr>
              <a:t> total</a:t>
            </a:r>
            <a:r>
              <a:rPr dirty="0" sz="1400" spc="-1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Allowances</a:t>
            </a:r>
            <a:endParaRPr sz="1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Enter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an</a:t>
            </a:r>
            <a:r>
              <a:rPr dirty="0" sz="1400" spc="-8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Additional</a:t>
            </a:r>
            <a:r>
              <a:rPr dirty="0" sz="1400" spc="-9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Amount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be</a:t>
            </a:r>
            <a:r>
              <a:rPr dirty="0" sz="1400" spc="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withheld.</a:t>
            </a:r>
            <a:endParaRPr sz="1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Change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Marital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Status</a:t>
            </a:r>
            <a:endParaRPr sz="1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Check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this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box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if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married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but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withholding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at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single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rate.</a:t>
            </a:r>
            <a:r>
              <a:rPr dirty="0" sz="1400" spc="-65">
                <a:latin typeface="Arial"/>
                <a:cs typeface="Arial"/>
              </a:rPr>
              <a:t> </a:t>
            </a:r>
            <a:r>
              <a:rPr dirty="0" sz="1400" spc="-40">
                <a:latin typeface="Arial"/>
                <a:cs typeface="Arial"/>
              </a:rPr>
              <a:t>You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must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also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indicate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Single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as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Marital</a:t>
            </a:r>
            <a:endParaRPr sz="1400">
              <a:latin typeface="Arial"/>
              <a:cs typeface="Arial"/>
            </a:endParaRPr>
          </a:p>
          <a:p>
            <a:pPr marL="299085">
              <a:lnSpc>
                <a:spcPct val="100000"/>
              </a:lnSpc>
            </a:pPr>
            <a:r>
              <a:rPr dirty="0" sz="1400" spc="-10">
                <a:latin typeface="Arial"/>
                <a:cs typeface="Arial"/>
              </a:rPr>
              <a:t>Status</a:t>
            </a:r>
            <a:endParaRPr sz="1400">
              <a:latin typeface="Arial"/>
              <a:cs typeface="Arial"/>
            </a:endParaRPr>
          </a:p>
          <a:p>
            <a:pPr marL="299085" marR="46355" indent="-287020">
              <a:lnSpc>
                <a:spcPct val="100000"/>
              </a:lnSpc>
              <a:spcBef>
                <a:spcPts val="5"/>
              </a:spcBef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Check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this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box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if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last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name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does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not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match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last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name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on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Social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Security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card.</a:t>
            </a:r>
            <a:r>
              <a:rPr dirty="0" sz="1400" spc="-65">
                <a:latin typeface="Arial"/>
                <a:cs typeface="Arial"/>
              </a:rPr>
              <a:t> </a:t>
            </a:r>
            <a:r>
              <a:rPr dirty="0" sz="1400" spc="-40">
                <a:latin typeface="Arial"/>
                <a:cs typeface="Arial"/>
              </a:rPr>
              <a:t>You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 spc="-20">
                <a:latin typeface="Arial"/>
                <a:cs typeface="Arial"/>
              </a:rPr>
              <a:t>must </a:t>
            </a:r>
            <a:r>
              <a:rPr dirty="0" sz="1400">
                <a:latin typeface="Arial"/>
                <a:cs typeface="Arial"/>
              </a:rPr>
              <a:t>call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1-</a:t>
            </a:r>
            <a:r>
              <a:rPr dirty="0" sz="1400" spc="-10">
                <a:latin typeface="Arial"/>
                <a:cs typeface="Arial"/>
              </a:rPr>
              <a:t>800-772-</a:t>
            </a:r>
            <a:r>
              <a:rPr dirty="0" sz="1400">
                <a:latin typeface="Arial"/>
                <a:cs typeface="Arial"/>
              </a:rPr>
              <a:t>1213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for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new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card.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9" name="object 9" descr="C:\Users\vumbacti\AppData\Local\Temp\SNAGHTML24de442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85672" y="3003804"/>
            <a:ext cx="6355080" cy="2014727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8580" y="356615"/>
            <a:ext cx="9089390" cy="637540"/>
            <a:chOff x="68580" y="356615"/>
            <a:chExt cx="9089390" cy="637540"/>
          </a:xfrm>
        </p:grpSpPr>
        <p:sp>
          <p:nvSpPr>
            <p:cNvPr id="4" name="object 4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3040380">
              <a:lnSpc>
                <a:spcPct val="100000"/>
              </a:lnSpc>
              <a:spcBef>
                <a:spcPts val="95"/>
              </a:spcBef>
            </a:pPr>
            <a:r>
              <a:rPr dirty="0"/>
              <a:t>Updating</a:t>
            </a:r>
            <a:r>
              <a:rPr dirty="0" spc="-155"/>
              <a:t> </a:t>
            </a:r>
            <a:r>
              <a:rPr dirty="0" spc="-90"/>
              <a:t>Tax</a:t>
            </a:r>
            <a:r>
              <a:rPr dirty="0" spc="-100"/>
              <a:t> </a:t>
            </a:r>
            <a:r>
              <a:rPr dirty="0"/>
              <a:t>Withholding</a:t>
            </a:r>
            <a:r>
              <a:rPr dirty="0" spc="-110"/>
              <a:t> </a:t>
            </a:r>
            <a:r>
              <a:rPr dirty="0" spc="-10"/>
              <a:t>(continued)</a:t>
            </a:r>
          </a:p>
        </p:txBody>
      </p:sp>
      <p:pic>
        <p:nvPicPr>
          <p:cNvPr id="7" name="object 7" descr="watermark__BLUE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321970" y="1016635"/>
            <a:ext cx="8245475" cy="15494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1920"/>
              </a:lnSpc>
              <a:spcBef>
                <a:spcPts val="95"/>
              </a:spcBef>
            </a:pPr>
            <a:r>
              <a:rPr dirty="0" sz="1600" b="1">
                <a:latin typeface="Arial"/>
                <a:cs typeface="Arial"/>
              </a:rPr>
              <a:t>Claim</a:t>
            </a:r>
            <a:r>
              <a:rPr dirty="0" sz="1600" spc="-3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an</a:t>
            </a:r>
            <a:r>
              <a:rPr dirty="0" sz="1600" spc="-4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Exemption</a:t>
            </a:r>
            <a:r>
              <a:rPr dirty="0" sz="1600" spc="-2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from</a:t>
            </a:r>
            <a:r>
              <a:rPr dirty="0" sz="1600" spc="-4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Federal</a:t>
            </a:r>
            <a:r>
              <a:rPr dirty="0" sz="1600" spc="-30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Withholding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ts val="1680"/>
              </a:lnSpc>
            </a:pPr>
            <a:r>
              <a:rPr dirty="0" sz="1400" spc="-85">
                <a:latin typeface="Arial"/>
                <a:cs typeface="Arial"/>
              </a:rPr>
              <a:t>To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claim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exemption,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must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meet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following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conditions:</a:t>
            </a:r>
            <a:endParaRPr sz="1400">
              <a:latin typeface="Arial"/>
              <a:cs typeface="Arial"/>
            </a:endParaRPr>
          </a:p>
          <a:p>
            <a:pPr marL="299085" marR="349885" indent="-287020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Last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year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had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right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refund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of</a:t>
            </a:r>
            <a:r>
              <a:rPr dirty="0" sz="1400" spc="-9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ALL</a:t>
            </a:r>
            <a:r>
              <a:rPr dirty="0" sz="1400" spc="-8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federal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income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tax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withheld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because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had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NO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 spc="-25">
                <a:latin typeface="Arial"/>
                <a:cs typeface="Arial"/>
              </a:rPr>
              <a:t>tax </a:t>
            </a:r>
            <a:r>
              <a:rPr dirty="0" sz="1400" spc="-10">
                <a:latin typeface="Arial"/>
                <a:cs typeface="Arial"/>
              </a:rPr>
              <a:t>liability,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 spc="-25">
                <a:latin typeface="Arial"/>
                <a:cs typeface="Arial"/>
              </a:rPr>
              <a:t>and</a:t>
            </a:r>
            <a:endParaRPr sz="1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This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year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expect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refund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of</a:t>
            </a:r>
            <a:r>
              <a:rPr dirty="0" sz="1400" spc="-10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ALL</a:t>
            </a:r>
            <a:r>
              <a:rPr dirty="0" sz="1400" spc="-6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federal</a:t>
            </a:r>
            <a:r>
              <a:rPr dirty="0" sz="1400" spc="-6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income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tax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withheld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because</a:t>
            </a:r>
            <a:r>
              <a:rPr dirty="0" sz="1400" spc="-6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expect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have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NO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 spc="-25">
                <a:latin typeface="Arial"/>
                <a:cs typeface="Arial"/>
              </a:rPr>
              <a:t>tax</a:t>
            </a:r>
            <a:endParaRPr sz="1400">
              <a:latin typeface="Arial"/>
              <a:cs typeface="Arial"/>
            </a:endParaRPr>
          </a:p>
          <a:p>
            <a:pPr marL="299085">
              <a:lnSpc>
                <a:spcPct val="100000"/>
              </a:lnSpc>
            </a:pPr>
            <a:r>
              <a:rPr dirty="0" sz="1400" spc="-10">
                <a:latin typeface="Arial"/>
                <a:cs typeface="Arial"/>
              </a:rPr>
              <a:t>liability.</a:t>
            </a:r>
            <a:endParaRPr sz="1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spcBef>
                <a:spcPts val="5"/>
              </a:spcBef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Check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this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check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box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affirm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that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meet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both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conditions</a:t>
            </a:r>
            <a:r>
              <a:rPr dirty="0" sz="1400" spc="-6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and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want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claim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exempt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status.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9" name="object 9" descr="C:\Users\vumbacti\AppData\Local\Temp\SNAGHTML2510b03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77467" y="2747772"/>
            <a:ext cx="6265163" cy="2270760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8580" y="356615"/>
            <a:ext cx="9089390" cy="637540"/>
            <a:chOff x="68580" y="356615"/>
            <a:chExt cx="9089390" cy="637540"/>
          </a:xfrm>
        </p:grpSpPr>
        <p:sp>
          <p:nvSpPr>
            <p:cNvPr id="4" name="object 4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3040380">
              <a:lnSpc>
                <a:spcPct val="100000"/>
              </a:lnSpc>
              <a:spcBef>
                <a:spcPts val="95"/>
              </a:spcBef>
            </a:pPr>
            <a:r>
              <a:rPr dirty="0"/>
              <a:t>Updating</a:t>
            </a:r>
            <a:r>
              <a:rPr dirty="0" spc="-155"/>
              <a:t> </a:t>
            </a:r>
            <a:r>
              <a:rPr dirty="0" spc="-90"/>
              <a:t>Tax</a:t>
            </a:r>
            <a:r>
              <a:rPr dirty="0" spc="-100"/>
              <a:t> </a:t>
            </a:r>
            <a:r>
              <a:rPr dirty="0"/>
              <a:t>Withholding</a:t>
            </a:r>
            <a:r>
              <a:rPr dirty="0" spc="-110"/>
              <a:t> </a:t>
            </a:r>
            <a:r>
              <a:rPr dirty="0" spc="-10"/>
              <a:t>(continued)</a:t>
            </a:r>
          </a:p>
        </p:txBody>
      </p:sp>
      <p:pic>
        <p:nvPicPr>
          <p:cNvPr id="7" name="object 7" descr="watermark__BLUE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402437" y="989837"/>
            <a:ext cx="7981950" cy="176212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1920"/>
              </a:lnSpc>
              <a:spcBef>
                <a:spcPts val="95"/>
              </a:spcBef>
            </a:pPr>
            <a:r>
              <a:rPr dirty="0" sz="1600" b="1">
                <a:latin typeface="Arial"/>
                <a:cs typeface="Arial"/>
              </a:rPr>
              <a:t>Update</a:t>
            </a:r>
            <a:r>
              <a:rPr dirty="0" sz="1600" spc="-85" b="1">
                <a:latin typeface="Arial"/>
                <a:cs typeface="Arial"/>
              </a:rPr>
              <a:t> </a:t>
            </a:r>
            <a:r>
              <a:rPr dirty="0" sz="1600" spc="-20" b="1">
                <a:latin typeface="Arial"/>
                <a:cs typeface="Arial"/>
              </a:rPr>
              <a:t>Your</a:t>
            </a:r>
            <a:r>
              <a:rPr dirty="0" sz="1600" spc="-5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New</a:t>
            </a:r>
            <a:r>
              <a:rPr dirty="0" sz="1600" spc="-80" b="1">
                <a:latin typeface="Arial"/>
                <a:cs typeface="Arial"/>
              </a:rPr>
              <a:t> </a:t>
            </a:r>
            <a:r>
              <a:rPr dirty="0" sz="1600" spc="-20" b="1">
                <a:latin typeface="Arial"/>
                <a:cs typeface="Arial"/>
              </a:rPr>
              <a:t>York</a:t>
            </a:r>
            <a:r>
              <a:rPr dirty="0" sz="1600" spc="-7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State</a:t>
            </a:r>
            <a:r>
              <a:rPr dirty="0" sz="1600" spc="-50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Tax</a:t>
            </a:r>
            <a:r>
              <a:rPr dirty="0" sz="1600" spc="-60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Withholding</a:t>
            </a:r>
            <a:endParaRPr sz="1600">
              <a:latin typeface="Arial"/>
              <a:cs typeface="Arial"/>
            </a:endParaRPr>
          </a:p>
          <a:p>
            <a:pPr marL="299085" indent="-286385">
              <a:lnSpc>
                <a:spcPts val="168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Change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any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applicable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information</a:t>
            </a:r>
            <a:endParaRPr sz="1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Change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Marital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Status</a:t>
            </a:r>
            <a:endParaRPr sz="1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Enter</a:t>
            </a:r>
            <a:r>
              <a:rPr dirty="0" sz="1400" spc="-6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total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number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of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State</a:t>
            </a:r>
            <a:r>
              <a:rPr dirty="0" sz="1400" spc="-114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Allowances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want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claim.</a:t>
            </a:r>
            <a:endParaRPr sz="1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Enter</a:t>
            </a:r>
            <a:r>
              <a:rPr dirty="0" sz="1400" spc="-6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an</a:t>
            </a:r>
            <a:r>
              <a:rPr dirty="0" sz="1400" spc="-9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Additional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State</a:t>
            </a:r>
            <a:r>
              <a:rPr dirty="0" sz="1400" spc="-10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Amount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be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withheld.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4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dirty="0" sz="1400">
                <a:solidFill>
                  <a:srgbClr val="FF0000"/>
                </a:solidFill>
                <a:latin typeface="Arial"/>
                <a:cs typeface="Arial"/>
              </a:rPr>
              <a:t>NOTE:</a:t>
            </a:r>
            <a:r>
              <a:rPr dirty="0" sz="1400" spc="-8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400" spc="-40">
                <a:latin typeface="Arial"/>
                <a:cs typeface="Arial"/>
              </a:rPr>
              <a:t>You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cannot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claim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exemption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from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NYS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tax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withholding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using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NYS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Payroll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Online.</a:t>
            </a:r>
            <a:r>
              <a:rPr dirty="0" sz="1400" spc="-70">
                <a:latin typeface="Arial"/>
                <a:cs typeface="Arial"/>
              </a:rPr>
              <a:t> </a:t>
            </a:r>
            <a:r>
              <a:rPr dirty="0" sz="1400" spc="-85">
                <a:latin typeface="Arial"/>
                <a:cs typeface="Arial"/>
              </a:rPr>
              <a:t>To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claim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 spc="-20">
                <a:latin typeface="Arial"/>
                <a:cs typeface="Arial"/>
              </a:rPr>
              <a:t>this </a:t>
            </a:r>
            <a:r>
              <a:rPr dirty="0" sz="1400">
                <a:latin typeface="Arial"/>
                <a:cs typeface="Arial"/>
              </a:rPr>
              <a:t>exemption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must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file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Form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 spc="-30">
                <a:latin typeface="Arial"/>
                <a:cs typeface="Arial"/>
              </a:rPr>
              <a:t>IT-</a:t>
            </a:r>
            <a:r>
              <a:rPr dirty="0" sz="1400" spc="-10">
                <a:latin typeface="Arial"/>
                <a:cs typeface="Arial"/>
              </a:rPr>
              <a:t>2104-</a:t>
            </a:r>
            <a:r>
              <a:rPr dirty="0" sz="1400" spc="-25">
                <a:latin typeface="Arial"/>
                <a:cs typeface="Arial"/>
              </a:rPr>
              <a:t>E.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9" name="object 9" descr="C:\Users\vumbacti\AppData\Local\Temp\SNAGHTML254c51e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99388" y="2938272"/>
            <a:ext cx="6196584" cy="1592580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sunywallpaper-ppt-light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076456"/>
          </a:xfrm>
          <a:prstGeom prst="rect">
            <a:avLst/>
          </a:prstGeom>
        </p:spPr>
      </p:pic>
      <p:grpSp>
        <p:nvGrpSpPr>
          <p:cNvPr id="3" name="object 3" descr="sunywallpaper-ppt-light.jpg"/>
          <p:cNvGrpSpPr/>
          <p:nvPr/>
        </p:nvGrpSpPr>
        <p:grpSpPr>
          <a:xfrm>
            <a:off x="39623" y="0"/>
            <a:ext cx="9118600" cy="5059680"/>
            <a:chOff x="39623" y="0"/>
            <a:chExt cx="9118600" cy="5059680"/>
          </a:xfrm>
        </p:grpSpPr>
        <p:pic>
          <p:nvPicPr>
            <p:cNvPr id="4" name="object 4" descr="sunywallpaper-ppt-light.jp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623" y="0"/>
              <a:ext cx="9104376" cy="505968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1533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81533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3040380">
              <a:lnSpc>
                <a:spcPct val="100000"/>
              </a:lnSpc>
              <a:spcBef>
                <a:spcPts val="95"/>
              </a:spcBef>
            </a:pPr>
            <a:r>
              <a:rPr dirty="0"/>
              <a:t>Updating</a:t>
            </a:r>
            <a:r>
              <a:rPr dirty="0" spc="-155"/>
              <a:t> </a:t>
            </a:r>
            <a:r>
              <a:rPr dirty="0" spc="-90"/>
              <a:t>Tax</a:t>
            </a:r>
            <a:r>
              <a:rPr dirty="0" spc="-100"/>
              <a:t> </a:t>
            </a:r>
            <a:r>
              <a:rPr dirty="0"/>
              <a:t>Withholding</a:t>
            </a:r>
            <a:r>
              <a:rPr dirty="0" spc="-110"/>
              <a:t> </a:t>
            </a:r>
            <a:r>
              <a:rPr dirty="0" spc="-10"/>
              <a:t>(continued)</a:t>
            </a:r>
          </a:p>
        </p:txBody>
      </p:sp>
      <p:grpSp>
        <p:nvGrpSpPr>
          <p:cNvPr id="8" name="object 8"/>
          <p:cNvGrpSpPr/>
          <p:nvPr/>
        </p:nvGrpSpPr>
        <p:grpSpPr>
          <a:xfrm>
            <a:off x="835152" y="2970276"/>
            <a:ext cx="8063865" cy="2173605"/>
            <a:chOff x="835152" y="2970276"/>
            <a:chExt cx="8063865" cy="2173605"/>
          </a:xfrm>
        </p:grpSpPr>
        <p:pic>
          <p:nvPicPr>
            <p:cNvPr id="9" name="object 9" descr="watermark__BLUE_logo.png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893684" y="4395215"/>
              <a:ext cx="1004900" cy="748284"/>
            </a:xfrm>
            <a:prstGeom prst="rect">
              <a:avLst/>
            </a:prstGeom>
          </p:spPr>
        </p:pic>
        <p:pic>
          <p:nvPicPr>
            <p:cNvPr id="10" name="object 10" descr="C:\Users\vumbacti\AppData\Local\Temp\SNAGHTML256eb05.PNG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35152" y="2970276"/>
              <a:ext cx="6225540" cy="1386840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567029" y="1212342"/>
            <a:ext cx="4846955" cy="15798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b="1">
                <a:latin typeface="Arial"/>
                <a:cs typeface="Arial"/>
              </a:rPr>
              <a:t>Update</a:t>
            </a:r>
            <a:r>
              <a:rPr dirty="0" sz="1600" spc="-80" b="1">
                <a:latin typeface="Arial"/>
                <a:cs typeface="Arial"/>
              </a:rPr>
              <a:t> </a:t>
            </a:r>
            <a:r>
              <a:rPr dirty="0" sz="1600" spc="-20" b="1">
                <a:latin typeface="Arial"/>
                <a:cs typeface="Arial"/>
              </a:rPr>
              <a:t>Your</a:t>
            </a:r>
            <a:r>
              <a:rPr dirty="0" sz="1600" spc="-5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Local</a:t>
            </a:r>
            <a:r>
              <a:rPr dirty="0" sz="1600" spc="-55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Tax</a:t>
            </a:r>
            <a:r>
              <a:rPr dirty="0" sz="1600" spc="-50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Withholding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5"/>
              </a:spcBef>
            </a:pP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400">
                <a:latin typeface="Arial"/>
                <a:cs typeface="Arial"/>
              </a:rPr>
              <a:t>Change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any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applicable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information:</a:t>
            </a:r>
            <a:endParaRPr sz="1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spcBef>
                <a:spcPts val="5"/>
              </a:spcBef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Indicate</a:t>
            </a:r>
            <a:r>
              <a:rPr dirty="0" sz="1400" spc="-6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if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are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resident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of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New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 spc="-20">
                <a:latin typeface="Arial"/>
                <a:cs typeface="Arial"/>
              </a:rPr>
              <a:t>York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 spc="-20">
                <a:latin typeface="Arial"/>
                <a:cs typeface="Arial"/>
              </a:rPr>
              <a:t>City</a:t>
            </a:r>
            <a:endParaRPr sz="1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Indicate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if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are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resident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of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Yonkers</a:t>
            </a:r>
            <a:endParaRPr sz="1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Enter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total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number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of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Local</a:t>
            </a:r>
            <a:r>
              <a:rPr dirty="0" sz="1400" spc="-10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Allowances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want to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claim.</a:t>
            </a:r>
            <a:endParaRPr sz="1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Enter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an</a:t>
            </a:r>
            <a:r>
              <a:rPr dirty="0" sz="1400" spc="-9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Additional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Local</a:t>
            </a:r>
            <a:r>
              <a:rPr dirty="0" sz="1400" spc="-10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Amount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withheld.</a:t>
            </a:r>
            <a:endParaRPr sz="1400">
              <a:latin typeface="Arial"/>
              <a:cs typeface="Arial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57970" cy="5076825"/>
            <a:chOff x="0" y="0"/>
            <a:chExt cx="9157970" cy="5076825"/>
          </a:xfrm>
        </p:grpSpPr>
        <p:pic>
          <p:nvPicPr>
            <p:cNvPr id="3" name="object 3" descr="sunywallpaper-ppt-light.jp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5076456"/>
            </a:xfrm>
            <a:prstGeom prst="rect">
              <a:avLst/>
            </a:prstGeom>
          </p:spPr>
        </p:pic>
        <p:pic>
          <p:nvPicPr>
            <p:cNvPr id="4" name="object 4" descr="sunywallpaper-ppt-light.jp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144000" cy="505968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1534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81534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3040380">
              <a:lnSpc>
                <a:spcPct val="100000"/>
              </a:lnSpc>
              <a:spcBef>
                <a:spcPts val="95"/>
              </a:spcBef>
            </a:pPr>
            <a:r>
              <a:rPr dirty="0"/>
              <a:t>Updating</a:t>
            </a:r>
            <a:r>
              <a:rPr dirty="0" spc="-155"/>
              <a:t> </a:t>
            </a:r>
            <a:r>
              <a:rPr dirty="0" spc="-90"/>
              <a:t>Tax</a:t>
            </a:r>
            <a:r>
              <a:rPr dirty="0" spc="-100"/>
              <a:t> </a:t>
            </a:r>
            <a:r>
              <a:rPr dirty="0"/>
              <a:t>Withholding</a:t>
            </a:r>
            <a:r>
              <a:rPr dirty="0" spc="-110"/>
              <a:t> </a:t>
            </a:r>
            <a:r>
              <a:rPr dirty="0" spc="-10"/>
              <a:t>(continued)</a:t>
            </a:r>
          </a:p>
        </p:txBody>
      </p:sp>
      <p:pic>
        <p:nvPicPr>
          <p:cNvPr id="8" name="object 8" descr="watermark__BLUE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362813" y="1098042"/>
            <a:ext cx="6650990" cy="69532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1920"/>
              </a:lnSpc>
              <a:spcBef>
                <a:spcPts val="95"/>
              </a:spcBef>
            </a:pPr>
            <a:r>
              <a:rPr dirty="0" sz="1600" b="1">
                <a:latin typeface="Arial"/>
                <a:cs typeface="Arial"/>
              </a:rPr>
              <a:t>Save</a:t>
            </a:r>
            <a:r>
              <a:rPr dirty="0" sz="1600" spc="-8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All</a:t>
            </a:r>
            <a:r>
              <a:rPr dirty="0" sz="1600" spc="-5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Changes</a:t>
            </a:r>
            <a:endParaRPr sz="1600">
              <a:latin typeface="Arial"/>
              <a:cs typeface="Arial"/>
            </a:endParaRPr>
          </a:p>
          <a:p>
            <a:pPr marL="12700" marR="5080" indent="286385">
              <a:lnSpc>
                <a:spcPts val="1680"/>
              </a:lnSpc>
              <a:spcBef>
                <a:spcPts val="55"/>
              </a:spcBef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Click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Save at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bottom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of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page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save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all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changes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tax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information. </a:t>
            </a:r>
            <a:r>
              <a:rPr dirty="0" sz="1400">
                <a:solidFill>
                  <a:srgbClr val="FF0000"/>
                </a:solidFill>
                <a:latin typeface="Arial"/>
                <a:cs typeface="Arial"/>
              </a:rPr>
              <a:t>NOTE:</a:t>
            </a:r>
            <a:r>
              <a:rPr dirty="0" sz="1400" spc="-2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Penalty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notification</a:t>
            </a:r>
            <a:r>
              <a:rPr dirty="0" sz="1400" spc="-6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for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false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statements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can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found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above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Save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button.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10" name="object 10" descr="C:\Users\vumbacti\AppData\Local\Temp\SNAGHTML258bded.PN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87680" y="1828800"/>
            <a:ext cx="6333744" cy="1287780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362813" y="3223641"/>
            <a:ext cx="6245225" cy="4533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100"/>
              </a:spcBef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Click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OK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return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 spc="-45">
                <a:latin typeface="Arial"/>
                <a:cs typeface="Arial"/>
              </a:rPr>
              <a:t>Tax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Withholdings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page.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400">
                <a:solidFill>
                  <a:srgbClr val="FF0000"/>
                </a:solidFill>
                <a:latin typeface="Arial"/>
                <a:cs typeface="Arial"/>
              </a:rPr>
              <a:t>NOTE:</a:t>
            </a:r>
            <a:r>
              <a:rPr dirty="0" sz="1400" spc="-15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Due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timing,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changes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may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not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reflected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next </a:t>
            </a:r>
            <a:r>
              <a:rPr dirty="0" sz="1400" spc="-10">
                <a:latin typeface="Arial"/>
                <a:cs typeface="Arial"/>
              </a:rPr>
              <a:t>paycheck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12" name="object 12" descr="C:\Users\vumbacti\AppData\Local\Temp\SNAGHTML25b1447.PN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87680" y="3674364"/>
            <a:ext cx="6318504" cy="1316736"/>
          </a:xfrm>
          <a:prstGeom prst="rect">
            <a:avLst/>
          </a:prstGeom>
        </p:spPr>
      </p:pic>
      <p:sp>
        <p:nvSpPr>
          <p:cNvPr id="13" name="object 1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8580" y="356615"/>
            <a:ext cx="9089390" cy="637540"/>
            <a:chOff x="68580" y="356615"/>
            <a:chExt cx="9089390" cy="637540"/>
          </a:xfrm>
        </p:grpSpPr>
        <p:sp>
          <p:nvSpPr>
            <p:cNvPr id="4" name="object 4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3040380">
              <a:lnSpc>
                <a:spcPct val="100000"/>
              </a:lnSpc>
              <a:spcBef>
                <a:spcPts val="95"/>
              </a:spcBef>
            </a:pPr>
            <a:r>
              <a:rPr dirty="0"/>
              <a:t>Updating</a:t>
            </a:r>
            <a:r>
              <a:rPr dirty="0" spc="-155"/>
              <a:t> </a:t>
            </a:r>
            <a:r>
              <a:rPr dirty="0" spc="-90"/>
              <a:t>Tax</a:t>
            </a:r>
            <a:r>
              <a:rPr dirty="0" spc="-100"/>
              <a:t> </a:t>
            </a:r>
            <a:r>
              <a:rPr dirty="0"/>
              <a:t>Withholding</a:t>
            </a:r>
            <a:r>
              <a:rPr dirty="0" spc="-110"/>
              <a:t> </a:t>
            </a:r>
            <a:r>
              <a:rPr dirty="0" spc="-10"/>
              <a:t>(continued)</a:t>
            </a:r>
          </a:p>
        </p:txBody>
      </p:sp>
      <p:pic>
        <p:nvPicPr>
          <p:cNvPr id="7" name="object 7" descr="watermark__BLUE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243941" y="1114425"/>
            <a:ext cx="8554720" cy="45275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10">
                <a:solidFill>
                  <a:srgbClr val="C00000"/>
                </a:solidFill>
                <a:latin typeface="Arial"/>
                <a:cs typeface="Arial"/>
              </a:rPr>
              <a:t>NOTE:</a:t>
            </a:r>
            <a:r>
              <a:rPr dirty="0" sz="1400" spc="-9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After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returning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 spc="-45">
                <a:latin typeface="Arial"/>
                <a:cs typeface="Arial"/>
              </a:rPr>
              <a:t>Tax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Withholdings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page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will notice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that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Save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button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has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been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grayed</a:t>
            </a:r>
            <a:r>
              <a:rPr dirty="0" sz="1400" spc="-20">
                <a:latin typeface="Arial"/>
                <a:cs typeface="Arial"/>
              </a:rPr>
              <a:t> out. </a:t>
            </a:r>
            <a:r>
              <a:rPr dirty="0" sz="1400">
                <a:latin typeface="Arial"/>
                <a:cs typeface="Arial"/>
              </a:rPr>
              <a:t>This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is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because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can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only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make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changes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tax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withholding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information</a:t>
            </a:r>
            <a:r>
              <a:rPr dirty="0" sz="1400" spc="-6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once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per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 spc="-20">
                <a:latin typeface="Arial"/>
                <a:cs typeface="Arial"/>
              </a:rPr>
              <a:t>day.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72440" y="1656588"/>
            <a:ext cx="6294120" cy="1399032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243941" y="3269360"/>
            <a:ext cx="8079105" cy="4527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marR="5080" indent="-287020">
              <a:lnSpc>
                <a:spcPct val="100000"/>
              </a:lnSpc>
              <a:spcBef>
                <a:spcPts val="100"/>
              </a:spcBef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If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return</a:t>
            </a:r>
            <a:r>
              <a:rPr dirty="0" sz="1400" spc="-6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 spc="-45">
                <a:latin typeface="Arial"/>
                <a:cs typeface="Arial"/>
              </a:rPr>
              <a:t>Tax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Withholdings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page</a:t>
            </a:r>
            <a:r>
              <a:rPr dirty="0" sz="1400" spc="-10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AFTER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tax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withholdings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are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modified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and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saved,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 spc="-20">
                <a:latin typeface="Arial"/>
                <a:cs typeface="Arial"/>
              </a:rPr>
              <a:t>will </a:t>
            </a:r>
            <a:r>
              <a:rPr dirty="0" sz="1400">
                <a:latin typeface="Arial"/>
                <a:cs typeface="Arial"/>
              </a:rPr>
              <a:t>immediately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receive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message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informing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that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it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can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only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updated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once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per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 spc="-20">
                <a:latin typeface="Arial"/>
                <a:cs typeface="Arial"/>
              </a:rPr>
              <a:t>day.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86740" y="3764279"/>
            <a:ext cx="6316980" cy="1223772"/>
          </a:xfrm>
          <a:prstGeom prst="rect">
            <a:avLst/>
          </a:prstGeom>
        </p:spPr>
      </p:pic>
      <p:sp>
        <p:nvSpPr>
          <p:cNvPr id="12" name="object 12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8580" y="356615"/>
            <a:ext cx="9089390" cy="637540"/>
            <a:chOff x="68580" y="356615"/>
            <a:chExt cx="9089390" cy="637540"/>
          </a:xfrm>
        </p:grpSpPr>
        <p:sp>
          <p:nvSpPr>
            <p:cNvPr id="4" name="object 4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3040380">
              <a:lnSpc>
                <a:spcPct val="100000"/>
              </a:lnSpc>
              <a:spcBef>
                <a:spcPts val="95"/>
              </a:spcBef>
            </a:pPr>
            <a:r>
              <a:rPr dirty="0"/>
              <a:t>Updating</a:t>
            </a:r>
            <a:r>
              <a:rPr dirty="0" spc="-155"/>
              <a:t> </a:t>
            </a:r>
            <a:r>
              <a:rPr dirty="0" spc="-90"/>
              <a:t>Tax</a:t>
            </a:r>
            <a:r>
              <a:rPr dirty="0" spc="-100"/>
              <a:t> </a:t>
            </a:r>
            <a:r>
              <a:rPr dirty="0"/>
              <a:t>Withholding</a:t>
            </a:r>
            <a:r>
              <a:rPr dirty="0" spc="-110"/>
              <a:t> </a:t>
            </a:r>
            <a:r>
              <a:rPr dirty="0" spc="-10"/>
              <a:t>(continued)</a:t>
            </a:r>
          </a:p>
        </p:txBody>
      </p:sp>
      <p:pic>
        <p:nvPicPr>
          <p:cNvPr id="7" name="object 7" descr="watermark__BLUE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335686" y="1194003"/>
            <a:ext cx="8464550" cy="13366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1920"/>
              </a:lnSpc>
              <a:spcBef>
                <a:spcPts val="95"/>
              </a:spcBef>
            </a:pPr>
            <a:r>
              <a:rPr dirty="0" sz="1600" b="1">
                <a:latin typeface="Arial"/>
                <a:cs typeface="Arial"/>
              </a:rPr>
              <a:t>Other</a:t>
            </a:r>
            <a:r>
              <a:rPr dirty="0" sz="1600" spc="-4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Information</a:t>
            </a:r>
            <a:r>
              <a:rPr dirty="0" sz="1600" spc="-2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on</a:t>
            </a:r>
            <a:r>
              <a:rPr dirty="0" sz="1600" spc="-6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the</a:t>
            </a:r>
            <a:r>
              <a:rPr dirty="0" sz="1600" spc="-60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Tax</a:t>
            </a:r>
            <a:r>
              <a:rPr dirty="0" sz="1600" spc="-6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Withholdings</a:t>
            </a:r>
            <a:r>
              <a:rPr dirty="0" sz="1600" spc="-15" b="1">
                <a:latin typeface="Arial"/>
                <a:cs typeface="Arial"/>
              </a:rPr>
              <a:t> </a:t>
            </a:r>
            <a:r>
              <a:rPr dirty="0" sz="1600" spc="-20" b="1">
                <a:latin typeface="Arial"/>
                <a:cs typeface="Arial"/>
              </a:rPr>
              <a:t>Page</a:t>
            </a:r>
            <a:endParaRPr sz="1600">
              <a:latin typeface="Arial"/>
              <a:cs typeface="Arial"/>
            </a:endParaRPr>
          </a:p>
          <a:p>
            <a:pPr marL="299085" indent="-286385">
              <a:lnSpc>
                <a:spcPts val="168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Link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federal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W-4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form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and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instructions.</a:t>
            </a:r>
            <a:endParaRPr sz="1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Link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NY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State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 spc="-30">
                <a:latin typeface="Arial"/>
                <a:cs typeface="Arial"/>
              </a:rPr>
              <a:t>IT-</a:t>
            </a:r>
            <a:r>
              <a:rPr dirty="0" sz="1400">
                <a:latin typeface="Arial"/>
                <a:cs typeface="Arial"/>
              </a:rPr>
              <a:t>2104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form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and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instructions.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400">
                <a:latin typeface="Arial"/>
                <a:cs typeface="Arial"/>
              </a:rPr>
              <a:t>Once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changes</a:t>
            </a:r>
            <a:r>
              <a:rPr dirty="0" sz="1400" spc="-6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are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completed,</a:t>
            </a:r>
            <a:r>
              <a:rPr dirty="0" sz="1400" spc="-7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Click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Return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NYS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Payroll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Online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return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NYS Payroll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Online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 spc="-20">
                <a:latin typeface="Arial"/>
                <a:cs typeface="Arial"/>
              </a:rPr>
              <a:t>Home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400" spc="-10">
                <a:latin typeface="Arial"/>
                <a:cs typeface="Arial"/>
              </a:rPr>
              <a:t>page.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52855" y="2846832"/>
            <a:ext cx="6271260" cy="1584960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sunywallpaper-ppt-light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 descr="sunywallpaper-ppt-light.jpg"/>
          <p:cNvGrpSpPr/>
          <p:nvPr/>
        </p:nvGrpSpPr>
        <p:grpSpPr>
          <a:xfrm>
            <a:off x="39623" y="0"/>
            <a:ext cx="9118600" cy="5143500"/>
            <a:chOff x="39623" y="0"/>
            <a:chExt cx="9118600" cy="5143500"/>
          </a:xfrm>
        </p:grpSpPr>
        <p:pic>
          <p:nvPicPr>
            <p:cNvPr id="4" name="object 4" descr="sunywallpaper-ppt-light.jp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623" y="0"/>
              <a:ext cx="9104376" cy="51435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1533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81533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5048250">
              <a:lnSpc>
                <a:spcPct val="100000"/>
              </a:lnSpc>
              <a:spcBef>
                <a:spcPts val="95"/>
              </a:spcBef>
            </a:pPr>
            <a:r>
              <a:rPr dirty="0" spc="-20"/>
              <a:t>View,</a:t>
            </a:r>
            <a:r>
              <a:rPr dirty="0" spc="-85"/>
              <a:t> </a:t>
            </a:r>
            <a:r>
              <a:rPr dirty="0"/>
              <a:t>Print</a:t>
            </a:r>
            <a:r>
              <a:rPr dirty="0" spc="-80"/>
              <a:t> </a:t>
            </a:r>
            <a:r>
              <a:rPr dirty="0"/>
              <a:t>and</a:t>
            </a:r>
            <a:r>
              <a:rPr dirty="0" spc="-90"/>
              <a:t> </a:t>
            </a:r>
            <a:r>
              <a:rPr dirty="0"/>
              <a:t>Save</a:t>
            </a:r>
            <a:r>
              <a:rPr dirty="0" spc="-85"/>
              <a:t> </a:t>
            </a:r>
            <a:r>
              <a:rPr dirty="0" spc="-25"/>
              <a:t>W2</a:t>
            </a:r>
          </a:p>
        </p:txBody>
      </p:sp>
      <p:pic>
        <p:nvPicPr>
          <p:cNvPr id="8" name="object 8" descr="watermark__BLUE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482600" y="1112977"/>
            <a:ext cx="8114665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>
                <a:latin typeface="Arial"/>
                <a:cs typeface="Arial"/>
              </a:rPr>
              <a:t>NYS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Payroll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Online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makes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it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easy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to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view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and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print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your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W-</a:t>
            </a:r>
            <a:r>
              <a:rPr dirty="0" sz="1600">
                <a:latin typeface="Arial"/>
                <a:cs typeface="Arial"/>
              </a:rPr>
              <a:t>2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form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for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current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year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25">
                <a:latin typeface="Arial"/>
                <a:cs typeface="Arial"/>
              </a:rPr>
              <a:t>and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ts val="1920"/>
              </a:lnSpc>
              <a:spcBef>
                <a:spcPts val="5"/>
              </a:spcBef>
            </a:pPr>
            <a:r>
              <a:rPr dirty="0" sz="1600">
                <a:latin typeface="Arial"/>
                <a:cs typeface="Arial"/>
              </a:rPr>
              <a:t>prior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years.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 spc="-25">
                <a:latin typeface="Arial"/>
                <a:cs typeface="Arial"/>
              </a:rPr>
              <a:t>You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will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need</a:t>
            </a:r>
            <a:r>
              <a:rPr dirty="0" sz="1600" spc="-1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Adobe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Reader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to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view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your </a:t>
            </a:r>
            <a:r>
              <a:rPr dirty="0" sz="1600" spc="-25">
                <a:latin typeface="Arial"/>
                <a:cs typeface="Arial"/>
              </a:rPr>
              <a:t>W-</a:t>
            </a:r>
            <a:r>
              <a:rPr dirty="0" sz="1600">
                <a:latin typeface="Arial"/>
                <a:cs typeface="Arial"/>
              </a:rPr>
              <a:t>2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in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NYS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Payroll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Online.</a:t>
            </a:r>
            <a:endParaRPr sz="1600">
              <a:latin typeface="Arial"/>
              <a:cs typeface="Arial"/>
            </a:endParaRPr>
          </a:p>
          <a:p>
            <a:pPr marL="299085" indent="-286385">
              <a:lnSpc>
                <a:spcPts val="1680"/>
              </a:lnSpc>
              <a:buFont typeface="Arial"/>
              <a:buChar char="•"/>
              <a:tabLst>
                <a:tab pos="299085" algn="l"/>
              </a:tabLst>
            </a:pPr>
            <a:r>
              <a:rPr dirty="0" sz="1400" b="1">
                <a:latin typeface="Arial"/>
                <a:cs typeface="Arial"/>
              </a:rPr>
              <a:t>Select</a:t>
            </a:r>
            <a:r>
              <a:rPr dirty="0" sz="1400" spc="-4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View</a:t>
            </a:r>
            <a:r>
              <a:rPr dirty="0" sz="1400" spc="-20" b="1">
                <a:latin typeface="Arial"/>
                <a:cs typeface="Arial"/>
              </a:rPr>
              <a:t> W-</a:t>
            </a:r>
            <a:r>
              <a:rPr dirty="0" sz="1400" b="1">
                <a:latin typeface="Arial"/>
                <a:cs typeface="Arial"/>
              </a:rPr>
              <a:t>2</a:t>
            </a:r>
            <a:r>
              <a:rPr dirty="0" sz="1400" spc="-3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from</a:t>
            </a:r>
            <a:r>
              <a:rPr dirty="0" sz="1400" spc="-2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the</a:t>
            </a:r>
            <a:r>
              <a:rPr dirty="0" sz="1400" spc="-3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left</a:t>
            </a:r>
            <a:r>
              <a:rPr dirty="0" sz="1400" spc="-40" b="1">
                <a:latin typeface="Arial"/>
                <a:cs typeface="Arial"/>
              </a:rPr>
              <a:t> </a:t>
            </a:r>
            <a:r>
              <a:rPr dirty="0" sz="1400" spc="-20" b="1">
                <a:latin typeface="Arial"/>
                <a:cs typeface="Arial"/>
              </a:rPr>
              <a:t>menu.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182879" y="1837944"/>
            <a:ext cx="7711440" cy="3195955"/>
            <a:chOff x="182879" y="1837944"/>
            <a:chExt cx="7711440" cy="3195955"/>
          </a:xfrm>
        </p:grpSpPr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14171" y="1837944"/>
              <a:ext cx="7280148" cy="3195828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82879" y="3232404"/>
              <a:ext cx="443484" cy="597407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30123" y="3265932"/>
              <a:ext cx="347472" cy="484631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30123" y="3265932"/>
              <a:ext cx="347980" cy="485140"/>
            </a:xfrm>
            <a:custGeom>
              <a:avLst/>
              <a:gdLst/>
              <a:ahLst/>
              <a:cxnLst/>
              <a:rect l="l" t="t" r="r" b="b"/>
              <a:pathLst>
                <a:path w="347980" h="485139">
                  <a:moveTo>
                    <a:pt x="0" y="121158"/>
                  </a:moveTo>
                  <a:lnTo>
                    <a:pt x="173736" y="121158"/>
                  </a:lnTo>
                  <a:lnTo>
                    <a:pt x="173736" y="0"/>
                  </a:lnTo>
                  <a:lnTo>
                    <a:pt x="347472" y="242316"/>
                  </a:lnTo>
                  <a:lnTo>
                    <a:pt x="173736" y="484632"/>
                  </a:lnTo>
                  <a:lnTo>
                    <a:pt x="173736" y="363474"/>
                  </a:lnTo>
                  <a:lnTo>
                    <a:pt x="0" y="363474"/>
                  </a:lnTo>
                  <a:lnTo>
                    <a:pt x="0" y="121158"/>
                  </a:lnTo>
                  <a:close/>
                </a:path>
              </a:pathLst>
            </a:custGeom>
            <a:ln w="9144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5" name="object 1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sunywallpaper-ppt-light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 descr="sunywallpaper-ppt-light.jpg"/>
          <p:cNvGrpSpPr/>
          <p:nvPr/>
        </p:nvGrpSpPr>
        <p:grpSpPr>
          <a:xfrm>
            <a:off x="39623" y="0"/>
            <a:ext cx="9118600" cy="5143500"/>
            <a:chOff x="39623" y="0"/>
            <a:chExt cx="9118600" cy="5143500"/>
          </a:xfrm>
        </p:grpSpPr>
        <p:pic>
          <p:nvPicPr>
            <p:cNvPr id="4" name="object 4" descr="sunywallpaper-ppt-light.jp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623" y="0"/>
              <a:ext cx="9104376" cy="51435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1533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81533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r" marR="85090">
              <a:lnSpc>
                <a:spcPct val="100000"/>
              </a:lnSpc>
              <a:spcBef>
                <a:spcPts val="95"/>
              </a:spcBef>
            </a:pPr>
            <a:r>
              <a:rPr dirty="0"/>
              <a:t>View</a:t>
            </a:r>
            <a:r>
              <a:rPr dirty="0" spc="-90"/>
              <a:t> </a:t>
            </a:r>
            <a:r>
              <a:rPr dirty="0" spc="-35"/>
              <a:t>W-</a:t>
            </a:r>
            <a:r>
              <a:rPr dirty="0" spc="-50"/>
              <a:t>2</a:t>
            </a:r>
          </a:p>
        </p:txBody>
      </p:sp>
      <p:pic>
        <p:nvPicPr>
          <p:cNvPr id="8" name="object 8" descr="watermark__BLUE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427211" y="4792471"/>
            <a:ext cx="18097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25">
                <a:solidFill>
                  <a:srgbClr val="888888"/>
                </a:solidFill>
                <a:latin typeface="Calibri"/>
                <a:cs typeface="Calibri"/>
              </a:rPr>
              <a:t>29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18338" y="977011"/>
            <a:ext cx="8558530" cy="20072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>
                <a:latin typeface="Arial"/>
                <a:cs typeface="Arial"/>
              </a:rPr>
              <a:t>The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View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W-</a:t>
            </a:r>
            <a:r>
              <a:rPr dirty="0" sz="1000" spc="-10">
                <a:latin typeface="Arial"/>
                <a:cs typeface="Arial"/>
              </a:rPr>
              <a:t>2page</a:t>
            </a:r>
            <a:r>
              <a:rPr dirty="0" sz="1000" spc="-4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displays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the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following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items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for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each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W-2</a:t>
            </a:r>
            <a:r>
              <a:rPr dirty="0" sz="1000" spc="-4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listed:</a:t>
            </a:r>
            <a:endParaRPr sz="1000">
              <a:latin typeface="Arial"/>
              <a:cs typeface="Arial"/>
            </a:endParaRPr>
          </a:p>
          <a:p>
            <a:pPr marL="641985" indent="-172085">
              <a:lnSpc>
                <a:spcPct val="100000"/>
              </a:lnSpc>
              <a:buFont typeface="Wingdings"/>
              <a:buChar char=""/>
              <a:tabLst>
                <a:tab pos="641985" algn="l"/>
              </a:tabLst>
            </a:pPr>
            <a:r>
              <a:rPr dirty="0" sz="1000">
                <a:latin typeface="Arial"/>
                <a:cs typeface="Arial"/>
              </a:rPr>
              <a:t>Tax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 spc="-20">
                <a:latin typeface="Arial"/>
                <a:cs typeface="Arial"/>
              </a:rPr>
              <a:t>Year</a:t>
            </a:r>
            <a:endParaRPr sz="1000">
              <a:latin typeface="Arial"/>
              <a:cs typeface="Arial"/>
            </a:endParaRPr>
          </a:p>
          <a:p>
            <a:pPr marL="641985" indent="-172085">
              <a:lnSpc>
                <a:spcPct val="100000"/>
              </a:lnSpc>
              <a:buFont typeface="Wingdings"/>
              <a:buChar char=""/>
              <a:tabLst>
                <a:tab pos="641985" algn="l"/>
              </a:tabLst>
            </a:pPr>
            <a:r>
              <a:rPr dirty="0" sz="1000">
                <a:latin typeface="Arial"/>
                <a:cs typeface="Arial"/>
              </a:rPr>
              <a:t>W-2</a:t>
            </a:r>
            <a:r>
              <a:rPr dirty="0" sz="1000" spc="-6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Reporting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Company</a:t>
            </a:r>
            <a:endParaRPr sz="1000">
              <a:latin typeface="Arial"/>
              <a:cs typeface="Arial"/>
            </a:endParaRPr>
          </a:p>
          <a:p>
            <a:pPr marL="641985" indent="-172085">
              <a:lnSpc>
                <a:spcPct val="100000"/>
              </a:lnSpc>
              <a:buFont typeface="Wingdings"/>
              <a:buChar char=""/>
              <a:tabLst>
                <a:tab pos="641985" algn="l"/>
              </a:tabLst>
            </a:pPr>
            <a:r>
              <a:rPr dirty="0" sz="1000">
                <a:latin typeface="Arial"/>
                <a:cs typeface="Arial"/>
              </a:rPr>
              <a:t>Tax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Form </a:t>
            </a:r>
            <a:r>
              <a:rPr dirty="0" sz="1000" spc="-25">
                <a:latin typeface="Arial"/>
                <a:cs typeface="Arial"/>
              </a:rPr>
              <a:t>ID</a:t>
            </a:r>
            <a:endParaRPr sz="1000">
              <a:latin typeface="Arial"/>
              <a:cs typeface="Arial"/>
            </a:endParaRPr>
          </a:p>
          <a:p>
            <a:pPr marL="641985" indent="-172085">
              <a:lnSpc>
                <a:spcPct val="100000"/>
              </a:lnSpc>
              <a:buFont typeface="Wingdings"/>
              <a:buChar char=""/>
              <a:tabLst>
                <a:tab pos="641985" algn="l"/>
              </a:tabLst>
            </a:pPr>
            <a:r>
              <a:rPr dirty="0" sz="1000">
                <a:latin typeface="Arial"/>
                <a:cs typeface="Arial"/>
              </a:rPr>
              <a:t>Issue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 spc="-20">
                <a:latin typeface="Arial"/>
                <a:cs typeface="Arial"/>
              </a:rPr>
              <a:t>Date</a:t>
            </a:r>
            <a:endParaRPr sz="1000">
              <a:latin typeface="Arial"/>
              <a:cs typeface="Arial"/>
            </a:endParaRPr>
          </a:p>
          <a:p>
            <a:pPr marL="641350" indent="-171450">
              <a:lnSpc>
                <a:spcPct val="100000"/>
              </a:lnSpc>
              <a:buFont typeface="Wingdings"/>
              <a:buChar char=""/>
              <a:tabLst>
                <a:tab pos="641350" algn="l"/>
              </a:tabLst>
            </a:pPr>
            <a:r>
              <a:rPr dirty="0" sz="1000">
                <a:latin typeface="Arial"/>
                <a:cs typeface="Arial"/>
              </a:rPr>
              <a:t>Year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End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 spc="-20">
                <a:latin typeface="Arial"/>
                <a:cs typeface="Arial"/>
              </a:rPr>
              <a:t>Form</a:t>
            </a:r>
            <a:endParaRPr sz="1000">
              <a:latin typeface="Arial"/>
              <a:cs typeface="Arial"/>
            </a:endParaRPr>
          </a:p>
          <a:p>
            <a:pPr marL="641985" indent="-172085">
              <a:lnSpc>
                <a:spcPct val="100000"/>
              </a:lnSpc>
              <a:buFont typeface="Wingdings"/>
              <a:buChar char=""/>
              <a:tabLst>
                <a:tab pos="641985" algn="l"/>
              </a:tabLst>
            </a:pPr>
            <a:r>
              <a:rPr dirty="0" sz="1000">
                <a:latin typeface="Arial"/>
                <a:cs typeface="Arial"/>
              </a:rPr>
              <a:t>Filing</a:t>
            </a:r>
            <a:r>
              <a:rPr dirty="0" sz="1000" spc="-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Instructions</a:t>
            </a:r>
            <a:endParaRPr sz="1000">
              <a:latin typeface="Arial"/>
              <a:cs typeface="Arial"/>
            </a:endParaRPr>
          </a:p>
          <a:p>
            <a:pPr marL="12700" marR="1352550" indent="172085">
              <a:lnSpc>
                <a:spcPct val="100000"/>
              </a:lnSpc>
              <a:buChar char="•"/>
              <a:tabLst>
                <a:tab pos="184785" algn="l"/>
              </a:tabLst>
            </a:pPr>
            <a:r>
              <a:rPr dirty="0" sz="1000">
                <a:latin typeface="Arial"/>
                <a:cs typeface="Arial"/>
              </a:rPr>
              <a:t>Click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Year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End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Form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to</a:t>
            </a:r>
            <a:r>
              <a:rPr dirty="0" sz="1000" spc="-4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view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the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W-2</a:t>
            </a:r>
            <a:r>
              <a:rPr dirty="0" sz="1000" spc="-7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for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the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selected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year. Your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W-2</a:t>
            </a:r>
            <a:r>
              <a:rPr dirty="0" sz="1000" spc="-5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will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open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as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PDF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document</a:t>
            </a:r>
            <a:r>
              <a:rPr dirty="0" sz="1000" spc="-6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in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</a:t>
            </a:r>
            <a:r>
              <a:rPr dirty="0" sz="1000" spc="-4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new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browser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window. </a:t>
            </a:r>
            <a:r>
              <a:rPr dirty="0" sz="1000" spc="-10">
                <a:solidFill>
                  <a:srgbClr val="C00000"/>
                </a:solidFill>
                <a:latin typeface="Arial"/>
                <a:cs typeface="Arial"/>
              </a:rPr>
              <a:t>NOTES:</a:t>
            </a:r>
            <a:endParaRPr sz="1000">
              <a:latin typeface="Arial"/>
              <a:cs typeface="Arial"/>
            </a:endParaRPr>
          </a:p>
          <a:p>
            <a:pPr marL="184785" marR="241300" indent="-172720">
              <a:lnSpc>
                <a:spcPct val="100000"/>
              </a:lnSpc>
              <a:buChar char="•"/>
              <a:tabLst>
                <a:tab pos="184785" algn="l"/>
              </a:tabLst>
            </a:pPr>
            <a:r>
              <a:rPr dirty="0" sz="1000">
                <a:latin typeface="Arial"/>
                <a:cs typeface="Arial"/>
              </a:rPr>
              <a:t>Please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note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that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the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View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W-2</a:t>
            </a:r>
            <a:r>
              <a:rPr dirty="0" sz="1000" spc="-6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page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currently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shows only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W-2</a:t>
            </a:r>
            <a:r>
              <a:rPr dirty="0" sz="1000" spc="-4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forms.</a:t>
            </a:r>
            <a:r>
              <a:rPr dirty="0" sz="1000" spc="2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Any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amended</a:t>
            </a:r>
            <a:r>
              <a:rPr dirty="0" sz="1000" spc="-4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W-2c</a:t>
            </a:r>
            <a:r>
              <a:rPr dirty="0" sz="1000" spc="-4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forms</a:t>
            </a:r>
            <a:r>
              <a:rPr dirty="0" sz="1000" spc="-4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(corrected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W-2s)</a:t>
            </a:r>
            <a:r>
              <a:rPr dirty="0" sz="1000" spc="-4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issued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after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the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W-2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will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not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25">
                <a:latin typeface="Arial"/>
                <a:cs typeface="Arial"/>
              </a:rPr>
              <a:t>be </a:t>
            </a:r>
            <a:r>
              <a:rPr dirty="0" sz="1000">
                <a:latin typeface="Arial"/>
                <a:cs typeface="Arial"/>
              </a:rPr>
              <a:t>included</a:t>
            </a:r>
            <a:r>
              <a:rPr dirty="0" sz="1000" spc="-4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in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this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list.</a:t>
            </a:r>
            <a:endParaRPr sz="1000">
              <a:latin typeface="Arial"/>
              <a:cs typeface="Arial"/>
            </a:endParaRPr>
          </a:p>
          <a:p>
            <a:pPr marL="184785" indent="-172085">
              <a:lnSpc>
                <a:spcPct val="100000"/>
              </a:lnSpc>
              <a:buChar char="•"/>
              <a:tabLst>
                <a:tab pos="184785" algn="l"/>
              </a:tabLst>
            </a:pPr>
            <a:r>
              <a:rPr dirty="0" sz="1000">
                <a:latin typeface="Arial"/>
                <a:cs typeface="Arial"/>
              </a:rPr>
              <a:t>If</a:t>
            </a:r>
            <a:r>
              <a:rPr dirty="0" sz="1000" spc="-4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you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are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using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Internet</a:t>
            </a:r>
            <a:r>
              <a:rPr dirty="0" sz="1000" spc="-5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Explorer,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new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browser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window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will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open</a:t>
            </a:r>
            <a:r>
              <a:rPr dirty="0" sz="1000" spc="-5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and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ask</a:t>
            </a:r>
            <a:r>
              <a:rPr dirty="0" sz="1000" spc="-4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you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if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you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want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to</a:t>
            </a:r>
            <a:r>
              <a:rPr dirty="0" sz="1000" spc="-4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Open</a:t>
            </a:r>
            <a:r>
              <a:rPr dirty="0" sz="1000" spc="-4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or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Save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your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pay</a:t>
            </a:r>
            <a:r>
              <a:rPr dirty="0" sz="1000" spc="-4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statement.</a:t>
            </a:r>
            <a:r>
              <a:rPr dirty="0" sz="1000" spc="-5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Click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Open</a:t>
            </a:r>
            <a:r>
              <a:rPr dirty="0" sz="1000" spc="-4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and</a:t>
            </a:r>
            <a:r>
              <a:rPr dirty="0" sz="1000" spc="-4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it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 spc="-20">
                <a:latin typeface="Arial"/>
                <a:cs typeface="Arial"/>
              </a:rPr>
              <a:t>will</a:t>
            </a:r>
            <a:endParaRPr sz="1000">
              <a:latin typeface="Arial"/>
              <a:cs typeface="Arial"/>
            </a:endParaRPr>
          </a:p>
          <a:p>
            <a:pPr marL="184785">
              <a:lnSpc>
                <a:spcPct val="100000"/>
              </a:lnSpc>
              <a:spcBef>
                <a:spcPts val="5"/>
              </a:spcBef>
            </a:pPr>
            <a:r>
              <a:rPr dirty="0" sz="1000">
                <a:latin typeface="Arial"/>
                <a:cs typeface="Arial"/>
              </a:rPr>
              <a:t>open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as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an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Adobe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PDF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document</a:t>
            </a:r>
            <a:r>
              <a:rPr dirty="0" sz="1000" spc="-4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in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separate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window.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11" name="object 11" descr="C:\Users\vumbacti\AppData\Local\Temp\SNAGHTML26e24ea.PN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60831" y="2988564"/>
            <a:ext cx="6356604" cy="1487424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218338" y="4584598"/>
            <a:ext cx="857186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95"/>
              </a:spcBef>
              <a:buChar char="•"/>
              <a:tabLst>
                <a:tab pos="184785" algn="l"/>
              </a:tabLst>
            </a:pPr>
            <a:r>
              <a:rPr dirty="0" sz="1000">
                <a:latin typeface="Arial"/>
                <a:cs typeface="Arial"/>
              </a:rPr>
              <a:t>Close</a:t>
            </a:r>
            <a:r>
              <a:rPr dirty="0" sz="1000" spc="-4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the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Adobe</a:t>
            </a:r>
            <a:r>
              <a:rPr dirty="0" sz="1000" spc="-4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PDF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window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when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finished</a:t>
            </a:r>
            <a:r>
              <a:rPr dirty="0" sz="1000" spc="-4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viewing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your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W-2.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Your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W-2</a:t>
            </a:r>
            <a:r>
              <a:rPr dirty="0" sz="1000" spc="-7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will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remain</a:t>
            </a:r>
            <a:r>
              <a:rPr dirty="0" sz="1000" spc="-4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open</a:t>
            </a:r>
            <a:r>
              <a:rPr dirty="0" sz="1000" spc="-4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until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you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close</a:t>
            </a:r>
            <a:r>
              <a:rPr dirty="0" sz="1000" spc="-4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this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window,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even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if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you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log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out</a:t>
            </a:r>
            <a:r>
              <a:rPr dirty="0" sz="1000" spc="-4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or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are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timed</a:t>
            </a:r>
            <a:endParaRPr sz="1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90550" y="4736998"/>
            <a:ext cx="149098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>
                <a:latin typeface="Arial"/>
                <a:cs typeface="Arial"/>
              </a:rPr>
              <a:t>out</a:t>
            </a:r>
            <a:r>
              <a:rPr dirty="0" sz="1000" spc="-4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of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NYS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Payroll </a:t>
            </a:r>
            <a:r>
              <a:rPr dirty="0" sz="1000" spc="-10">
                <a:latin typeface="Arial"/>
                <a:cs typeface="Arial"/>
              </a:rPr>
              <a:t>Online.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sunywallpaper-ppt-light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 descr="sunywallpaper-ppt-light.jpg"/>
          <p:cNvGrpSpPr/>
          <p:nvPr/>
        </p:nvGrpSpPr>
        <p:grpSpPr>
          <a:xfrm>
            <a:off x="39623" y="0"/>
            <a:ext cx="9118600" cy="5143500"/>
            <a:chOff x="39623" y="0"/>
            <a:chExt cx="9118600" cy="5143500"/>
          </a:xfrm>
        </p:grpSpPr>
        <p:pic>
          <p:nvPicPr>
            <p:cNvPr id="4" name="object 4" descr="sunywallpaper-ppt-light.jp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623" y="0"/>
              <a:ext cx="9104376" cy="51435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1533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81533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r" marR="85090">
              <a:lnSpc>
                <a:spcPct val="100000"/>
              </a:lnSpc>
              <a:spcBef>
                <a:spcPts val="95"/>
              </a:spcBef>
            </a:pPr>
            <a:r>
              <a:rPr dirty="0"/>
              <a:t>Print</a:t>
            </a:r>
            <a:r>
              <a:rPr dirty="0" spc="-45"/>
              <a:t> </a:t>
            </a:r>
            <a:r>
              <a:rPr dirty="0" spc="-35"/>
              <a:t>W-</a:t>
            </a:r>
            <a:r>
              <a:rPr dirty="0" spc="-50"/>
              <a:t>2</a:t>
            </a:r>
          </a:p>
        </p:txBody>
      </p:sp>
      <p:pic>
        <p:nvPicPr>
          <p:cNvPr id="8" name="object 8" descr="watermark__BLUE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649630" y="1315288"/>
            <a:ext cx="7671434" cy="182435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b="1">
                <a:latin typeface="Arial"/>
                <a:cs typeface="Arial"/>
              </a:rPr>
              <a:t>Print</a:t>
            </a:r>
            <a:r>
              <a:rPr dirty="0" sz="1600" spc="-60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Your</a:t>
            </a:r>
            <a:r>
              <a:rPr dirty="0" sz="1600" spc="-30" b="1">
                <a:latin typeface="Arial"/>
                <a:cs typeface="Arial"/>
              </a:rPr>
              <a:t> </a:t>
            </a:r>
            <a:r>
              <a:rPr dirty="0" sz="1600" spc="-40" b="1">
                <a:latin typeface="Arial"/>
                <a:cs typeface="Arial"/>
              </a:rPr>
              <a:t>W-</a:t>
            </a:r>
            <a:r>
              <a:rPr dirty="0" sz="1600" b="1">
                <a:latin typeface="Arial"/>
                <a:cs typeface="Arial"/>
              </a:rPr>
              <a:t>2</a:t>
            </a:r>
            <a:r>
              <a:rPr dirty="0" sz="1600" spc="-2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in</a:t>
            </a:r>
            <a:r>
              <a:rPr dirty="0" sz="1600" spc="-4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Internet</a:t>
            </a:r>
            <a:r>
              <a:rPr dirty="0" sz="1600" spc="-20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Explorer</a:t>
            </a:r>
            <a:endParaRPr sz="16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Click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File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&gt;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Print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and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follow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prompts,</a:t>
            </a:r>
            <a:endParaRPr sz="1400">
              <a:latin typeface="Arial"/>
              <a:cs typeface="Arial"/>
            </a:endParaRPr>
          </a:p>
          <a:p>
            <a:pPr marL="299085" marR="5080" indent="-287020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Move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mouse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bottom</a:t>
            </a:r>
            <a:r>
              <a:rPr dirty="0" sz="1400" spc="-6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of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window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,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select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Printer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icon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from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pop-up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tool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 spc="-20">
                <a:latin typeface="Arial"/>
                <a:cs typeface="Arial"/>
              </a:rPr>
              <a:t>bar, </a:t>
            </a:r>
            <a:r>
              <a:rPr dirty="0" sz="1400">
                <a:latin typeface="Arial"/>
                <a:cs typeface="Arial"/>
              </a:rPr>
              <a:t>and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follow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prompts.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15"/>
              </a:spcBef>
              <a:buFont typeface="Arial"/>
              <a:buChar char="•"/>
            </a:pPr>
            <a:endParaRPr sz="1400">
              <a:latin typeface="Arial"/>
              <a:cs typeface="Arial"/>
            </a:endParaRPr>
          </a:p>
          <a:p>
            <a:pPr marL="12700">
              <a:lnSpc>
                <a:spcPts val="1920"/>
              </a:lnSpc>
            </a:pPr>
            <a:r>
              <a:rPr dirty="0" sz="1600" b="1">
                <a:latin typeface="Arial"/>
                <a:cs typeface="Arial"/>
              </a:rPr>
              <a:t>Print</a:t>
            </a:r>
            <a:r>
              <a:rPr dirty="0" sz="1600" spc="-60" b="1">
                <a:latin typeface="Arial"/>
                <a:cs typeface="Arial"/>
              </a:rPr>
              <a:t> </a:t>
            </a:r>
            <a:r>
              <a:rPr dirty="0" sz="1600" spc="-20" b="1">
                <a:latin typeface="Arial"/>
                <a:cs typeface="Arial"/>
              </a:rPr>
              <a:t>Your</a:t>
            </a:r>
            <a:r>
              <a:rPr dirty="0" sz="1600" spc="-30" b="1">
                <a:latin typeface="Arial"/>
                <a:cs typeface="Arial"/>
              </a:rPr>
              <a:t> </a:t>
            </a:r>
            <a:r>
              <a:rPr dirty="0" sz="1600" spc="-40" b="1">
                <a:latin typeface="Arial"/>
                <a:cs typeface="Arial"/>
              </a:rPr>
              <a:t>W-</a:t>
            </a:r>
            <a:r>
              <a:rPr dirty="0" sz="1600" b="1">
                <a:latin typeface="Arial"/>
                <a:cs typeface="Arial"/>
              </a:rPr>
              <a:t>2</a:t>
            </a:r>
            <a:r>
              <a:rPr dirty="0" sz="1600" spc="-2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in</a:t>
            </a:r>
            <a:r>
              <a:rPr dirty="0" sz="1600" spc="-3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Google</a:t>
            </a:r>
            <a:r>
              <a:rPr dirty="0" sz="1600" spc="-15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Chrome</a:t>
            </a:r>
            <a:endParaRPr sz="1600">
              <a:latin typeface="Arial"/>
              <a:cs typeface="Arial"/>
            </a:endParaRPr>
          </a:p>
          <a:p>
            <a:pPr marL="299085" indent="-286385">
              <a:lnSpc>
                <a:spcPts val="168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Click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Menu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&gt;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Print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and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follow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prompts</a:t>
            </a:r>
            <a:endParaRPr sz="1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Select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Printer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icon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from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tool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bar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at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top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of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window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and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follow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prompts.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38</a:t>
            </a:fld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8580" y="356615"/>
            <a:ext cx="9089390" cy="637540"/>
            <a:chOff x="68580" y="356615"/>
            <a:chExt cx="9089390" cy="637540"/>
          </a:xfrm>
        </p:grpSpPr>
        <p:sp>
          <p:nvSpPr>
            <p:cNvPr id="4" name="object 4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r" marR="85090">
              <a:lnSpc>
                <a:spcPct val="100000"/>
              </a:lnSpc>
              <a:spcBef>
                <a:spcPts val="95"/>
              </a:spcBef>
            </a:pPr>
            <a:r>
              <a:rPr dirty="0"/>
              <a:t>Save</a:t>
            </a:r>
            <a:r>
              <a:rPr dirty="0" spc="-60"/>
              <a:t> </a:t>
            </a:r>
            <a:r>
              <a:rPr dirty="0" spc="-35"/>
              <a:t>W-</a:t>
            </a:r>
            <a:r>
              <a:rPr dirty="0" spc="-50"/>
              <a:t>2</a:t>
            </a:r>
          </a:p>
        </p:txBody>
      </p:sp>
      <p:pic>
        <p:nvPicPr>
          <p:cNvPr id="7" name="object 7" descr="watermark__BLUE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525576" y="1081278"/>
            <a:ext cx="7456170" cy="23723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1880"/>
              </a:lnSpc>
              <a:spcBef>
                <a:spcPts val="95"/>
              </a:spcBef>
            </a:pPr>
            <a:r>
              <a:rPr dirty="0" sz="1600" b="1">
                <a:latin typeface="Arial"/>
                <a:cs typeface="Arial"/>
              </a:rPr>
              <a:t>Save</a:t>
            </a:r>
            <a:r>
              <a:rPr dirty="0" sz="1600" spc="-50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Your</a:t>
            </a:r>
            <a:r>
              <a:rPr dirty="0" sz="1600" spc="-40" b="1">
                <a:latin typeface="Arial"/>
                <a:cs typeface="Arial"/>
              </a:rPr>
              <a:t> W-</a:t>
            </a:r>
            <a:r>
              <a:rPr dirty="0" sz="1600" b="1">
                <a:latin typeface="Arial"/>
                <a:cs typeface="Arial"/>
              </a:rPr>
              <a:t>2</a:t>
            </a:r>
            <a:r>
              <a:rPr dirty="0" sz="1600" spc="-2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in</a:t>
            </a:r>
            <a:r>
              <a:rPr dirty="0" sz="1600" spc="-4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Internet</a:t>
            </a:r>
            <a:r>
              <a:rPr dirty="0" sz="1600" spc="-20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Explorer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ts val="2120"/>
              </a:lnSpc>
            </a:pPr>
            <a:r>
              <a:rPr dirty="0" sz="1800">
                <a:latin typeface="Calibri"/>
                <a:cs typeface="Calibri"/>
              </a:rPr>
              <a:t>There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are</a:t>
            </a:r>
            <a:r>
              <a:rPr dirty="0" sz="1800" spc="-5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two</a:t>
            </a:r>
            <a:r>
              <a:rPr dirty="0" sz="1800" spc="-6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available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options:</a:t>
            </a:r>
            <a:endParaRPr sz="1800">
              <a:latin typeface="Calibri"/>
              <a:cs typeface="Calibri"/>
            </a:endParaRPr>
          </a:p>
          <a:p>
            <a:pPr marL="299085" indent="-286385">
              <a:lnSpc>
                <a:spcPct val="100000"/>
              </a:lnSpc>
              <a:spcBef>
                <a:spcPts val="75"/>
              </a:spcBef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Click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File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&gt;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Print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and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follow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prompts</a:t>
            </a:r>
            <a:endParaRPr sz="1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Move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mouse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bottom</a:t>
            </a:r>
            <a:r>
              <a:rPr dirty="0" sz="1400" spc="-6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of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window,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select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Diskette</a:t>
            </a:r>
            <a:endParaRPr sz="1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icon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from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pop-</a:t>
            </a:r>
            <a:r>
              <a:rPr dirty="0" sz="1400">
                <a:latin typeface="Arial"/>
                <a:cs typeface="Arial"/>
              </a:rPr>
              <a:t>up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tool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bar,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and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follow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prompts.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95"/>
              </a:spcBef>
              <a:buFont typeface="Arial"/>
              <a:buChar char="•"/>
            </a:pPr>
            <a:endParaRPr sz="1400">
              <a:latin typeface="Arial"/>
              <a:cs typeface="Arial"/>
            </a:endParaRPr>
          </a:p>
          <a:p>
            <a:pPr marL="12700">
              <a:lnSpc>
                <a:spcPts val="1920"/>
              </a:lnSpc>
            </a:pPr>
            <a:r>
              <a:rPr dirty="0" sz="1600" b="1">
                <a:latin typeface="Arial"/>
                <a:cs typeface="Arial"/>
              </a:rPr>
              <a:t>Save</a:t>
            </a:r>
            <a:r>
              <a:rPr dirty="0" sz="1600" spc="-55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Your</a:t>
            </a:r>
            <a:r>
              <a:rPr dirty="0" sz="1600" spc="-40" b="1">
                <a:latin typeface="Arial"/>
                <a:cs typeface="Arial"/>
              </a:rPr>
              <a:t> W-</a:t>
            </a:r>
            <a:r>
              <a:rPr dirty="0" sz="1600" b="1">
                <a:latin typeface="Arial"/>
                <a:cs typeface="Arial"/>
              </a:rPr>
              <a:t>2</a:t>
            </a:r>
            <a:r>
              <a:rPr dirty="0" sz="1600" spc="-3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in</a:t>
            </a:r>
            <a:r>
              <a:rPr dirty="0" sz="1600" spc="-4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Google</a:t>
            </a:r>
            <a:r>
              <a:rPr dirty="0" sz="1600" spc="-20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Chrome</a:t>
            </a:r>
            <a:endParaRPr sz="1600">
              <a:latin typeface="Arial"/>
              <a:cs typeface="Arial"/>
            </a:endParaRPr>
          </a:p>
          <a:p>
            <a:pPr marL="299085" indent="-286385">
              <a:lnSpc>
                <a:spcPts val="168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There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are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two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available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options.</a:t>
            </a:r>
            <a:endParaRPr sz="1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spcBef>
                <a:spcPts val="5"/>
              </a:spcBef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Right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click,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select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Save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as...and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follow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prompts</a:t>
            </a:r>
            <a:endParaRPr sz="1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Select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Download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icon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from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tool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bar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at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top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of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window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and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follow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prompts.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38</a:t>
            </a:fld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8580" y="356615"/>
            <a:ext cx="9089390" cy="637540"/>
            <a:chOff x="68580" y="356615"/>
            <a:chExt cx="9089390" cy="637540"/>
          </a:xfrm>
        </p:grpSpPr>
        <p:sp>
          <p:nvSpPr>
            <p:cNvPr id="4" name="object 4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5156200">
              <a:lnSpc>
                <a:spcPct val="100000"/>
              </a:lnSpc>
              <a:spcBef>
                <a:spcPts val="95"/>
              </a:spcBef>
            </a:pPr>
            <a:r>
              <a:rPr dirty="0"/>
              <a:t>Updating</a:t>
            </a:r>
            <a:r>
              <a:rPr dirty="0" spc="-100"/>
              <a:t> </a:t>
            </a:r>
            <a:r>
              <a:rPr dirty="0" spc="-10"/>
              <a:t>Email</a:t>
            </a:r>
            <a:r>
              <a:rPr dirty="0" spc="-185"/>
              <a:t> </a:t>
            </a:r>
            <a:r>
              <a:rPr dirty="0" spc="-10"/>
              <a:t>Address</a:t>
            </a:r>
          </a:p>
        </p:txBody>
      </p:sp>
      <p:pic>
        <p:nvPicPr>
          <p:cNvPr id="7" name="object 7" descr="watermark__BLUE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319531" y="1182115"/>
            <a:ext cx="8420735" cy="1093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>
                <a:latin typeface="Arial"/>
                <a:cs typeface="Arial"/>
              </a:rPr>
              <a:t>Each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time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make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change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information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NYS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Payroll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Online,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an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email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will be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sent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notifying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 spc="-25">
                <a:latin typeface="Arial"/>
                <a:cs typeface="Arial"/>
              </a:rPr>
              <a:t>you </a:t>
            </a:r>
            <a:r>
              <a:rPr dirty="0" sz="1400">
                <a:latin typeface="Arial"/>
                <a:cs typeface="Arial"/>
              </a:rPr>
              <a:t>of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change.</a:t>
            </a:r>
            <a:r>
              <a:rPr dirty="0" sz="1400" spc="-7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This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message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will be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sent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all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of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email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addresses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stored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NYS Payroll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Online.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It</a:t>
            </a:r>
            <a:r>
              <a:rPr dirty="0" sz="1400" spc="-25">
                <a:latin typeface="Arial"/>
                <a:cs typeface="Arial"/>
              </a:rPr>
              <a:t> is </a:t>
            </a:r>
            <a:r>
              <a:rPr dirty="0" sz="1400">
                <a:latin typeface="Arial"/>
                <a:cs typeface="Arial"/>
              </a:rPr>
              <a:t>important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that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maintain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up-</a:t>
            </a:r>
            <a:r>
              <a:rPr dirty="0" sz="1400">
                <a:latin typeface="Arial"/>
                <a:cs typeface="Arial"/>
              </a:rPr>
              <a:t>to-date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contact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information.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Font typeface="Arial"/>
              <a:buChar char="•"/>
              <a:tabLst>
                <a:tab pos="299085" algn="l"/>
              </a:tabLst>
            </a:pPr>
            <a:r>
              <a:rPr dirty="0" sz="1400" b="1">
                <a:latin typeface="Arial"/>
                <a:cs typeface="Arial"/>
              </a:rPr>
              <a:t>Select</a:t>
            </a:r>
            <a:r>
              <a:rPr dirty="0" sz="1400" spc="-5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Update</a:t>
            </a:r>
            <a:r>
              <a:rPr dirty="0" sz="1400" spc="-4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Email</a:t>
            </a:r>
            <a:r>
              <a:rPr dirty="0" sz="1400" spc="-9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Addresses</a:t>
            </a:r>
            <a:r>
              <a:rPr dirty="0" sz="1400" spc="-1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from</a:t>
            </a:r>
            <a:r>
              <a:rPr dirty="0" sz="1400" spc="-4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the</a:t>
            </a:r>
            <a:r>
              <a:rPr dirty="0" sz="1400" spc="-4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left</a:t>
            </a:r>
            <a:r>
              <a:rPr dirty="0" sz="1400" spc="-45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menu.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4572" y="2324100"/>
            <a:ext cx="7818120" cy="2725420"/>
            <a:chOff x="4572" y="2324100"/>
            <a:chExt cx="7818120" cy="2725420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2920" y="2324100"/>
              <a:ext cx="7319772" cy="2724912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572" y="3654552"/>
              <a:ext cx="496823" cy="59436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816" y="3686555"/>
              <a:ext cx="400812" cy="484631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51816" y="3686555"/>
              <a:ext cx="401320" cy="485140"/>
            </a:xfrm>
            <a:custGeom>
              <a:avLst/>
              <a:gdLst/>
              <a:ahLst/>
              <a:cxnLst/>
              <a:rect l="l" t="t" r="r" b="b"/>
              <a:pathLst>
                <a:path w="401320" h="485139">
                  <a:moveTo>
                    <a:pt x="0" y="121158"/>
                  </a:moveTo>
                  <a:lnTo>
                    <a:pt x="200406" y="121158"/>
                  </a:lnTo>
                  <a:lnTo>
                    <a:pt x="200406" y="0"/>
                  </a:lnTo>
                  <a:lnTo>
                    <a:pt x="400812" y="242316"/>
                  </a:lnTo>
                  <a:lnTo>
                    <a:pt x="200406" y="484632"/>
                  </a:lnTo>
                  <a:lnTo>
                    <a:pt x="200406" y="363474"/>
                  </a:lnTo>
                  <a:lnTo>
                    <a:pt x="0" y="363474"/>
                  </a:lnTo>
                  <a:lnTo>
                    <a:pt x="0" y="121158"/>
                  </a:lnTo>
                  <a:close/>
                </a:path>
              </a:pathLst>
            </a:custGeom>
            <a:ln w="9144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38</a:t>
            </a:fld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sunywallpaper-ppt-light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 descr="sunywallpaper-ppt-light.jpg"/>
          <p:cNvGrpSpPr/>
          <p:nvPr/>
        </p:nvGrpSpPr>
        <p:grpSpPr>
          <a:xfrm>
            <a:off x="0" y="36576"/>
            <a:ext cx="9157970" cy="5107305"/>
            <a:chOff x="0" y="36576"/>
            <a:chExt cx="9157970" cy="5107305"/>
          </a:xfrm>
        </p:grpSpPr>
        <p:pic>
          <p:nvPicPr>
            <p:cNvPr id="4" name="object 4" descr="sunywallpaper-ppt-light.jp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6576"/>
              <a:ext cx="9144000" cy="510692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479933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Email</a:t>
            </a:r>
            <a:r>
              <a:rPr dirty="0" spc="-185"/>
              <a:t> </a:t>
            </a:r>
            <a:r>
              <a:rPr dirty="0"/>
              <a:t>Address</a:t>
            </a:r>
            <a:r>
              <a:rPr dirty="0" spc="-110"/>
              <a:t> </a:t>
            </a:r>
            <a:r>
              <a:rPr dirty="0" spc="-10"/>
              <a:t>(continued)</a:t>
            </a:r>
          </a:p>
        </p:txBody>
      </p:sp>
      <p:grpSp>
        <p:nvGrpSpPr>
          <p:cNvPr id="8" name="object 8"/>
          <p:cNvGrpSpPr/>
          <p:nvPr/>
        </p:nvGrpSpPr>
        <p:grpSpPr>
          <a:xfrm>
            <a:off x="685800" y="2767583"/>
            <a:ext cx="8213090" cy="2376170"/>
            <a:chOff x="685800" y="2767583"/>
            <a:chExt cx="8213090" cy="2376170"/>
          </a:xfrm>
        </p:grpSpPr>
        <p:pic>
          <p:nvPicPr>
            <p:cNvPr id="9" name="object 9" descr="watermark__BLUE_logo.png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893684" y="4395215"/>
              <a:ext cx="1004900" cy="748284"/>
            </a:xfrm>
            <a:prstGeom prst="rect">
              <a:avLst/>
            </a:prstGeom>
          </p:spPr>
        </p:pic>
        <p:pic>
          <p:nvPicPr>
            <p:cNvPr id="10" name="object 10" descr="C:\Users\vumbacti\AppData\Local\Temp\SNAGHTML29106b1.PNG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85800" y="2767583"/>
              <a:ext cx="7091172" cy="2273808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From</a:t>
            </a:r>
            <a:r>
              <a:rPr dirty="0" spc="-55"/>
              <a:t> </a:t>
            </a:r>
            <a:r>
              <a:rPr dirty="0"/>
              <a:t>here</a:t>
            </a:r>
            <a:r>
              <a:rPr dirty="0" spc="-35"/>
              <a:t> </a:t>
            </a:r>
            <a:r>
              <a:rPr dirty="0"/>
              <a:t>you</a:t>
            </a:r>
            <a:r>
              <a:rPr dirty="0" spc="-25"/>
              <a:t> </a:t>
            </a:r>
            <a:r>
              <a:rPr dirty="0"/>
              <a:t>can</a:t>
            </a:r>
            <a:r>
              <a:rPr dirty="0" spc="-35"/>
              <a:t> </a:t>
            </a:r>
            <a:r>
              <a:rPr dirty="0"/>
              <a:t>change</a:t>
            </a:r>
            <a:r>
              <a:rPr dirty="0" spc="-50"/>
              <a:t> </a:t>
            </a:r>
            <a:r>
              <a:rPr dirty="0"/>
              <a:t>your</a:t>
            </a:r>
            <a:r>
              <a:rPr dirty="0" spc="-25"/>
              <a:t> </a:t>
            </a:r>
            <a:r>
              <a:rPr dirty="0"/>
              <a:t>preferred</a:t>
            </a:r>
            <a:r>
              <a:rPr dirty="0" spc="-60"/>
              <a:t> </a:t>
            </a:r>
            <a:r>
              <a:rPr dirty="0"/>
              <a:t>email</a:t>
            </a:r>
            <a:r>
              <a:rPr dirty="0" spc="-25"/>
              <a:t> </a:t>
            </a:r>
            <a:r>
              <a:rPr dirty="0"/>
              <a:t>address,</a:t>
            </a:r>
            <a:r>
              <a:rPr dirty="0" spc="-55"/>
              <a:t> </a:t>
            </a:r>
            <a:r>
              <a:rPr dirty="0"/>
              <a:t>update</a:t>
            </a:r>
            <a:r>
              <a:rPr dirty="0" spc="-55"/>
              <a:t> </a:t>
            </a:r>
            <a:r>
              <a:rPr dirty="0"/>
              <a:t>existing</a:t>
            </a:r>
            <a:r>
              <a:rPr dirty="0" spc="-35"/>
              <a:t> </a:t>
            </a:r>
            <a:r>
              <a:rPr dirty="0"/>
              <a:t>email</a:t>
            </a:r>
            <a:r>
              <a:rPr dirty="0" spc="-20"/>
              <a:t> </a:t>
            </a:r>
            <a:r>
              <a:rPr dirty="0"/>
              <a:t>addresses,</a:t>
            </a:r>
            <a:r>
              <a:rPr dirty="0" spc="-55"/>
              <a:t> </a:t>
            </a:r>
            <a:r>
              <a:rPr dirty="0"/>
              <a:t>add</a:t>
            </a:r>
            <a:r>
              <a:rPr dirty="0" spc="-35"/>
              <a:t> </a:t>
            </a:r>
            <a:r>
              <a:rPr dirty="0"/>
              <a:t>a</a:t>
            </a:r>
            <a:r>
              <a:rPr dirty="0" spc="-25"/>
              <a:t> </a:t>
            </a:r>
            <a:r>
              <a:rPr dirty="0"/>
              <a:t>new</a:t>
            </a:r>
            <a:r>
              <a:rPr dirty="0" spc="-30"/>
              <a:t> </a:t>
            </a:r>
            <a:r>
              <a:rPr dirty="0" spc="-25"/>
              <a:t>one</a:t>
            </a:r>
          </a:p>
          <a:p>
            <a:pPr marL="12700">
              <a:lnSpc>
                <a:spcPct val="100000"/>
              </a:lnSpc>
            </a:pPr>
            <a:r>
              <a:rPr dirty="0"/>
              <a:t>or</a:t>
            </a:r>
            <a:r>
              <a:rPr dirty="0" spc="-35"/>
              <a:t> </a:t>
            </a:r>
            <a:r>
              <a:rPr dirty="0"/>
              <a:t>delete</a:t>
            </a:r>
            <a:r>
              <a:rPr dirty="0" spc="-50"/>
              <a:t> </a:t>
            </a:r>
            <a:r>
              <a:rPr dirty="0"/>
              <a:t>an</a:t>
            </a:r>
            <a:r>
              <a:rPr dirty="0" spc="-25"/>
              <a:t> </a:t>
            </a:r>
            <a:r>
              <a:rPr dirty="0"/>
              <a:t>existing</a:t>
            </a:r>
            <a:r>
              <a:rPr dirty="0" spc="-40"/>
              <a:t> </a:t>
            </a:r>
            <a:r>
              <a:rPr dirty="0"/>
              <a:t>email</a:t>
            </a:r>
            <a:r>
              <a:rPr dirty="0" spc="-35"/>
              <a:t> </a:t>
            </a:r>
            <a:r>
              <a:rPr dirty="0" spc="-10"/>
              <a:t>address.</a:t>
            </a: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200" b="1">
                <a:latin typeface="Arial"/>
                <a:cs typeface="Arial"/>
              </a:rPr>
              <a:t>Preferred</a:t>
            </a:r>
            <a:r>
              <a:rPr dirty="0" sz="1200" spc="-5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Email</a:t>
            </a:r>
            <a:r>
              <a:rPr dirty="0" sz="1200" spc="-8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Address</a:t>
            </a:r>
            <a:endParaRPr sz="1200">
              <a:latin typeface="Arial"/>
              <a:cs typeface="Arial"/>
            </a:endParaRPr>
          </a:p>
          <a:p>
            <a:pPr marL="299085" marR="408305" indent="-287020">
              <a:lnSpc>
                <a:spcPct val="100000"/>
              </a:lnSpc>
              <a:spcBef>
                <a:spcPts val="5"/>
              </a:spcBef>
              <a:buChar char="•"/>
              <a:tabLst>
                <a:tab pos="299085" algn="l"/>
              </a:tabLst>
            </a:pPr>
            <a:r>
              <a:rPr dirty="0" sz="1200"/>
              <a:t>Although</a:t>
            </a:r>
            <a:r>
              <a:rPr dirty="0" sz="1200" spc="-45"/>
              <a:t> </a:t>
            </a:r>
            <a:r>
              <a:rPr dirty="0" sz="1200"/>
              <a:t>you</a:t>
            </a:r>
            <a:r>
              <a:rPr dirty="0" sz="1200" spc="-20"/>
              <a:t> </a:t>
            </a:r>
            <a:r>
              <a:rPr dirty="0" sz="1200"/>
              <a:t>will</a:t>
            </a:r>
            <a:r>
              <a:rPr dirty="0" sz="1200" spc="-5"/>
              <a:t> </a:t>
            </a:r>
            <a:r>
              <a:rPr dirty="0" sz="1200"/>
              <a:t>be</a:t>
            </a:r>
            <a:r>
              <a:rPr dirty="0" sz="1200" spc="-20"/>
              <a:t> </a:t>
            </a:r>
            <a:r>
              <a:rPr dirty="0" sz="1200"/>
              <a:t>notified</a:t>
            </a:r>
            <a:r>
              <a:rPr dirty="0" sz="1200" spc="-20"/>
              <a:t> </a:t>
            </a:r>
            <a:r>
              <a:rPr dirty="0" sz="1200"/>
              <a:t>via</a:t>
            </a:r>
            <a:r>
              <a:rPr dirty="0" sz="1200" spc="-35"/>
              <a:t> </a:t>
            </a:r>
            <a:r>
              <a:rPr dirty="0" sz="1200"/>
              <a:t>email</a:t>
            </a:r>
            <a:r>
              <a:rPr dirty="0" sz="1200" spc="-50"/>
              <a:t> </a:t>
            </a:r>
            <a:r>
              <a:rPr dirty="0" sz="1200"/>
              <a:t>to</a:t>
            </a:r>
            <a:r>
              <a:rPr dirty="0" sz="1200" spc="-5"/>
              <a:t> </a:t>
            </a:r>
            <a:r>
              <a:rPr dirty="0" sz="1200"/>
              <a:t>BOTH</a:t>
            </a:r>
            <a:r>
              <a:rPr dirty="0" sz="1200" spc="-30"/>
              <a:t> </a:t>
            </a:r>
            <a:r>
              <a:rPr dirty="0" sz="1200"/>
              <a:t>email</a:t>
            </a:r>
            <a:r>
              <a:rPr dirty="0" sz="1200" spc="-40"/>
              <a:t> </a:t>
            </a:r>
            <a:r>
              <a:rPr dirty="0" sz="1200"/>
              <a:t>addresses</a:t>
            </a:r>
            <a:r>
              <a:rPr dirty="0" sz="1200" spc="-45"/>
              <a:t> </a:t>
            </a:r>
            <a:r>
              <a:rPr dirty="0" sz="1200"/>
              <a:t>each</a:t>
            </a:r>
            <a:r>
              <a:rPr dirty="0" sz="1200" spc="-30"/>
              <a:t> </a:t>
            </a:r>
            <a:r>
              <a:rPr dirty="0" sz="1200"/>
              <a:t>time</a:t>
            </a:r>
            <a:r>
              <a:rPr dirty="0" sz="1200" spc="-25"/>
              <a:t> </a:t>
            </a:r>
            <a:r>
              <a:rPr dirty="0" sz="1200"/>
              <a:t>a</a:t>
            </a:r>
            <a:r>
              <a:rPr dirty="0" sz="1200" spc="-20"/>
              <a:t> </a:t>
            </a:r>
            <a:r>
              <a:rPr dirty="0" sz="1200"/>
              <a:t>change</a:t>
            </a:r>
            <a:r>
              <a:rPr dirty="0" sz="1200" spc="-40"/>
              <a:t> </a:t>
            </a:r>
            <a:r>
              <a:rPr dirty="0" sz="1200"/>
              <a:t>is</a:t>
            </a:r>
            <a:r>
              <a:rPr dirty="0" sz="1200" spc="-15"/>
              <a:t> </a:t>
            </a:r>
            <a:r>
              <a:rPr dirty="0" sz="1200"/>
              <a:t>made,</a:t>
            </a:r>
            <a:r>
              <a:rPr dirty="0" sz="1200" spc="-45"/>
              <a:t> </a:t>
            </a:r>
            <a:r>
              <a:rPr dirty="0" sz="1200"/>
              <a:t>NYS</a:t>
            </a:r>
            <a:r>
              <a:rPr dirty="0" sz="1200" spc="5"/>
              <a:t> </a:t>
            </a:r>
            <a:r>
              <a:rPr dirty="0" sz="1200"/>
              <a:t>Payroll</a:t>
            </a:r>
            <a:r>
              <a:rPr dirty="0" sz="1200" spc="-30"/>
              <a:t> </a:t>
            </a:r>
            <a:r>
              <a:rPr dirty="0" sz="1200" spc="-10"/>
              <a:t>Online </a:t>
            </a:r>
            <a:r>
              <a:rPr dirty="0" sz="1200"/>
              <a:t>requires</a:t>
            </a:r>
            <a:r>
              <a:rPr dirty="0" sz="1200" spc="-35"/>
              <a:t> </a:t>
            </a:r>
            <a:r>
              <a:rPr dirty="0" sz="1200"/>
              <a:t>that</a:t>
            </a:r>
            <a:r>
              <a:rPr dirty="0" sz="1200" spc="-20"/>
              <a:t> </a:t>
            </a:r>
            <a:r>
              <a:rPr dirty="0" sz="1200"/>
              <a:t>you</a:t>
            </a:r>
            <a:r>
              <a:rPr dirty="0" sz="1200" spc="-10"/>
              <a:t> </a:t>
            </a:r>
            <a:r>
              <a:rPr dirty="0" sz="1200"/>
              <a:t>have</a:t>
            </a:r>
            <a:r>
              <a:rPr dirty="0" sz="1200" spc="-20"/>
              <a:t> </a:t>
            </a:r>
            <a:r>
              <a:rPr dirty="0" sz="1200"/>
              <a:t>at</a:t>
            </a:r>
            <a:r>
              <a:rPr dirty="0" sz="1200" spc="-20"/>
              <a:t> </a:t>
            </a:r>
            <a:r>
              <a:rPr dirty="0" sz="1200"/>
              <a:t>least</a:t>
            </a:r>
            <a:r>
              <a:rPr dirty="0" sz="1200" spc="-20"/>
              <a:t> </a:t>
            </a:r>
            <a:r>
              <a:rPr dirty="0" sz="1200"/>
              <a:t>one</a:t>
            </a:r>
            <a:r>
              <a:rPr dirty="0" sz="1200" spc="-35"/>
              <a:t> </a:t>
            </a:r>
            <a:r>
              <a:rPr dirty="0" sz="1200"/>
              <a:t>email</a:t>
            </a:r>
            <a:r>
              <a:rPr dirty="0" sz="1200" spc="-40"/>
              <a:t> </a:t>
            </a:r>
            <a:r>
              <a:rPr dirty="0" sz="1200"/>
              <a:t>address</a:t>
            </a:r>
            <a:r>
              <a:rPr dirty="0" sz="1200" spc="-45"/>
              <a:t> </a:t>
            </a:r>
            <a:r>
              <a:rPr dirty="0" sz="1200"/>
              <a:t>in</a:t>
            </a:r>
            <a:r>
              <a:rPr dirty="0" sz="1200" spc="-20"/>
              <a:t> </a:t>
            </a:r>
            <a:r>
              <a:rPr dirty="0" sz="1200"/>
              <a:t>the</a:t>
            </a:r>
            <a:r>
              <a:rPr dirty="0" sz="1200" spc="-20"/>
              <a:t> </a:t>
            </a:r>
            <a:r>
              <a:rPr dirty="0" sz="1200"/>
              <a:t>system</a:t>
            </a:r>
            <a:r>
              <a:rPr dirty="0" sz="1200" spc="-5"/>
              <a:t> </a:t>
            </a:r>
            <a:r>
              <a:rPr dirty="0" sz="1200"/>
              <a:t>and</a:t>
            </a:r>
            <a:r>
              <a:rPr dirty="0" sz="1200" spc="-30"/>
              <a:t> </a:t>
            </a:r>
            <a:r>
              <a:rPr dirty="0" sz="1200"/>
              <a:t>designate</a:t>
            </a:r>
            <a:r>
              <a:rPr dirty="0" sz="1200" spc="-45"/>
              <a:t> </a:t>
            </a:r>
            <a:r>
              <a:rPr dirty="0" sz="1200"/>
              <a:t>a</a:t>
            </a:r>
            <a:r>
              <a:rPr dirty="0" sz="1200" spc="-20"/>
              <a:t> </a:t>
            </a:r>
            <a:r>
              <a:rPr dirty="0" sz="1200"/>
              <a:t>preferred</a:t>
            </a:r>
            <a:r>
              <a:rPr dirty="0" sz="1200" spc="-40"/>
              <a:t> </a:t>
            </a:r>
            <a:r>
              <a:rPr dirty="0" sz="1200"/>
              <a:t>email</a:t>
            </a:r>
            <a:r>
              <a:rPr dirty="0" sz="1200" spc="-50"/>
              <a:t> </a:t>
            </a:r>
            <a:r>
              <a:rPr dirty="0" sz="1200" spc="-10"/>
              <a:t>address.</a:t>
            </a:r>
            <a:endParaRPr sz="1200"/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200" spc="-60"/>
              <a:t>To</a:t>
            </a:r>
            <a:r>
              <a:rPr dirty="0" sz="1200" spc="-25"/>
              <a:t> </a:t>
            </a:r>
            <a:r>
              <a:rPr dirty="0" sz="1200"/>
              <a:t>change</a:t>
            </a:r>
            <a:r>
              <a:rPr dirty="0" sz="1200" spc="-45"/>
              <a:t> </a:t>
            </a:r>
            <a:r>
              <a:rPr dirty="0" sz="1200"/>
              <a:t>your</a:t>
            </a:r>
            <a:r>
              <a:rPr dirty="0" sz="1200" spc="-15"/>
              <a:t> </a:t>
            </a:r>
            <a:r>
              <a:rPr dirty="0" sz="1200"/>
              <a:t>preferred</a:t>
            </a:r>
            <a:r>
              <a:rPr dirty="0" sz="1200" spc="-55"/>
              <a:t> </a:t>
            </a:r>
            <a:r>
              <a:rPr dirty="0" sz="1200" spc="-10"/>
              <a:t>address:</a:t>
            </a:r>
            <a:endParaRPr sz="1200"/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200"/>
              <a:t>Click</a:t>
            </a:r>
            <a:r>
              <a:rPr dirty="0" sz="1200" spc="-10"/>
              <a:t> </a:t>
            </a:r>
            <a:r>
              <a:rPr dirty="0" sz="1200"/>
              <a:t>the</a:t>
            </a:r>
            <a:r>
              <a:rPr dirty="0" sz="1200" spc="-25"/>
              <a:t> </a:t>
            </a:r>
            <a:r>
              <a:rPr dirty="0" sz="1200"/>
              <a:t>check</a:t>
            </a:r>
            <a:r>
              <a:rPr dirty="0" sz="1200" spc="-20"/>
              <a:t> </a:t>
            </a:r>
            <a:r>
              <a:rPr dirty="0" sz="1200"/>
              <a:t>box</a:t>
            </a:r>
            <a:r>
              <a:rPr dirty="0" sz="1200" spc="-30"/>
              <a:t> </a:t>
            </a:r>
            <a:r>
              <a:rPr dirty="0" sz="1200"/>
              <a:t>under</a:t>
            </a:r>
            <a:r>
              <a:rPr dirty="0" sz="1200" spc="-30"/>
              <a:t> </a:t>
            </a:r>
            <a:r>
              <a:rPr dirty="0" sz="1200"/>
              <a:t>the</a:t>
            </a:r>
            <a:r>
              <a:rPr dirty="0" sz="1200" spc="-30"/>
              <a:t> </a:t>
            </a:r>
            <a:r>
              <a:rPr dirty="0" sz="1200"/>
              <a:t>Preferred</a:t>
            </a:r>
            <a:r>
              <a:rPr dirty="0" sz="1200" spc="-35"/>
              <a:t> </a:t>
            </a:r>
            <a:r>
              <a:rPr dirty="0" sz="1200"/>
              <a:t>column</a:t>
            </a:r>
            <a:r>
              <a:rPr dirty="0" sz="1200" spc="-35"/>
              <a:t> </a:t>
            </a:r>
            <a:r>
              <a:rPr dirty="0" sz="1200"/>
              <a:t>next</a:t>
            </a:r>
            <a:r>
              <a:rPr dirty="0" sz="1200" spc="-10"/>
              <a:t> </a:t>
            </a:r>
            <a:r>
              <a:rPr dirty="0" sz="1200"/>
              <a:t>to</a:t>
            </a:r>
            <a:r>
              <a:rPr dirty="0" sz="1200" spc="-10"/>
              <a:t> </a:t>
            </a:r>
            <a:r>
              <a:rPr dirty="0" sz="1200"/>
              <a:t>your</a:t>
            </a:r>
            <a:r>
              <a:rPr dirty="0" sz="1200" spc="-5"/>
              <a:t> </a:t>
            </a:r>
            <a:r>
              <a:rPr dirty="0" sz="1200"/>
              <a:t>preferred</a:t>
            </a:r>
            <a:r>
              <a:rPr dirty="0" sz="1200" spc="-55"/>
              <a:t> </a:t>
            </a:r>
            <a:r>
              <a:rPr dirty="0" sz="1200" spc="-10"/>
              <a:t>email</a:t>
            </a:r>
            <a:endParaRPr sz="1200"/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200" spc="-10"/>
              <a:t>address.</a:t>
            </a:r>
            <a:endParaRPr sz="1200"/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200"/>
              <a:t>Click</a:t>
            </a:r>
            <a:r>
              <a:rPr dirty="0" sz="1200" spc="-15"/>
              <a:t> </a:t>
            </a:r>
            <a:r>
              <a:rPr dirty="0" sz="1200"/>
              <a:t>Save</a:t>
            </a:r>
            <a:r>
              <a:rPr dirty="0" sz="1200" spc="-20"/>
              <a:t> </a:t>
            </a:r>
            <a:r>
              <a:rPr dirty="0" sz="1200"/>
              <a:t>to</a:t>
            </a:r>
            <a:r>
              <a:rPr dirty="0" sz="1200" spc="-20"/>
              <a:t> </a:t>
            </a:r>
            <a:r>
              <a:rPr dirty="0" sz="1200"/>
              <a:t>complete</a:t>
            </a:r>
            <a:r>
              <a:rPr dirty="0" sz="1200" spc="-40"/>
              <a:t> </a:t>
            </a:r>
            <a:r>
              <a:rPr dirty="0" sz="1200"/>
              <a:t>your</a:t>
            </a:r>
            <a:r>
              <a:rPr dirty="0" sz="1200" spc="-10"/>
              <a:t> change.</a:t>
            </a:r>
            <a:endParaRPr sz="1200"/>
          </a:p>
        </p:txBody>
      </p:sp>
      <p:sp>
        <p:nvSpPr>
          <p:cNvPr id="12" name="object 12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38</a:t>
            </a:fld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sunywallpaper-ppt-light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 descr="sunywallpaper-ppt-light.jpg"/>
          <p:cNvGrpSpPr/>
          <p:nvPr/>
        </p:nvGrpSpPr>
        <p:grpSpPr>
          <a:xfrm>
            <a:off x="39623" y="0"/>
            <a:ext cx="9118600" cy="5143500"/>
            <a:chOff x="39623" y="0"/>
            <a:chExt cx="9118600" cy="5143500"/>
          </a:xfrm>
        </p:grpSpPr>
        <p:pic>
          <p:nvPicPr>
            <p:cNvPr id="4" name="object 4" descr="sunywallpaper-ppt-light.jp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623" y="0"/>
              <a:ext cx="9104376" cy="51435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1533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81533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479933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Email</a:t>
            </a:r>
            <a:r>
              <a:rPr dirty="0" spc="-185"/>
              <a:t> </a:t>
            </a:r>
            <a:r>
              <a:rPr dirty="0"/>
              <a:t>Address</a:t>
            </a:r>
            <a:r>
              <a:rPr dirty="0" spc="-110"/>
              <a:t> </a:t>
            </a:r>
            <a:r>
              <a:rPr dirty="0" spc="-10"/>
              <a:t>(continued)</a:t>
            </a:r>
          </a:p>
        </p:txBody>
      </p:sp>
      <p:grpSp>
        <p:nvGrpSpPr>
          <p:cNvPr id="8" name="object 8"/>
          <p:cNvGrpSpPr/>
          <p:nvPr/>
        </p:nvGrpSpPr>
        <p:grpSpPr>
          <a:xfrm>
            <a:off x="466344" y="1767839"/>
            <a:ext cx="8432800" cy="3375660"/>
            <a:chOff x="466344" y="1767839"/>
            <a:chExt cx="8432800" cy="3375660"/>
          </a:xfrm>
        </p:grpSpPr>
        <p:pic>
          <p:nvPicPr>
            <p:cNvPr id="9" name="object 9" descr="watermark__BLUE_logo.png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893685" y="4395215"/>
              <a:ext cx="1004900" cy="748284"/>
            </a:xfrm>
            <a:prstGeom prst="rect">
              <a:avLst/>
            </a:prstGeom>
          </p:spPr>
        </p:pic>
        <p:pic>
          <p:nvPicPr>
            <p:cNvPr id="10" name="object 10" descr="C:\Users\vumbacti\AppData\Local\Temp\SNAGHTML2ff0369.PNG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66344" y="1767839"/>
              <a:ext cx="6362700" cy="2513076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355803" y="1118107"/>
            <a:ext cx="6857365" cy="60642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b="1">
                <a:latin typeface="Arial"/>
                <a:cs typeface="Arial"/>
              </a:rPr>
              <a:t>Update</a:t>
            </a:r>
            <a:r>
              <a:rPr dirty="0" sz="1400" spc="-4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Existing</a:t>
            </a:r>
            <a:r>
              <a:rPr dirty="0" sz="1400" spc="-6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Email</a:t>
            </a:r>
            <a:r>
              <a:rPr dirty="0" sz="1400" spc="-80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Address</a:t>
            </a:r>
            <a:endParaRPr sz="1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spcBef>
                <a:spcPts val="5"/>
              </a:spcBef>
              <a:buChar char="•"/>
              <a:tabLst>
                <a:tab pos="299085" algn="l"/>
              </a:tabLst>
            </a:pPr>
            <a:r>
              <a:rPr dirty="0" sz="1200">
                <a:latin typeface="Arial"/>
                <a:cs typeface="Arial"/>
              </a:rPr>
              <a:t>Click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10">
                <a:latin typeface="Arial"/>
                <a:cs typeface="Arial"/>
              </a:rPr>
              <a:t> Email</a:t>
            </a:r>
            <a:r>
              <a:rPr dirty="0" sz="1200" spc="-10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Address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field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for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email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address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you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want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update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enter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your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changes.</a:t>
            </a:r>
            <a:endParaRPr sz="1200">
              <a:latin typeface="Arial"/>
              <a:cs typeface="Arial"/>
            </a:endParaRPr>
          </a:p>
          <a:p>
            <a:pPr marL="341630" indent="-328930">
              <a:lnSpc>
                <a:spcPct val="100000"/>
              </a:lnSpc>
              <a:buChar char="•"/>
              <a:tabLst>
                <a:tab pos="341630" algn="l"/>
              </a:tabLst>
            </a:pPr>
            <a:r>
              <a:rPr dirty="0" sz="1200">
                <a:latin typeface="Arial"/>
                <a:cs typeface="Arial"/>
              </a:rPr>
              <a:t>Click</a:t>
            </a:r>
            <a:r>
              <a:rPr dirty="0" sz="1200" spc="-20">
                <a:latin typeface="Arial"/>
                <a:cs typeface="Arial"/>
              </a:rPr>
              <a:t> Save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38</a:t>
            </a:fld>
          </a:p>
        </p:txBody>
      </p:sp>
      <p:sp>
        <p:nvSpPr>
          <p:cNvPr id="12" name="object 12"/>
          <p:cNvSpPr txBox="1"/>
          <p:nvPr/>
        </p:nvSpPr>
        <p:spPr>
          <a:xfrm>
            <a:off x="436270" y="4413605"/>
            <a:ext cx="343852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86055" indent="-173355">
              <a:lnSpc>
                <a:spcPct val="100000"/>
              </a:lnSpc>
              <a:spcBef>
                <a:spcPts val="100"/>
              </a:spcBef>
              <a:buChar char="•"/>
              <a:tabLst>
                <a:tab pos="186055" algn="l"/>
              </a:tabLst>
            </a:pPr>
            <a:r>
              <a:rPr dirty="0" sz="1200">
                <a:latin typeface="Arial"/>
                <a:cs typeface="Arial"/>
              </a:rPr>
              <a:t>Click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OK to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return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Email</a:t>
            </a:r>
            <a:r>
              <a:rPr dirty="0" sz="1200" spc="-10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Addresses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page</a:t>
            </a:r>
            <a:r>
              <a:rPr dirty="0" sz="1800" spc="-20"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sunywallpaper-ppt-light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 descr="sunywallpaper-ppt-light.jpg"/>
          <p:cNvGrpSpPr/>
          <p:nvPr/>
        </p:nvGrpSpPr>
        <p:grpSpPr>
          <a:xfrm>
            <a:off x="28955" y="0"/>
            <a:ext cx="9129395" cy="5135880"/>
            <a:chOff x="28955" y="0"/>
            <a:chExt cx="9129395" cy="5135880"/>
          </a:xfrm>
        </p:grpSpPr>
        <p:pic>
          <p:nvPicPr>
            <p:cNvPr id="4" name="object 4" descr="sunywallpaper-ppt-light.jp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955" y="0"/>
              <a:ext cx="9115044" cy="513587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1533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81533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5871210">
              <a:lnSpc>
                <a:spcPct val="100000"/>
              </a:lnSpc>
              <a:spcBef>
                <a:spcPts val="95"/>
              </a:spcBef>
            </a:pPr>
            <a:r>
              <a:rPr dirty="0"/>
              <a:t>New</a:t>
            </a:r>
            <a:r>
              <a:rPr dirty="0" spc="-60"/>
              <a:t> </a:t>
            </a:r>
            <a:r>
              <a:rPr dirty="0" spc="-10"/>
              <a:t>Email</a:t>
            </a:r>
            <a:r>
              <a:rPr dirty="0" spc="-185"/>
              <a:t> </a:t>
            </a:r>
            <a:r>
              <a:rPr dirty="0" spc="-10"/>
              <a:t>Address</a:t>
            </a:r>
          </a:p>
        </p:txBody>
      </p:sp>
      <p:grpSp>
        <p:nvGrpSpPr>
          <p:cNvPr id="8" name="object 8"/>
          <p:cNvGrpSpPr/>
          <p:nvPr/>
        </p:nvGrpSpPr>
        <p:grpSpPr>
          <a:xfrm>
            <a:off x="870203" y="1938527"/>
            <a:ext cx="8028940" cy="3205480"/>
            <a:chOff x="870203" y="1938527"/>
            <a:chExt cx="8028940" cy="3205480"/>
          </a:xfrm>
        </p:grpSpPr>
        <p:pic>
          <p:nvPicPr>
            <p:cNvPr id="9" name="object 9" descr="watermark__BLUE_logo.png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893685" y="4395215"/>
              <a:ext cx="1004900" cy="748284"/>
            </a:xfrm>
            <a:prstGeom prst="rect">
              <a:avLst/>
            </a:prstGeom>
          </p:spPr>
        </p:pic>
        <p:pic>
          <p:nvPicPr>
            <p:cNvPr id="10" name="object 10" descr="C:\Users\vumbacti\AppData\Local\Temp\SNAGHTML301d48c.PNG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70203" y="1938527"/>
              <a:ext cx="6295644" cy="2590800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449986" y="1080897"/>
            <a:ext cx="4966970" cy="7258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b="1">
                <a:latin typeface="Arial"/>
                <a:cs typeface="Arial"/>
              </a:rPr>
              <a:t>Add</a:t>
            </a:r>
            <a:r>
              <a:rPr dirty="0" sz="1600" spc="1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a</a:t>
            </a:r>
            <a:r>
              <a:rPr dirty="0" sz="1600" spc="-4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New</a:t>
            </a:r>
            <a:r>
              <a:rPr dirty="0" sz="1600" spc="-2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Email</a:t>
            </a:r>
            <a:r>
              <a:rPr dirty="0" sz="1600" spc="-70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Address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5"/>
              </a:spcBef>
            </a:pPr>
            <a:endParaRPr sz="16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400" spc="-10">
                <a:latin typeface="Arial"/>
                <a:cs typeface="Arial"/>
              </a:rPr>
              <a:t>Click</a:t>
            </a:r>
            <a:r>
              <a:rPr dirty="0" sz="1400" spc="-10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Add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Email</a:t>
            </a:r>
            <a:r>
              <a:rPr dirty="0" sz="1400" spc="-9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Address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insert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new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email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address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 spc="-20">
                <a:latin typeface="Arial"/>
                <a:cs typeface="Arial"/>
              </a:rPr>
              <a:t>row.</a:t>
            </a:r>
            <a:endParaRPr sz="1400">
              <a:latin typeface="Arial"/>
              <a:cs typeface="Arial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38</a:t>
            </a:fld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sunywallpaper-ppt-light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 descr="sunywallpaper-ppt-light.jpg"/>
          <p:cNvGrpSpPr/>
          <p:nvPr/>
        </p:nvGrpSpPr>
        <p:grpSpPr>
          <a:xfrm>
            <a:off x="28955" y="0"/>
            <a:ext cx="9129395" cy="5135880"/>
            <a:chOff x="28955" y="0"/>
            <a:chExt cx="9129395" cy="5135880"/>
          </a:xfrm>
        </p:grpSpPr>
        <p:pic>
          <p:nvPicPr>
            <p:cNvPr id="4" name="object 4" descr="sunywallpaper-ppt-light.jp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955" y="0"/>
              <a:ext cx="9115044" cy="513587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1533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81533" y="369570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3988435">
              <a:lnSpc>
                <a:spcPct val="100000"/>
              </a:lnSpc>
              <a:spcBef>
                <a:spcPts val="95"/>
              </a:spcBef>
            </a:pPr>
            <a:r>
              <a:rPr dirty="0"/>
              <a:t>New</a:t>
            </a:r>
            <a:r>
              <a:rPr dirty="0" spc="-100"/>
              <a:t> </a:t>
            </a:r>
            <a:r>
              <a:rPr dirty="0" spc="-10"/>
              <a:t>Email</a:t>
            </a:r>
            <a:r>
              <a:rPr dirty="0" spc="-180"/>
              <a:t> </a:t>
            </a:r>
            <a:r>
              <a:rPr dirty="0"/>
              <a:t>Address</a:t>
            </a:r>
            <a:r>
              <a:rPr dirty="0" spc="-75"/>
              <a:t> </a:t>
            </a:r>
            <a:r>
              <a:rPr dirty="0" spc="-10"/>
              <a:t>(continued)</a:t>
            </a:r>
          </a:p>
        </p:txBody>
      </p:sp>
      <p:grpSp>
        <p:nvGrpSpPr>
          <p:cNvPr id="8" name="object 8"/>
          <p:cNvGrpSpPr/>
          <p:nvPr/>
        </p:nvGrpSpPr>
        <p:grpSpPr>
          <a:xfrm>
            <a:off x="771144" y="2051304"/>
            <a:ext cx="8128000" cy="3092450"/>
            <a:chOff x="771144" y="2051304"/>
            <a:chExt cx="8128000" cy="3092450"/>
          </a:xfrm>
        </p:grpSpPr>
        <p:pic>
          <p:nvPicPr>
            <p:cNvPr id="9" name="object 9" descr="watermark__BLUE_logo.png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893685" y="4395215"/>
              <a:ext cx="1004900" cy="748284"/>
            </a:xfrm>
            <a:prstGeom prst="rect">
              <a:avLst/>
            </a:prstGeom>
          </p:spPr>
        </p:pic>
        <p:pic>
          <p:nvPicPr>
            <p:cNvPr id="10" name="object 10" descr="C:\Users\vumbacti\AppData\Local\Temp\SNAGHTML307256a.PNG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71144" y="2051304"/>
              <a:ext cx="6265163" cy="2778252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449986" y="1123950"/>
            <a:ext cx="7675245" cy="8801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105"/>
              </a:spcBef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Select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Work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or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Other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from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Email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Type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drop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down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menu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new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 spc="-20">
                <a:latin typeface="Arial"/>
                <a:cs typeface="Arial"/>
              </a:rPr>
              <a:t>row.</a:t>
            </a:r>
            <a:endParaRPr sz="1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(What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see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will</a:t>
            </a:r>
            <a:r>
              <a:rPr dirty="0" sz="1400" spc="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vary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based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on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what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type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of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email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address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already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have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system.)</a:t>
            </a:r>
            <a:endParaRPr sz="1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Enter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new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email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address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Email</a:t>
            </a:r>
            <a:r>
              <a:rPr dirty="0" sz="1400" spc="-9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Address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field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new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 spc="-20">
                <a:latin typeface="Arial"/>
                <a:cs typeface="Arial"/>
              </a:rPr>
              <a:t>row.</a:t>
            </a:r>
            <a:endParaRPr sz="1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Click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 spc="-20">
                <a:latin typeface="Arial"/>
                <a:cs typeface="Arial"/>
              </a:rPr>
              <a:t>Save</a:t>
            </a:r>
            <a:endParaRPr sz="1400">
              <a:latin typeface="Arial"/>
              <a:cs typeface="Arial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38</a:t>
            </a:fld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8580" y="356615"/>
            <a:ext cx="9089390" cy="637540"/>
            <a:chOff x="68580" y="356615"/>
            <a:chExt cx="9089390" cy="637540"/>
          </a:xfrm>
        </p:grpSpPr>
        <p:sp>
          <p:nvSpPr>
            <p:cNvPr id="4" name="object 4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4779645">
              <a:lnSpc>
                <a:spcPct val="100000"/>
              </a:lnSpc>
              <a:spcBef>
                <a:spcPts val="95"/>
              </a:spcBef>
            </a:pPr>
            <a:r>
              <a:rPr dirty="0"/>
              <a:t>Deleting</a:t>
            </a:r>
            <a:r>
              <a:rPr dirty="0" spc="-75"/>
              <a:t> </a:t>
            </a:r>
            <a:r>
              <a:rPr dirty="0"/>
              <a:t>an</a:t>
            </a:r>
            <a:r>
              <a:rPr dirty="0" spc="-65"/>
              <a:t> </a:t>
            </a:r>
            <a:r>
              <a:rPr dirty="0" spc="-10"/>
              <a:t>Email</a:t>
            </a:r>
            <a:r>
              <a:rPr dirty="0" spc="-180"/>
              <a:t> </a:t>
            </a:r>
            <a:r>
              <a:rPr dirty="0" spc="-10"/>
              <a:t>Address</a:t>
            </a:r>
          </a:p>
        </p:txBody>
      </p:sp>
      <p:pic>
        <p:nvPicPr>
          <p:cNvPr id="7" name="object 7" descr="watermark__BLUE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318617" y="1164716"/>
            <a:ext cx="6850380" cy="5143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b="1">
                <a:latin typeface="Arial"/>
                <a:cs typeface="Arial"/>
              </a:rPr>
              <a:t>Delete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an</a:t>
            </a:r>
            <a:r>
              <a:rPr dirty="0" sz="1200" spc="-1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Email</a:t>
            </a:r>
            <a:r>
              <a:rPr dirty="0" sz="1200" spc="-6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Address</a:t>
            </a:r>
            <a:endParaRPr sz="12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spcBef>
                <a:spcPts val="5"/>
              </a:spcBef>
              <a:buChar char="•"/>
              <a:tabLst>
                <a:tab pos="299085" algn="l"/>
              </a:tabLst>
            </a:pPr>
            <a:r>
              <a:rPr dirty="0" sz="1000">
                <a:latin typeface="Arial"/>
                <a:cs typeface="Arial"/>
              </a:rPr>
              <a:t>Click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the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trash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can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icon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next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to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the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email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address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you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want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to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delete.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000">
                <a:solidFill>
                  <a:srgbClr val="FF0000"/>
                </a:solidFill>
                <a:latin typeface="Arial"/>
                <a:cs typeface="Arial"/>
              </a:rPr>
              <a:t>NOTE:</a:t>
            </a:r>
            <a:r>
              <a:rPr dirty="0" sz="1000" spc="-4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You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will not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be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allowed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to</a:t>
            </a:r>
            <a:r>
              <a:rPr dirty="0" sz="1000" spc="-4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delete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your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preferred</a:t>
            </a:r>
            <a:r>
              <a:rPr dirty="0" sz="1000" spc="-5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email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address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unless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you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change</a:t>
            </a:r>
            <a:r>
              <a:rPr dirty="0" sz="1000" spc="-4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your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preference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for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that</a:t>
            </a:r>
            <a:r>
              <a:rPr dirty="0" sz="1000" spc="-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address.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9" name="object 9" descr="C:\Users\vumbacti\AppData\Local\Temp\SNAGHTML30d6a17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14527" y="1749551"/>
            <a:ext cx="6341364" cy="1880616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350926" y="3661028"/>
            <a:ext cx="384937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184785" algn="l"/>
              </a:tabLst>
            </a:pPr>
            <a:r>
              <a:rPr dirty="0" sz="1000" b="1">
                <a:latin typeface="Arial"/>
                <a:cs typeface="Arial"/>
              </a:rPr>
              <a:t>Select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Yes</a:t>
            </a:r>
            <a:r>
              <a:rPr dirty="0" sz="1000" spc="-5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–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Delete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to</a:t>
            </a:r>
            <a:r>
              <a:rPr dirty="0" sz="1000" spc="-2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confirm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deletion</a:t>
            </a:r>
            <a:r>
              <a:rPr dirty="0" sz="1000" spc="-2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of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this</a:t>
            </a:r>
            <a:r>
              <a:rPr dirty="0" sz="1000" spc="-3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email</a:t>
            </a:r>
            <a:r>
              <a:rPr dirty="0" sz="1000" spc="-40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address.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14527" y="3840478"/>
            <a:ext cx="6371844" cy="1200912"/>
          </a:xfrm>
          <a:prstGeom prst="rect">
            <a:avLst/>
          </a:prstGeom>
        </p:spPr>
      </p:pic>
      <p:sp>
        <p:nvSpPr>
          <p:cNvPr id="12" name="object 12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38</a:t>
            </a:fld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8580" y="356615"/>
            <a:ext cx="9089390" cy="637540"/>
            <a:chOff x="68580" y="356615"/>
            <a:chExt cx="9089390" cy="637540"/>
          </a:xfrm>
        </p:grpSpPr>
        <p:sp>
          <p:nvSpPr>
            <p:cNvPr id="4" name="object 4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2896870">
              <a:lnSpc>
                <a:spcPct val="100000"/>
              </a:lnSpc>
              <a:spcBef>
                <a:spcPts val="95"/>
              </a:spcBef>
            </a:pPr>
            <a:r>
              <a:rPr dirty="0"/>
              <a:t>Deleting</a:t>
            </a:r>
            <a:r>
              <a:rPr dirty="0" spc="-85"/>
              <a:t> </a:t>
            </a:r>
            <a:r>
              <a:rPr dirty="0"/>
              <a:t>an</a:t>
            </a:r>
            <a:r>
              <a:rPr dirty="0" spc="-75"/>
              <a:t> </a:t>
            </a:r>
            <a:r>
              <a:rPr dirty="0" spc="-10"/>
              <a:t>Email</a:t>
            </a:r>
            <a:r>
              <a:rPr dirty="0" spc="-185"/>
              <a:t> </a:t>
            </a:r>
            <a:r>
              <a:rPr dirty="0"/>
              <a:t>Address</a:t>
            </a:r>
            <a:r>
              <a:rPr dirty="0" spc="-75"/>
              <a:t> </a:t>
            </a:r>
            <a:r>
              <a:rPr dirty="0" spc="-10"/>
              <a:t>(continued)</a:t>
            </a:r>
          </a:p>
        </p:txBody>
      </p:sp>
      <p:pic>
        <p:nvPicPr>
          <p:cNvPr id="7" name="object 7" descr="watermark__BLUE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350926" y="1086103"/>
            <a:ext cx="8385175" cy="4533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105"/>
              </a:spcBef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Click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Save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complete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deletion.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If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do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not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save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this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transaction</a:t>
            </a:r>
            <a:r>
              <a:rPr dirty="0" sz="1400" spc="-6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email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address</a:t>
            </a:r>
            <a:r>
              <a:rPr dirty="0" sz="1400" spc="-6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will</a:t>
            </a:r>
            <a:r>
              <a:rPr dirty="0" sz="1400" spc="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continue</a:t>
            </a:r>
            <a:endParaRPr sz="1400">
              <a:latin typeface="Arial"/>
              <a:cs typeface="Arial"/>
            </a:endParaRPr>
          </a:p>
          <a:p>
            <a:pPr marL="299085">
              <a:lnSpc>
                <a:spcPct val="100000"/>
              </a:lnSpc>
            </a:pP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be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stored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NYS</a:t>
            </a:r>
            <a:r>
              <a:rPr dirty="0" sz="1400" spc="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Payroll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Online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9" name="object 9" descr="C:\Users\vumbacti\AppData\Local\Temp\SNAGHTML31103a8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2627" y="1746504"/>
            <a:ext cx="6393180" cy="2752344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358546" y="4625746"/>
            <a:ext cx="4070350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100"/>
              </a:spcBef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Click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OK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return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Email</a:t>
            </a:r>
            <a:r>
              <a:rPr dirty="0" sz="1400" spc="-8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Addresses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page.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38</a:t>
            </a:fld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8580" y="356615"/>
            <a:ext cx="9089390" cy="637540"/>
            <a:chOff x="68580" y="356615"/>
            <a:chExt cx="9089390" cy="637540"/>
          </a:xfrm>
        </p:grpSpPr>
        <p:sp>
          <p:nvSpPr>
            <p:cNvPr id="4" name="object 4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5671185">
              <a:lnSpc>
                <a:spcPct val="100000"/>
              </a:lnSpc>
              <a:spcBef>
                <a:spcPts val="95"/>
              </a:spcBef>
            </a:pPr>
            <a:r>
              <a:rPr dirty="0"/>
              <a:t>Personal</a:t>
            </a:r>
            <a:r>
              <a:rPr dirty="0" spc="-135"/>
              <a:t> </a:t>
            </a:r>
            <a:r>
              <a:rPr dirty="0" spc="-10"/>
              <a:t>Information</a:t>
            </a:r>
          </a:p>
        </p:txBody>
      </p:sp>
      <p:pic>
        <p:nvPicPr>
          <p:cNvPr id="7" name="object 7" descr="watermark__BLUE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362508" y="1025398"/>
            <a:ext cx="7791450" cy="69532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1920"/>
              </a:lnSpc>
              <a:spcBef>
                <a:spcPts val="95"/>
              </a:spcBef>
            </a:pPr>
            <a:r>
              <a:rPr dirty="0" sz="1600" b="1">
                <a:latin typeface="Arial"/>
                <a:cs typeface="Arial"/>
              </a:rPr>
              <a:t>View</a:t>
            </a:r>
            <a:r>
              <a:rPr dirty="0" sz="1600" spc="-85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Your</a:t>
            </a:r>
            <a:r>
              <a:rPr dirty="0" sz="1600" spc="-6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Personal</a:t>
            </a:r>
            <a:r>
              <a:rPr dirty="0" sz="1600" spc="-60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Information</a:t>
            </a:r>
            <a:endParaRPr sz="1600">
              <a:latin typeface="Arial"/>
              <a:cs typeface="Arial"/>
            </a:endParaRPr>
          </a:p>
          <a:p>
            <a:pPr marL="299085" marR="5080" indent="-287020">
              <a:lnSpc>
                <a:spcPts val="1680"/>
              </a:lnSpc>
              <a:spcBef>
                <a:spcPts val="55"/>
              </a:spcBef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Click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on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name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at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top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of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screen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under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the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Email</a:t>
            </a:r>
            <a:r>
              <a:rPr dirty="0" sz="1400" spc="-9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Addresses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 spc="-20">
                <a:latin typeface="Arial"/>
                <a:cs typeface="Arial"/>
              </a:rPr>
              <a:t>header.</a:t>
            </a:r>
            <a:r>
              <a:rPr dirty="0" sz="1400" spc="-1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</a:t>
            </a:r>
            <a:r>
              <a:rPr dirty="0" sz="1400" spc="-8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pop-up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will</a:t>
            </a:r>
            <a:r>
              <a:rPr dirty="0" sz="1400" spc="5">
                <a:latin typeface="Arial"/>
                <a:cs typeface="Arial"/>
              </a:rPr>
              <a:t> </a:t>
            </a:r>
            <a:r>
              <a:rPr dirty="0" sz="1400" spc="-25">
                <a:latin typeface="Arial"/>
                <a:cs typeface="Arial"/>
              </a:rPr>
              <a:t>be </a:t>
            </a:r>
            <a:r>
              <a:rPr dirty="0" sz="1400">
                <a:latin typeface="Arial"/>
                <a:cs typeface="Arial"/>
              </a:rPr>
              <a:t>displayed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showing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employee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ID,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name,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department,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grade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and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pay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status.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9" name="object 9" descr="C:\Users\vumbacti\AppData\Local\Temp\SNAGHTML32ba737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23544" y="1772411"/>
            <a:ext cx="6242304" cy="3268979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38</a:t>
            </a:fld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8580" y="356615"/>
            <a:ext cx="9089390" cy="637540"/>
            <a:chOff x="68580" y="356615"/>
            <a:chExt cx="9089390" cy="637540"/>
          </a:xfrm>
        </p:grpSpPr>
        <p:sp>
          <p:nvSpPr>
            <p:cNvPr id="4" name="object 4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r" marR="85090">
              <a:lnSpc>
                <a:spcPct val="100000"/>
              </a:lnSpc>
              <a:spcBef>
                <a:spcPts val="95"/>
              </a:spcBef>
            </a:pPr>
            <a:r>
              <a:rPr dirty="0"/>
              <a:t>Sign</a:t>
            </a:r>
            <a:r>
              <a:rPr dirty="0" spc="-80"/>
              <a:t> </a:t>
            </a:r>
            <a:r>
              <a:rPr dirty="0" spc="-25"/>
              <a:t>Out</a:t>
            </a:r>
          </a:p>
        </p:txBody>
      </p:sp>
      <p:pic>
        <p:nvPicPr>
          <p:cNvPr id="7" name="object 7" descr="watermark__BLUE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362508" y="1092454"/>
            <a:ext cx="8442325" cy="6959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1920"/>
              </a:lnSpc>
              <a:spcBef>
                <a:spcPts val="95"/>
              </a:spcBef>
            </a:pPr>
            <a:r>
              <a:rPr dirty="0" sz="1600" b="1">
                <a:latin typeface="Arial"/>
                <a:cs typeface="Arial"/>
              </a:rPr>
              <a:t>Sign</a:t>
            </a:r>
            <a:r>
              <a:rPr dirty="0" sz="1600" spc="-20" b="1">
                <a:latin typeface="Arial"/>
                <a:cs typeface="Arial"/>
              </a:rPr>
              <a:t> </a:t>
            </a:r>
            <a:r>
              <a:rPr dirty="0" sz="1600" spc="-25" b="1">
                <a:latin typeface="Arial"/>
                <a:cs typeface="Arial"/>
              </a:rPr>
              <a:t>Out</a:t>
            </a:r>
            <a:endParaRPr sz="1600">
              <a:latin typeface="Arial"/>
              <a:cs typeface="Arial"/>
            </a:endParaRPr>
          </a:p>
          <a:p>
            <a:pPr marL="299085" indent="-286385">
              <a:lnSpc>
                <a:spcPts val="1680"/>
              </a:lnSpc>
              <a:buChar char="•"/>
              <a:tabLst>
                <a:tab pos="299085" algn="l"/>
              </a:tabLst>
            </a:pPr>
            <a:r>
              <a:rPr dirty="0" sz="1400">
                <a:latin typeface="Arial"/>
                <a:cs typeface="Arial"/>
              </a:rPr>
              <a:t>For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security</a:t>
            </a:r>
            <a:r>
              <a:rPr dirty="0" sz="1400" spc="-6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purposes,</a:t>
            </a:r>
            <a:r>
              <a:rPr dirty="0" sz="1400" spc="-6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should</a:t>
            </a:r>
            <a:r>
              <a:rPr dirty="0" sz="1400" spc="-5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always Sign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out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of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NYS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Payroll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Online</a:t>
            </a:r>
            <a:r>
              <a:rPr dirty="0" sz="1400" spc="-5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when</a:t>
            </a:r>
            <a:r>
              <a:rPr dirty="0" sz="1400" spc="-1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</a:t>
            </a:r>
            <a:r>
              <a:rPr dirty="0" sz="1400" spc="-2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are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finished</a:t>
            </a:r>
            <a:r>
              <a:rPr dirty="0" sz="1400" spc="-6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viewing</a:t>
            </a:r>
            <a:endParaRPr sz="1400">
              <a:latin typeface="Arial"/>
              <a:cs typeface="Arial"/>
            </a:endParaRPr>
          </a:p>
          <a:p>
            <a:pPr marL="299085">
              <a:lnSpc>
                <a:spcPct val="100000"/>
              </a:lnSpc>
            </a:pPr>
            <a:r>
              <a:rPr dirty="0" sz="1400">
                <a:latin typeface="Arial"/>
                <a:cs typeface="Arial"/>
              </a:rPr>
              <a:t>or</a:t>
            </a:r>
            <a:r>
              <a:rPr dirty="0" sz="1400" spc="-4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updating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your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payroll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information</a:t>
            </a:r>
            <a:r>
              <a:rPr dirty="0" sz="1400" spc="-60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and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close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any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other</a:t>
            </a:r>
            <a:r>
              <a:rPr dirty="0" sz="1400" spc="-4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open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>
                <a:latin typeface="Arial"/>
                <a:cs typeface="Arial"/>
              </a:rPr>
              <a:t>browser</a:t>
            </a:r>
            <a:r>
              <a:rPr dirty="0" sz="1400" spc="-3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windows.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17804" y="1880616"/>
            <a:ext cx="6196584" cy="3110483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38</a:t>
            </a:fld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8580" y="356615"/>
            <a:ext cx="9089390" cy="637540"/>
            <a:chOff x="68580" y="356615"/>
            <a:chExt cx="9089390" cy="637540"/>
          </a:xfrm>
        </p:grpSpPr>
        <p:sp>
          <p:nvSpPr>
            <p:cNvPr id="4" name="object 4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9063228" y="0"/>
                  </a:moveTo>
                  <a:lnTo>
                    <a:pt x="0" y="0"/>
                  </a:lnTo>
                  <a:lnTo>
                    <a:pt x="0" y="611124"/>
                  </a:lnTo>
                  <a:lnTo>
                    <a:pt x="9063228" y="611124"/>
                  </a:lnTo>
                  <a:lnTo>
                    <a:pt x="90632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1534" y="369569"/>
              <a:ext cx="9063355" cy="611505"/>
            </a:xfrm>
            <a:custGeom>
              <a:avLst/>
              <a:gdLst/>
              <a:ahLst/>
              <a:cxnLst/>
              <a:rect l="l" t="t" r="r" b="b"/>
              <a:pathLst>
                <a:path w="9063355" h="611505">
                  <a:moveTo>
                    <a:pt x="0" y="611124"/>
                  </a:moveTo>
                  <a:lnTo>
                    <a:pt x="9063228" y="611124"/>
                  </a:lnTo>
                  <a:lnTo>
                    <a:pt x="9063228" y="0"/>
                  </a:lnTo>
                  <a:lnTo>
                    <a:pt x="0" y="0"/>
                  </a:lnTo>
                  <a:lnTo>
                    <a:pt x="0" y="61112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r" marR="86360">
              <a:lnSpc>
                <a:spcPct val="100000"/>
              </a:lnSpc>
              <a:spcBef>
                <a:spcPts val="95"/>
              </a:spcBef>
            </a:pPr>
            <a:r>
              <a:rPr dirty="0"/>
              <a:t>Questions</a:t>
            </a:r>
            <a:r>
              <a:rPr dirty="0" spc="-130"/>
              <a:t> </a:t>
            </a:r>
            <a:r>
              <a:rPr dirty="0" spc="-25"/>
              <a:t>(?)</a:t>
            </a:r>
          </a:p>
        </p:txBody>
      </p:sp>
      <p:pic>
        <p:nvPicPr>
          <p:cNvPr id="7" name="object 7" descr="watermark__BLUE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93684" y="4395215"/>
            <a:ext cx="1004900" cy="74828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1226311" y="1997710"/>
            <a:ext cx="694880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780030" marR="5080" indent="-2767965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Arial"/>
                <a:cs typeface="Arial"/>
              </a:rPr>
              <a:t>Please</a:t>
            </a:r>
            <a:r>
              <a:rPr dirty="0" sz="2400" spc="-6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contact</a:t>
            </a:r>
            <a:r>
              <a:rPr dirty="0" sz="2400" spc="-7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your</a:t>
            </a:r>
            <a:r>
              <a:rPr dirty="0" sz="2400" spc="-6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campus</a:t>
            </a:r>
            <a:r>
              <a:rPr dirty="0" sz="2400" spc="-7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Payroll</a:t>
            </a:r>
            <a:r>
              <a:rPr dirty="0" sz="2400" spc="-6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Office</a:t>
            </a:r>
            <a:r>
              <a:rPr dirty="0" sz="2400" spc="-8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with</a:t>
            </a:r>
            <a:r>
              <a:rPr dirty="0" sz="2400" spc="-70">
                <a:latin typeface="Arial"/>
                <a:cs typeface="Arial"/>
              </a:rPr>
              <a:t> </a:t>
            </a:r>
            <a:r>
              <a:rPr dirty="0" sz="2400" spc="-25">
                <a:latin typeface="Arial"/>
                <a:cs typeface="Arial"/>
              </a:rPr>
              <a:t>any </a:t>
            </a:r>
            <a:r>
              <a:rPr dirty="0" sz="2400" spc="-10">
                <a:latin typeface="Arial"/>
                <a:cs typeface="Arial"/>
              </a:rPr>
              <a:t>questions.</a:t>
            </a:r>
            <a:endParaRPr sz="2400">
              <a:latin typeface="Arial"/>
              <a:cs typeface="Arial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38</a:t>
            </a:fld>
          </a:p>
        </p:txBody>
      </p:sp>
      <p:sp>
        <p:nvSpPr>
          <p:cNvPr id="9" name="object 9"/>
          <p:cNvSpPr txBox="1"/>
          <p:nvPr/>
        </p:nvSpPr>
        <p:spPr>
          <a:xfrm>
            <a:off x="3934714" y="3827170"/>
            <a:ext cx="153289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Arial"/>
                <a:cs typeface="Arial"/>
              </a:rPr>
              <a:t>Thank</a:t>
            </a:r>
            <a:r>
              <a:rPr dirty="0" sz="2400" spc="-90">
                <a:latin typeface="Arial"/>
                <a:cs typeface="Arial"/>
              </a:rPr>
              <a:t> </a:t>
            </a:r>
            <a:r>
              <a:rPr dirty="0" sz="2400" spc="-20">
                <a:latin typeface="Arial"/>
                <a:cs typeface="Arial"/>
              </a:rPr>
              <a:t>you!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David Schillinger</dc:creator>
  <dc:title>PowerPoint Presentation</dc:title>
  <dcterms:created xsi:type="dcterms:W3CDTF">2026-03-27T13:55:08Z</dcterms:created>
  <dcterms:modified xsi:type="dcterms:W3CDTF">2026-03-27T13:55:08Z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2016-09-29T00:00:00Z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2026-03-27T00:00:00Z</vt:filetime>
  </property>
  <property fmtid="{D5CDD505-2E9C-101B-9397-08002B2CF9AE}" pid="5" name="Producer">
    <vt:lpwstr>Microsoft® PowerPoint® 2013</vt:lpwstr>
  </property>
</Properties>
</file>