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1"/>
  </p:notesMasterIdLst>
  <p:sldIdLst>
    <p:sldId id="296" r:id="rId2"/>
    <p:sldId id="291" r:id="rId3"/>
    <p:sldId id="263" r:id="rId4"/>
    <p:sldId id="288" r:id="rId5"/>
    <p:sldId id="259" r:id="rId6"/>
    <p:sldId id="286" r:id="rId7"/>
    <p:sldId id="278" r:id="rId8"/>
    <p:sldId id="295" r:id="rId9"/>
    <p:sldId id="297" r:id="rId10"/>
  </p:sldIdLst>
  <p:sldSz cx="18288000" cy="10287000"/>
  <p:notesSz cx="6858000" cy="9144000"/>
  <p:embeddedFontLst>
    <p:embeddedFont>
      <p:font typeface="Fira Sans Light" panose="020B0403050000020004" pitchFamily="34" charset="0"/>
      <p:regular r:id="rId12"/>
      <p:italic r:id="rId13"/>
    </p:embeddedFont>
    <p:embeddedFont>
      <p:font typeface="Fira Sans Semi-Bold" panose="020B0604020202020204" charset="0"/>
      <p:regular r:id="rId14"/>
    </p:embeddedFont>
    <p:embeddedFont>
      <p:font typeface="Montserrat" panose="00000500000000000000" pitchFamily="2" charset="0"/>
      <p:regular r:id="rId15"/>
      <p:bold r:id="rId16"/>
      <p:italic r:id="rId17"/>
      <p:boldItalic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943435E-B39C-C8B3-F9A5-1F96B2FF7B3E}" name="Alicia Jamieson" initials="AJ" userId="S::ajamieson@Infobase.com::ef3e5006-55dd-4de4-9949-37f328ff5d52" providerId="AD"/>
  <p188:author id="{6BCE046B-C907-3EAD-FFB3-0194BA2D35AB}" name="Frank Siano" initials="FS" userId="S::fsiano@Infobase.com::fca388e0-7ba3-412e-b766-2ece2ef6a98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F175E"/>
    <a:srgbClr val="F76900"/>
    <a:srgbClr val="005941"/>
    <a:srgbClr val="404040"/>
    <a:srgbClr val="FCFCFC"/>
    <a:srgbClr val="FDAB01"/>
    <a:srgbClr val="4C555C"/>
    <a:srgbClr val="7EA341"/>
    <a:srgbClr val="1C75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608" autoAdjust="0"/>
    <p:restoredTop sz="86467" autoAdjust="0"/>
  </p:normalViewPr>
  <p:slideViewPr>
    <p:cSldViewPr>
      <p:cViewPr varScale="1">
        <p:scale>
          <a:sx n="54" d="100"/>
          <a:sy n="54" d="100"/>
        </p:scale>
        <p:origin x="126" y="390"/>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4.fntdata"/><Relationship Id="rId23" Type="http://schemas.microsoft.com/office/2018/10/relationships/authors" Target="authors.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8606AA-ABE7-4430-89E9-69D4E434EDD8}" type="datetimeFigureOut">
              <a:rPr lang="en-US" smtClean="0"/>
              <a:t>10/30/2025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8DC880-ED5B-4915-9410-163651650E7C}" type="slidenum">
              <a:rPr lang="en-US" smtClean="0"/>
              <a:t>‹#›</a:t>
            </a:fld>
            <a:endParaRPr lang="en-US" dirty="0"/>
          </a:p>
        </p:txBody>
      </p:sp>
    </p:spTree>
    <p:extLst>
      <p:ext uri="{BB962C8B-B14F-4D97-AF65-F5344CB8AC3E}">
        <p14:creationId xmlns:p14="http://schemas.microsoft.com/office/powerpoint/2010/main" val="39024561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2dec2a597ca_1_7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360"/>
              </a:spcBef>
              <a:spcAft>
                <a:spcPts val="0"/>
              </a:spcAft>
              <a:buClr>
                <a:schemeClr val="dk1"/>
              </a:buClr>
              <a:buSzPts val="1400"/>
              <a:buFont typeface="Arial"/>
              <a:buNone/>
            </a:pPr>
            <a:endParaRPr dirty="0"/>
          </a:p>
        </p:txBody>
      </p:sp>
      <p:sp>
        <p:nvSpPr>
          <p:cNvPr id="161" name="Google Shape;161;g2dec2a597ca_1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Expanding mentorship opportunities has never been easier with Vault. Our platform provides immediate and impactful networking opportunities that were once out of reach for many students. Our trusted matching algorithms recommend alumni from your institution who are willing to give back and offer mentorship. This feature allows students to connect with mentors who can provide personalized guidance, industry insights, and career advice, making the mentorship process seamless and highly beneficial for every student.</a:t>
            </a:r>
          </a:p>
          <a:p>
            <a:endParaRPr lang="en-US" dirty="0"/>
          </a:p>
        </p:txBody>
      </p:sp>
      <p:sp>
        <p:nvSpPr>
          <p:cNvPr id="4" name="Slide Number Placeholder 3"/>
          <p:cNvSpPr>
            <a:spLocks noGrp="1"/>
          </p:cNvSpPr>
          <p:nvPr>
            <p:ph type="sldNum" sz="quarter" idx="5"/>
          </p:nvPr>
        </p:nvSpPr>
        <p:spPr/>
        <p:txBody>
          <a:bodyPr/>
          <a:lstStyle/>
          <a:p>
            <a:fld id="{A48DC880-ED5B-4915-9410-163651650E7C}" type="slidenum">
              <a:rPr lang="en-US" smtClean="0"/>
              <a:t>2</a:t>
            </a:fld>
            <a:endParaRPr lang="en-US" dirty="0"/>
          </a:p>
        </p:txBody>
      </p:sp>
    </p:spTree>
    <p:extLst>
      <p:ext uri="{BB962C8B-B14F-4D97-AF65-F5344CB8AC3E}">
        <p14:creationId xmlns:p14="http://schemas.microsoft.com/office/powerpoint/2010/main" val="16548960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8DC880-ED5B-4915-9410-163651650E7C}" type="slidenum">
              <a:rPr lang="en-US" smtClean="0"/>
              <a:t>3</a:t>
            </a:fld>
            <a:endParaRPr lang="en-US" dirty="0"/>
          </a:p>
        </p:txBody>
      </p:sp>
    </p:spTree>
    <p:extLst>
      <p:ext uri="{BB962C8B-B14F-4D97-AF65-F5344CB8AC3E}">
        <p14:creationId xmlns:p14="http://schemas.microsoft.com/office/powerpoint/2010/main" val="2250875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8DC880-ED5B-4915-9410-163651650E7C}" type="slidenum">
              <a:rPr lang="en-US" smtClean="0"/>
              <a:t>5</a:t>
            </a:fld>
            <a:endParaRPr lang="en-US" dirty="0"/>
          </a:p>
        </p:txBody>
      </p:sp>
    </p:spTree>
    <p:extLst>
      <p:ext uri="{BB962C8B-B14F-4D97-AF65-F5344CB8AC3E}">
        <p14:creationId xmlns:p14="http://schemas.microsoft.com/office/powerpoint/2010/main" val="300572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8DC880-ED5B-4915-9410-163651650E7C}" type="slidenum">
              <a:rPr lang="en-US" smtClean="0"/>
              <a:t>7</a:t>
            </a:fld>
            <a:endParaRPr lang="en-US" dirty="0"/>
          </a:p>
        </p:txBody>
      </p:sp>
    </p:spTree>
    <p:extLst>
      <p:ext uri="{BB962C8B-B14F-4D97-AF65-F5344CB8AC3E}">
        <p14:creationId xmlns:p14="http://schemas.microsoft.com/office/powerpoint/2010/main" val="15307876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8DC880-ED5B-4915-9410-163651650E7C}" type="slidenum">
              <a:rPr lang="en-US" smtClean="0"/>
              <a:t>8</a:t>
            </a:fld>
            <a:endParaRPr lang="en-US" dirty="0"/>
          </a:p>
        </p:txBody>
      </p:sp>
    </p:spTree>
    <p:extLst>
      <p:ext uri="{BB962C8B-B14F-4D97-AF65-F5344CB8AC3E}">
        <p14:creationId xmlns:p14="http://schemas.microsoft.com/office/powerpoint/2010/main" val="30606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8DC880-ED5B-4915-9410-163651650E7C}" type="slidenum">
              <a:rPr lang="en-US" smtClean="0"/>
              <a:t>9</a:t>
            </a:fld>
            <a:endParaRPr lang="en-US"/>
          </a:p>
        </p:txBody>
      </p:sp>
    </p:spTree>
    <p:extLst>
      <p:ext uri="{BB962C8B-B14F-4D97-AF65-F5344CB8AC3E}">
        <p14:creationId xmlns:p14="http://schemas.microsoft.com/office/powerpoint/2010/main" val="25943829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10/30/2025</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hyperlink" Target="purchase.firsthand.co" TargetMode="Externa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hyperlink" Target="mailto:support@firsthand.co" TargetMode="External"/><Relationship Id="rId5" Type="http://schemas.openxmlformats.org/officeDocument/2006/relationships/hyperlink" Target="mailto:career.development@purchase.edu" TargetMode="External"/><Relationship Id="rId4" Type="http://schemas.openxmlformats.org/officeDocument/2006/relationships/image" Target="../media/image1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pic>
        <p:nvPicPr>
          <p:cNvPr id="163" name="Google Shape;163;g2dec2a597ca_1_75">
            <a:extLst>
              <a:ext uri="{C183D7F6-B498-43B3-948B-1728B52AA6E4}">
                <adec:decorative xmlns:adec="http://schemas.microsoft.com/office/drawing/2017/decorative" val="1"/>
              </a:ext>
            </a:extLst>
          </p:cNvPr>
          <p:cNvPicPr preferRelativeResize="0"/>
          <p:nvPr/>
        </p:nvPicPr>
        <p:blipFill rotWithShape="1">
          <a:blip r:embed="rId3">
            <a:alphaModFix/>
          </a:blip>
          <a:srcRect/>
          <a:stretch/>
        </p:blipFill>
        <p:spPr>
          <a:xfrm>
            <a:off x="-8676" y="17760"/>
            <a:ext cx="18296678" cy="10269239"/>
          </a:xfrm>
          <a:prstGeom prst="rect">
            <a:avLst/>
          </a:prstGeom>
          <a:noFill/>
          <a:ln>
            <a:noFill/>
          </a:ln>
        </p:spPr>
      </p:pic>
      <p:sp>
        <p:nvSpPr>
          <p:cNvPr id="164" name="Google Shape;164;g2dec2a597ca_1_75">
            <a:extLst>
              <a:ext uri="{C183D7F6-B498-43B3-948B-1728B52AA6E4}">
                <adec:decorative xmlns:adec="http://schemas.microsoft.com/office/drawing/2017/decorative" val="1"/>
              </a:ext>
            </a:extLst>
          </p:cNvPr>
          <p:cNvSpPr txBox="1"/>
          <p:nvPr/>
        </p:nvSpPr>
        <p:spPr>
          <a:xfrm>
            <a:off x="9982200" y="3279589"/>
            <a:ext cx="8305800" cy="4216478"/>
          </a:xfrm>
          <a:prstGeom prst="rect">
            <a:avLst/>
          </a:prstGeom>
          <a:noFill/>
          <a:ln>
            <a:noFill/>
          </a:ln>
        </p:spPr>
        <p:txBody>
          <a:bodyPr spcFirstLastPara="1" wrap="square" lIns="137125" tIns="68550" rIns="137125" bIns="68550" anchor="t" anchorCtr="0">
            <a:spAutoFit/>
          </a:bodyPr>
          <a:lstStyle/>
          <a:p>
            <a:pPr marL="0" marR="0" lvl="0" indent="0" algn="ctr" rtl="0">
              <a:lnSpc>
                <a:spcPct val="85000"/>
              </a:lnSpc>
              <a:spcBef>
                <a:spcPts val="1800"/>
              </a:spcBef>
              <a:spcAft>
                <a:spcPts val="0"/>
              </a:spcAft>
              <a:buNone/>
            </a:pPr>
            <a:r>
              <a:rPr lang="en-US" sz="6600" b="1" i="0" u="none" strike="noStrike" cap="none" dirty="0">
                <a:solidFill>
                  <a:srgbClr val="4E565C"/>
                </a:solidFill>
                <a:latin typeface="Montserrat"/>
                <a:ea typeface="Montserrat"/>
                <a:cs typeface="Montserrat"/>
                <a:sym typeface="Montserrat"/>
              </a:rPr>
              <a:t>Purchase Alumni </a:t>
            </a:r>
          </a:p>
          <a:p>
            <a:pPr marL="0" marR="0" lvl="0" indent="0" algn="ctr" rtl="0">
              <a:lnSpc>
                <a:spcPct val="85000"/>
              </a:lnSpc>
              <a:spcBef>
                <a:spcPts val="1800"/>
              </a:spcBef>
              <a:spcAft>
                <a:spcPts val="0"/>
              </a:spcAft>
              <a:buNone/>
            </a:pPr>
            <a:r>
              <a:rPr lang="en-US" sz="6600" b="1" i="0" u="none" strike="noStrike" cap="none" dirty="0">
                <a:solidFill>
                  <a:srgbClr val="4E565C"/>
                </a:solidFill>
                <a:latin typeface="Montserrat"/>
                <a:ea typeface="Montserrat"/>
                <a:cs typeface="Montserrat"/>
                <a:sym typeface="Montserrat"/>
              </a:rPr>
              <a:t>Mentor Network</a:t>
            </a:r>
          </a:p>
          <a:p>
            <a:pPr marL="0" marR="0" lvl="0" indent="0" algn="ctr" rtl="0">
              <a:lnSpc>
                <a:spcPct val="85000"/>
              </a:lnSpc>
              <a:spcBef>
                <a:spcPts val="1800"/>
              </a:spcBef>
              <a:spcAft>
                <a:spcPts val="0"/>
              </a:spcAft>
              <a:buNone/>
            </a:pPr>
            <a:r>
              <a:rPr lang="en-US" sz="2800" i="1" u="none" strike="noStrike" cap="none" dirty="0">
                <a:solidFill>
                  <a:srgbClr val="4E565C"/>
                </a:solidFill>
                <a:latin typeface="Montserrat"/>
                <a:ea typeface="Montserrat"/>
                <a:cs typeface="Montserrat"/>
                <a:sym typeface="Montserrat"/>
              </a:rPr>
              <a:t>provided by </a:t>
            </a:r>
            <a:endParaRPr lang="en-US" sz="2800" i="1" dirty="0">
              <a:solidFill>
                <a:srgbClr val="4E565C"/>
              </a:solidFill>
              <a:latin typeface="Montserrat"/>
              <a:ea typeface="Montserrat"/>
              <a:cs typeface="Montserrat"/>
              <a:sym typeface="Montserrat"/>
            </a:endParaRPr>
          </a:p>
          <a:p>
            <a:pPr marL="0" marR="0" lvl="0" indent="0" algn="ctr" rtl="0">
              <a:spcAft>
                <a:spcPts val="0"/>
              </a:spcAft>
              <a:buNone/>
            </a:pPr>
            <a:r>
              <a:rPr lang="en-US" sz="2800" i="1" dirty="0">
                <a:solidFill>
                  <a:srgbClr val="4E565C"/>
                </a:solidFill>
                <a:latin typeface="Montserrat"/>
                <a:ea typeface="Montserrat"/>
                <a:cs typeface="Montserrat"/>
                <a:sym typeface="Montserrat"/>
              </a:rPr>
              <a:t>T</a:t>
            </a:r>
            <a:r>
              <a:rPr lang="en-US" sz="2800" i="1" u="none" strike="noStrike" cap="none" dirty="0">
                <a:solidFill>
                  <a:srgbClr val="4E565C"/>
                </a:solidFill>
                <a:latin typeface="Montserrat"/>
                <a:ea typeface="Montserrat"/>
                <a:cs typeface="Montserrat"/>
                <a:sym typeface="Montserrat"/>
              </a:rPr>
              <a:t>he Career Development Center</a:t>
            </a:r>
          </a:p>
          <a:p>
            <a:pPr marL="0" marR="0" lvl="0" indent="0" algn="ctr" rtl="0">
              <a:spcAft>
                <a:spcPts val="0"/>
              </a:spcAft>
              <a:buNone/>
            </a:pPr>
            <a:r>
              <a:rPr lang="en-US" sz="2800" i="1" u="none" strike="noStrike" cap="none" dirty="0">
                <a:solidFill>
                  <a:srgbClr val="4E565C"/>
                </a:solidFill>
                <a:latin typeface="Montserrat"/>
                <a:ea typeface="Montserrat"/>
                <a:cs typeface="Montserrat"/>
                <a:sym typeface="Montserrat"/>
              </a:rPr>
              <a:t>&amp; </a:t>
            </a:r>
          </a:p>
          <a:p>
            <a:pPr marL="0" marR="0" lvl="0" indent="0" algn="ctr" rtl="0">
              <a:spcAft>
                <a:spcPts val="0"/>
              </a:spcAft>
              <a:buNone/>
            </a:pPr>
            <a:r>
              <a:rPr lang="en-US" sz="2800" i="1" u="none" strike="noStrike" cap="none" dirty="0">
                <a:solidFill>
                  <a:srgbClr val="4E565C"/>
                </a:solidFill>
                <a:latin typeface="Montserrat"/>
                <a:ea typeface="Montserrat"/>
                <a:cs typeface="Montserrat"/>
                <a:sym typeface="Montserrat"/>
              </a:rPr>
              <a:t>The Office of Alumni Engagement</a:t>
            </a:r>
          </a:p>
        </p:txBody>
      </p:sp>
      <p:sp>
        <p:nvSpPr>
          <p:cNvPr id="5" name="Google Shape;164;g2dec2a597ca_1_75" descr="Mentee User Guide">
            <a:extLst>
              <a:ext uri="{FF2B5EF4-FFF2-40B4-BE49-F238E27FC236}">
                <a16:creationId xmlns:a16="http://schemas.microsoft.com/office/drawing/2014/main" id="{AF27E737-AC01-21C5-4C3A-8687E90BD21A}"/>
              </a:ext>
            </a:extLst>
          </p:cNvPr>
          <p:cNvSpPr txBox="1">
            <a:spLocks noGrp="1"/>
          </p:cNvSpPr>
          <p:nvPr>
            <p:ph type="title" idx="4294967295"/>
          </p:nvPr>
        </p:nvSpPr>
        <p:spPr>
          <a:xfrm>
            <a:off x="9040122" y="8205428"/>
            <a:ext cx="9247878" cy="844786"/>
          </a:xfrm>
          <a:prstGeom prst="rect">
            <a:avLst/>
          </a:prstGeom>
          <a:noFill/>
          <a:ln>
            <a:noFill/>
            <a:prstDash/>
          </a:ln>
          <a:effectLst/>
        </p:spPr>
        <p:txBody>
          <a:bodyPr rot="0" spcFirstLastPara="1" vertOverflow="overflow" horzOverflow="overflow" vert="horz" wrap="square" lIns="137125" tIns="68550" rIns="137125" bIns="6855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US" sz="5400" b="1" i="1" u="none" strike="noStrike" kern="1200" cap="none" spc="0" normalizeH="0" baseline="0" noProof="0" dirty="0">
                <a:ln>
                  <a:noFill/>
                </a:ln>
                <a:solidFill>
                  <a:srgbClr val="4E565C"/>
                </a:solidFill>
                <a:effectLst/>
                <a:uLnTx/>
                <a:uFillTx/>
                <a:latin typeface="Montserrat"/>
                <a:ea typeface="Montserrat"/>
                <a:cs typeface="Montserrat"/>
                <a:sym typeface="Montserrat"/>
              </a:rPr>
              <a:t>Mentee User Guide</a:t>
            </a:r>
          </a:p>
        </p:txBody>
      </p:sp>
      <p:sp>
        <p:nvSpPr>
          <p:cNvPr id="3" name="Hexagon 2">
            <a:extLst>
              <a:ext uri="{FF2B5EF4-FFF2-40B4-BE49-F238E27FC236}">
                <a16:creationId xmlns:a16="http://schemas.microsoft.com/office/drawing/2014/main" id="{986688F8-C627-3840-9688-CBEB1200EBA1}"/>
              </a:ext>
              <a:ext uri="{C183D7F6-B498-43B3-948B-1728B52AA6E4}">
                <adec:decorative xmlns:adec="http://schemas.microsoft.com/office/drawing/2017/decorative" val="1"/>
              </a:ext>
            </a:extLst>
          </p:cNvPr>
          <p:cNvSpPr/>
          <p:nvPr/>
        </p:nvSpPr>
        <p:spPr>
          <a:xfrm>
            <a:off x="-4662574" y="-8804"/>
            <a:ext cx="14860921" cy="10269240"/>
          </a:xfrm>
          <a:prstGeom prst="hexagon">
            <a:avLst/>
          </a:prstGeom>
          <a:blipFill dpi="0" rotWithShape="1">
            <a:blip r:embed="rId4"/>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32" name="Picture 8">
            <a:extLst>
              <a:ext uri="{FF2B5EF4-FFF2-40B4-BE49-F238E27FC236}">
                <a16:creationId xmlns:a16="http://schemas.microsoft.com/office/drawing/2014/main" id="{9A9149E2-A8F4-7B18-21E1-EAF13C18CA1F}"/>
              </a:ext>
              <a:ext uri="{C183D7F6-B498-43B3-948B-1728B52AA6E4}">
                <adec:decorative xmlns:adec="http://schemas.microsoft.com/office/drawing/2017/decorative" val="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10500" y="633919"/>
            <a:ext cx="5849200" cy="2105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Google Shape;118;g12a6645ade0_0_0">
            <a:extLst>
              <a:ext uri="{FF2B5EF4-FFF2-40B4-BE49-F238E27FC236}">
                <a16:creationId xmlns:a16="http://schemas.microsoft.com/office/drawing/2014/main" id="{A5A7BBA6-402F-A96A-BF36-893C57A7D9BF}"/>
              </a:ext>
              <a:ext uri="{C183D7F6-B498-43B3-948B-1728B52AA6E4}">
                <adec:decorative xmlns:adec="http://schemas.microsoft.com/office/drawing/2017/decorative" val="1"/>
              </a:ext>
            </a:extLst>
          </p:cNvPr>
          <p:cNvPicPr preferRelativeResize="0"/>
          <p:nvPr/>
        </p:nvPicPr>
        <p:blipFill rotWithShape="1">
          <a:blip r:embed="rId3">
            <a:alphaModFix/>
          </a:blip>
          <a:srcRect/>
          <a:stretch/>
        </p:blipFill>
        <p:spPr>
          <a:xfrm>
            <a:off x="-8676" y="17760"/>
            <a:ext cx="18296676" cy="10269240"/>
          </a:xfrm>
          <a:prstGeom prst="rect">
            <a:avLst/>
          </a:prstGeom>
          <a:noFill/>
          <a:ln>
            <a:noFill/>
          </a:ln>
        </p:spPr>
      </p:pic>
      <p:sp>
        <p:nvSpPr>
          <p:cNvPr id="7" name="Hexagon 6" descr="Person on a meeting on a laptop">
            <a:extLst>
              <a:ext uri="{FF2B5EF4-FFF2-40B4-BE49-F238E27FC236}">
                <a16:creationId xmlns:a16="http://schemas.microsoft.com/office/drawing/2014/main" id="{7E92CE50-0878-A9B8-AA7F-FEB499E311ED}"/>
              </a:ext>
              <a:ext uri="{C183D7F6-B498-43B3-948B-1728B52AA6E4}">
                <adec:decorative xmlns:adec="http://schemas.microsoft.com/office/drawing/2017/decorative" val="0"/>
              </a:ext>
            </a:extLst>
          </p:cNvPr>
          <p:cNvSpPr/>
          <p:nvPr/>
        </p:nvSpPr>
        <p:spPr>
          <a:xfrm>
            <a:off x="9601529" y="-18145"/>
            <a:ext cx="14249400" cy="9753600"/>
          </a:xfrm>
          <a:prstGeom prst="hexagon">
            <a:avLst/>
          </a:prstGeom>
          <a:blipFill dpi="0" rotWithShape="1">
            <a:blip r:embed="rId4"/>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TextBox 12" descr="Why Join?&#10;">
            <a:extLst>
              <a:ext uri="{FF2B5EF4-FFF2-40B4-BE49-F238E27FC236}">
                <a16:creationId xmlns:a16="http://schemas.microsoft.com/office/drawing/2014/main" id="{FE635F6B-71F4-7002-8BE5-7A3C48E966C0}"/>
              </a:ext>
              <a:ext uri="{C183D7F6-B498-43B3-948B-1728B52AA6E4}">
                <adec:decorative xmlns:adec="http://schemas.microsoft.com/office/drawing/2017/decorative" val="0"/>
              </a:ext>
            </a:extLst>
          </p:cNvPr>
          <p:cNvSpPr txBox="1">
            <a:spLocks noGrp="1"/>
          </p:cNvSpPr>
          <p:nvPr>
            <p:ph type="title" idx="4294967295"/>
          </p:nvPr>
        </p:nvSpPr>
        <p:spPr>
          <a:xfrm>
            <a:off x="533400" y="474776"/>
            <a:ext cx="17754600" cy="141064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999"/>
              </a:lnSpc>
              <a:spcBef>
                <a:spcPts val="0"/>
              </a:spcBef>
              <a:spcAft>
                <a:spcPts val="0"/>
              </a:spcAft>
              <a:buClrTx/>
              <a:buSzTx/>
              <a:buFontTx/>
              <a:buNone/>
              <a:tabLst/>
              <a:defRPr/>
            </a:pPr>
            <a:r>
              <a:rPr kumimoji="0" lang="en-US" sz="10000" b="0" i="0" u="none" strike="noStrike" kern="1200" cap="none" spc="0" normalizeH="0" baseline="0" noProof="0" dirty="0">
                <a:ln>
                  <a:noFill/>
                </a:ln>
                <a:solidFill>
                  <a:srgbClr val="4C555C"/>
                </a:solidFill>
                <a:effectLst/>
                <a:uLnTx/>
                <a:uFillTx/>
                <a:latin typeface="Fira Sans Semi-Bold"/>
                <a:ea typeface="+mn-ea"/>
                <a:cs typeface="+mn-cs"/>
              </a:rPr>
              <a:t>Why Join?</a:t>
            </a:r>
          </a:p>
        </p:txBody>
      </p:sp>
      <p:grpSp>
        <p:nvGrpSpPr>
          <p:cNvPr id="19" name="Group 3" descr="text box"/>
          <p:cNvGrpSpPr/>
          <p:nvPr/>
        </p:nvGrpSpPr>
        <p:grpSpPr>
          <a:xfrm>
            <a:off x="561474" y="2336419"/>
            <a:ext cx="10260998" cy="6664699"/>
            <a:chOff x="778575" y="-4142468"/>
            <a:chExt cx="13681330" cy="8886263"/>
          </a:xfrm>
        </p:grpSpPr>
        <p:sp>
          <p:nvSpPr>
            <p:cNvPr id="20" name="TextBox 4" descr="Get on demand career help from trusted Purchase College alumni and Broadview mentors that have firsthand experience. &#10;&#10;Access personal coaching from professionals who’ve worked across different industries available for career conversations, portfolio reviews, interviewing tips, and many more topics to help you succeed during college and after graduation! &#10;"/>
            <p:cNvSpPr txBox="1"/>
            <p:nvPr/>
          </p:nvSpPr>
          <p:spPr>
            <a:xfrm>
              <a:off x="1354642" y="-2394055"/>
              <a:ext cx="11477339" cy="7137850"/>
            </a:xfrm>
            <a:prstGeom prst="rect">
              <a:avLst/>
            </a:prstGeom>
          </p:spPr>
          <p:txBody>
            <a:bodyPr wrap="square" lIns="0" tIns="0" rIns="0" bIns="0" rtlCol="0" anchor="t">
              <a:spAutoFit/>
            </a:bodyPr>
            <a:lstStyle/>
            <a:p>
              <a:pPr>
                <a:lnSpc>
                  <a:spcPts val="4200"/>
                </a:lnSpc>
              </a:pPr>
              <a:r>
                <a:rPr lang="en-US" sz="3000" b="1" spc="15" dirty="0">
                  <a:solidFill>
                    <a:srgbClr val="000000"/>
                  </a:solidFill>
                  <a:latin typeface="Fira Sans Light"/>
                </a:rPr>
                <a:t>Get on demand career help from trusted Purchase College alumni and Broadview mentors that have firsthand experience. </a:t>
              </a:r>
            </a:p>
            <a:p>
              <a:pPr>
                <a:lnSpc>
                  <a:spcPts val="4200"/>
                </a:lnSpc>
              </a:pPr>
              <a:endParaRPr lang="en-US" sz="3000" b="1" spc="15" dirty="0">
                <a:solidFill>
                  <a:srgbClr val="000000"/>
                </a:solidFill>
                <a:latin typeface="Fira Sans Light"/>
              </a:endParaRPr>
            </a:p>
            <a:p>
              <a:pPr>
                <a:lnSpc>
                  <a:spcPts val="4200"/>
                </a:lnSpc>
              </a:pPr>
              <a:r>
                <a:rPr lang="en-US" sz="3000" b="1" spc="15" dirty="0">
                  <a:solidFill>
                    <a:srgbClr val="000000"/>
                  </a:solidFill>
                  <a:latin typeface="Fira Sans Light"/>
                </a:rPr>
                <a:t>Access personal coaching from professionals who’ve worked across different industries available for career conversations, portfolio reviews, interviewing tips, and many more topics to help you succeed during college and after graduation! </a:t>
              </a:r>
            </a:p>
          </p:txBody>
        </p:sp>
        <p:sp>
          <p:nvSpPr>
            <p:cNvPr id="21" name="TextBox 5" descr="EFFORTLESSLY MENTORING PLATFORM&#10;"/>
            <p:cNvSpPr txBox="1"/>
            <p:nvPr/>
          </p:nvSpPr>
          <p:spPr>
            <a:xfrm>
              <a:off x="778575" y="-4142468"/>
              <a:ext cx="13681330" cy="1487844"/>
            </a:xfrm>
            <a:prstGeom prst="rect">
              <a:avLst/>
            </a:prstGeom>
          </p:spPr>
          <p:txBody>
            <a:bodyPr wrap="square" lIns="0" tIns="0" rIns="0" bIns="0" rtlCol="0" anchor="t">
              <a:spAutoFit/>
            </a:bodyPr>
            <a:lstStyle/>
            <a:p>
              <a:pPr>
                <a:lnSpc>
                  <a:spcPts val="4200"/>
                </a:lnSpc>
              </a:pPr>
              <a:r>
                <a:rPr lang="en-US" sz="5100" spc="105" dirty="0">
                  <a:solidFill>
                    <a:srgbClr val="3F175E"/>
                  </a:solidFill>
                  <a:latin typeface="Fira Sans Semi-Bold"/>
                </a:rPr>
                <a:t>EFFORTLESSLY MENTORING PLATFORM</a:t>
              </a:r>
              <a:endParaRPr lang="en-US" sz="5400" spc="105" dirty="0">
                <a:solidFill>
                  <a:srgbClr val="3F175E"/>
                </a:solidFill>
                <a:latin typeface="Fira Sans Semi-Bold"/>
              </a:endParaRPr>
            </a:p>
          </p:txBody>
        </p:sp>
      </p:grpSp>
      <p:sp>
        <p:nvSpPr>
          <p:cNvPr id="2" name="Google Shape;201;g2dec2a597ca_1_105">
            <a:extLst>
              <a:ext uri="{FF2B5EF4-FFF2-40B4-BE49-F238E27FC236}">
                <a16:creationId xmlns:a16="http://schemas.microsoft.com/office/drawing/2014/main" id="{9C96629F-C6F5-FF30-887F-CE48382C67A1}"/>
              </a:ext>
              <a:ext uri="{C183D7F6-B498-43B3-948B-1728B52AA6E4}">
                <adec:decorative xmlns:adec="http://schemas.microsoft.com/office/drawing/2017/decorative" val="1"/>
              </a:ext>
            </a:extLst>
          </p:cNvPr>
          <p:cNvSpPr/>
          <p:nvPr/>
        </p:nvSpPr>
        <p:spPr>
          <a:xfrm>
            <a:off x="-457200" y="9376600"/>
            <a:ext cx="19429204" cy="1678781"/>
          </a:xfrm>
          <a:custGeom>
            <a:avLst/>
            <a:gdLst/>
            <a:ahLst/>
            <a:cxnLst/>
            <a:rect l="l" t="t" r="r" b="b"/>
            <a:pathLst>
              <a:path w="63702307" h="5372100" extrusionOk="0">
                <a:moveTo>
                  <a:pt x="62151636" y="0"/>
                </a:moveTo>
                <a:lnTo>
                  <a:pt x="1550670" y="0"/>
                </a:lnTo>
                <a:lnTo>
                  <a:pt x="0" y="2686050"/>
                </a:lnTo>
                <a:lnTo>
                  <a:pt x="1550670" y="5372100"/>
                </a:lnTo>
                <a:lnTo>
                  <a:pt x="62151636" y="5372100"/>
                </a:lnTo>
                <a:lnTo>
                  <a:pt x="63702307" y="2686050"/>
                </a:lnTo>
                <a:lnTo>
                  <a:pt x="62151636" y="0"/>
                </a:lnTo>
                <a:close/>
              </a:path>
            </a:pathLst>
          </a:custGeom>
          <a:solidFill>
            <a:srgbClr val="3F175E"/>
          </a:solidFill>
          <a:ln>
            <a:solidFill>
              <a:srgbClr val="3F175E"/>
            </a:solid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
        <p:nvSpPr>
          <p:cNvPr id="3" name="Google Shape;202;g2dec2a597ca_1_105">
            <a:extLst>
              <a:ext uri="{FF2B5EF4-FFF2-40B4-BE49-F238E27FC236}">
                <a16:creationId xmlns:a16="http://schemas.microsoft.com/office/drawing/2014/main" id="{1585D158-17CE-657D-DBC6-84BAA6DE08D6}"/>
              </a:ext>
            </a:extLst>
          </p:cNvPr>
          <p:cNvSpPr txBox="1"/>
          <p:nvPr/>
        </p:nvSpPr>
        <p:spPr>
          <a:xfrm>
            <a:off x="512928" y="9489058"/>
            <a:ext cx="15096000" cy="646331"/>
          </a:xfrm>
          <a:prstGeom prst="rect">
            <a:avLst/>
          </a:prstGeom>
          <a:noFill/>
          <a:ln>
            <a:noFill/>
          </a:ln>
        </p:spPr>
        <p:txBody>
          <a:bodyPr spcFirstLastPara="1" wrap="square" lIns="0" tIns="0" rIns="0" bIns="0" anchor="t" anchorCtr="0">
            <a:spAutoFit/>
          </a:bodyPr>
          <a:lstStyle/>
          <a:p>
            <a:pPr marL="0" marR="0" lvl="0" indent="0" algn="l" rtl="0">
              <a:lnSpc>
                <a:spcPct val="175000"/>
              </a:lnSpc>
              <a:spcBef>
                <a:spcPts val="0"/>
              </a:spcBef>
              <a:spcAft>
                <a:spcPts val="0"/>
              </a:spcAft>
              <a:buNone/>
            </a:pPr>
            <a:r>
              <a:rPr lang="en-US" sz="2400" b="1" dirty="0">
                <a:solidFill>
                  <a:schemeClr val="bg1"/>
                </a:solidFill>
                <a:latin typeface="Montserrat"/>
                <a:ea typeface="Montserrat"/>
                <a:cs typeface="Montserrat"/>
                <a:sym typeface="Montserrat"/>
              </a:rPr>
              <a:t>purchase.firsthand.co</a:t>
            </a:r>
            <a:endParaRPr sz="2400" b="1" dirty="0">
              <a:solidFill>
                <a:schemeClr val="bg1"/>
              </a:solidFill>
              <a:latin typeface="Montserrat"/>
              <a:ea typeface="Montserrat"/>
              <a:cs typeface="Montserrat"/>
              <a:sym typeface="Montserrat"/>
            </a:endParaRPr>
          </a:p>
        </p:txBody>
      </p:sp>
    </p:spTree>
    <p:extLst>
      <p:ext uri="{BB962C8B-B14F-4D97-AF65-F5344CB8AC3E}">
        <p14:creationId xmlns:p14="http://schemas.microsoft.com/office/powerpoint/2010/main" val="75583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Google Shape;118;g12a6645ade0_0_0">
            <a:extLst>
              <a:ext uri="{FF2B5EF4-FFF2-40B4-BE49-F238E27FC236}">
                <a16:creationId xmlns:a16="http://schemas.microsoft.com/office/drawing/2014/main" id="{F42E3852-3AB0-FEF3-87BE-81F4F3298B91}"/>
              </a:ext>
              <a:ext uri="{C183D7F6-B498-43B3-948B-1728B52AA6E4}">
                <adec:decorative xmlns:adec="http://schemas.microsoft.com/office/drawing/2017/decorative" val="1"/>
              </a:ext>
            </a:extLst>
          </p:cNvPr>
          <p:cNvPicPr preferRelativeResize="0"/>
          <p:nvPr/>
        </p:nvPicPr>
        <p:blipFill rotWithShape="1">
          <a:blip r:embed="rId3">
            <a:alphaModFix/>
          </a:blip>
          <a:srcRect/>
          <a:stretch/>
        </p:blipFill>
        <p:spPr>
          <a:xfrm>
            <a:off x="-8676" y="17760"/>
            <a:ext cx="18296676" cy="10269240"/>
          </a:xfrm>
          <a:prstGeom prst="rect">
            <a:avLst/>
          </a:prstGeom>
          <a:noFill/>
          <a:ln>
            <a:noFill/>
          </a:ln>
        </p:spPr>
      </p:pic>
      <p:pic>
        <p:nvPicPr>
          <p:cNvPr id="159" name="Google Shape;159;p1">
            <a:extLst>
              <a:ext uri="{C183D7F6-B498-43B3-948B-1728B52AA6E4}">
                <adec:decorative xmlns:adec="http://schemas.microsoft.com/office/drawing/2017/decorative" val="1"/>
              </a:ext>
            </a:extLst>
          </p:cNvPr>
          <p:cNvPicPr preferRelativeResize="0"/>
          <p:nvPr/>
        </p:nvPicPr>
        <p:blipFill>
          <a:blip r:embed="rId4">
            <a:alphaModFix/>
          </a:blip>
          <a:stretch>
            <a:fillRect/>
          </a:stretch>
        </p:blipFill>
        <p:spPr>
          <a:xfrm>
            <a:off x="-367131" y="1885419"/>
            <a:ext cx="8382000" cy="8958250"/>
          </a:xfrm>
          <a:prstGeom prst="rect">
            <a:avLst/>
          </a:prstGeom>
          <a:noFill/>
          <a:ln>
            <a:noFill/>
          </a:ln>
        </p:spPr>
      </p:pic>
      <p:sp>
        <p:nvSpPr>
          <p:cNvPr id="15" name="TextBox 12" descr="Register as a Mentee">
            <a:extLst>
              <a:ext uri="{FF2B5EF4-FFF2-40B4-BE49-F238E27FC236}">
                <a16:creationId xmlns:a16="http://schemas.microsoft.com/office/drawing/2014/main" id="{4D768E41-56E7-C8E6-8673-A9FF085DB5BF}"/>
              </a:ext>
            </a:extLst>
          </p:cNvPr>
          <p:cNvSpPr txBox="1">
            <a:spLocks noGrp="1"/>
          </p:cNvSpPr>
          <p:nvPr>
            <p:ph type="title" idx="4294967295"/>
          </p:nvPr>
        </p:nvSpPr>
        <p:spPr>
          <a:xfrm>
            <a:off x="533400" y="474776"/>
            <a:ext cx="17754600" cy="141064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999"/>
              </a:lnSpc>
              <a:spcBef>
                <a:spcPts val="0"/>
              </a:spcBef>
              <a:spcAft>
                <a:spcPts val="0"/>
              </a:spcAft>
              <a:buClrTx/>
              <a:buSzTx/>
              <a:buFontTx/>
              <a:buNone/>
              <a:tabLst/>
              <a:defRPr/>
            </a:pPr>
            <a:r>
              <a:rPr kumimoji="0" lang="en-US" sz="10000" b="0" i="0" u="none" strike="noStrike" kern="1200" cap="none" spc="0" normalizeH="0" baseline="0" noProof="0" dirty="0">
                <a:ln>
                  <a:noFill/>
                </a:ln>
                <a:solidFill>
                  <a:srgbClr val="4C555C"/>
                </a:solidFill>
                <a:effectLst/>
                <a:uLnTx/>
                <a:uFillTx/>
                <a:latin typeface="Fira Sans Semi-Bold"/>
                <a:ea typeface="+mn-ea"/>
                <a:cs typeface="+mn-cs"/>
              </a:rPr>
              <a:t>Register as a Mentee</a:t>
            </a:r>
          </a:p>
        </p:txBody>
      </p:sp>
      <p:sp>
        <p:nvSpPr>
          <p:cNvPr id="19" name="TextBox 5" descr="Step 1:&#10;">
            <a:extLst>
              <a:ext uri="{FF2B5EF4-FFF2-40B4-BE49-F238E27FC236}">
                <a16:creationId xmlns:a16="http://schemas.microsoft.com/office/drawing/2014/main" id="{3EFC35D7-FD42-C8C2-88C6-0C5F8E03B514}"/>
              </a:ext>
            </a:extLst>
          </p:cNvPr>
          <p:cNvSpPr txBox="1">
            <a:spLocks/>
          </p:cNvSpPr>
          <p:nvPr/>
        </p:nvSpPr>
        <p:spPr>
          <a:xfrm>
            <a:off x="8040115" y="2693320"/>
            <a:ext cx="2514600" cy="538609"/>
          </a:xfrm>
          <a:prstGeom prst="rect">
            <a:avLst/>
          </a:prstGeom>
        </p:spPr>
        <p:txBody>
          <a:bodyPr wrap="square" lIns="0" tIns="0" rIns="0" bIns="0" rtlCol="0" anchor="t">
            <a:spAutoFit/>
          </a:bodyPr>
          <a:lstStyle/>
          <a:p>
            <a:pPr marL="0" marR="0" lvl="0" indent="0" algn="l" defTabSz="914400" rtl="0" eaLnBrk="1" fontAlgn="auto" latinLnBrk="0" hangingPunct="1">
              <a:lnSpc>
                <a:spcPts val="4200"/>
              </a:lnSpc>
              <a:spcBef>
                <a:spcPts val="0"/>
              </a:spcBef>
              <a:spcAft>
                <a:spcPts val="0"/>
              </a:spcAft>
              <a:buClrTx/>
              <a:buSzTx/>
              <a:buFontTx/>
              <a:buNone/>
              <a:tabLst/>
              <a:defRPr/>
            </a:pPr>
            <a:r>
              <a:rPr kumimoji="0" lang="en-US" sz="4000" b="0" i="0" u="sng" strike="noStrike" kern="1200" cap="none" spc="105" normalizeH="0" baseline="0" noProof="0" dirty="0">
                <a:ln>
                  <a:noFill/>
                </a:ln>
                <a:solidFill>
                  <a:srgbClr val="3F175E"/>
                </a:solidFill>
                <a:effectLst/>
                <a:uLnTx/>
                <a:uFillTx/>
                <a:latin typeface="Fira Sans Semi-Bold"/>
                <a:ea typeface="+mn-ea"/>
                <a:cs typeface="+mn-cs"/>
              </a:rPr>
              <a:t>Step 1:</a:t>
            </a:r>
          </a:p>
        </p:txBody>
      </p:sp>
      <p:sp>
        <p:nvSpPr>
          <p:cNvPr id="16" name="TextBox 4" descr="Visit purchase.firsthand.co, click ‘Sign Up / Sign In’ and create your profile. &#10;">
            <a:extLst>
              <a:ext uri="{FF2B5EF4-FFF2-40B4-BE49-F238E27FC236}">
                <a16:creationId xmlns:a16="http://schemas.microsoft.com/office/drawing/2014/main" id="{5BA03F94-35FA-4CD5-4336-29318E68D67A}"/>
              </a:ext>
            </a:extLst>
          </p:cNvPr>
          <p:cNvSpPr txBox="1"/>
          <p:nvPr/>
        </p:nvSpPr>
        <p:spPr>
          <a:xfrm>
            <a:off x="10003955" y="2657605"/>
            <a:ext cx="7842398" cy="1077218"/>
          </a:xfrm>
          <a:prstGeom prst="rect">
            <a:avLst/>
          </a:prstGeom>
        </p:spPr>
        <p:txBody>
          <a:bodyPr wrap="square" lIns="0" tIns="0" rIns="0" bIns="0" rtlCol="0" anchor="t">
            <a:spAutoFit/>
          </a:bodyPr>
          <a:lstStyle/>
          <a:p>
            <a:pPr algn="l">
              <a:lnSpc>
                <a:spcPts val="4200"/>
              </a:lnSpc>
            </a:pPr>
            <a:r>
              <a:rPr lang="en-US" sz="3600" b="1" spc="15" dirty="0">
                <a:latin typeface="Fira Sans Light"/>
              </a:rPr>
              <a:t>Visit </a:t>
            </a:r>
            <a:r>
              <a:rPr lang="en-US" sz="3600" b="1" u="sng" spc="15" dirty="0">
                <a:solidFill>
                  <a:srgbClr val="3F175E"/>
                </a:solidFill>
                <a:latin typeface="Fira Sans Light"/>
                <a:hlinkClick r:id="rId5" action="ppaction://hlinkfile">
                  <a:extLst>
                    <a:ext uri="{A12FA001-AC4F-418D-AE19-62706E023703}">
                      <ahyp:hlinkClr xmlns:ahyp="http://schemas.microsoft.com/office/drawing/2018/hyperlinkcolor" val="tx"/>
                    </a:ext>
                  </a:extLst>
                </a:hlinkClick>
              </a:rPr>
              <a:t>purchase.firsthand.co</a:t>
            </a:r>
            <a:r>
              <a:rPr lang="en-US" sz="3600" b="1" spc="15" dirty="0">
                <a:latin typeface="Fira Sans Light"/>
              </a:rPr>
              <a:t>, click ‘</a:t>
            </a:r>
            <a:r>
              <a:rPr lang="en-US" sz="3600" b="1" i="1" spc="15" dirty="0">
                <a:latin typeface="Fira Sans Light"/>
              </a:rPr>
              <a:t>Sign Up / Sign In</a:t>
            </a:r>
            <a:r>
              <a:rPr lang="en-US" sz="3600" b="1" spc="15" dirty="0">
                <a:latin typeface="Fira Sans Light"/>
              </a:rPr>
              <a:t>’ and create your profile. </a:t>
            </a:r>
          </a:p>
        </p:txBody>
      </p:sp>
      <p:sp>
        <p:nvSpPr>
          <p:cNvPr id="20" name="TextBox 5" descr="Step 2:&#10;">
            <a:extLst>
              <a:ext uri="{FF2B5EF4-FFF2-40B4-BE49-F238E27FC236}">
                <a16:creationId xmlns:a16="http://schemas.microsoft.com/office/drawing/2014/main" id="{E31F11D1-026F-EC9E-2D8A-F59F17BAE1E9}"/>
              </a:ext>
            </a:extLst>
          </p:cNvPr>
          <p:cNvSpPr txBox="1"/>
          <p:nvPr/>
        </p:nvSpPr>
        <p:spPr>
          <a:xfrm>
            <a:off x="8040115" y="4484163"/>
            <a:ext cx="2514600" cy="538609"/>
          </a:xfrm>
          <a:prstGeom prst="rect">
            <a:avLst/>
          </a:prstGeom>
        </p:spPr>
        <p:txBody>
          <a:bodyPr wrap="square" lIns="0" tIns="0" rIns="0" bIns="0" rtlCol="0" anchor="t">
            <a:spAutoFit/>
          </a:bodyPr>
          <a:lstStyle/>
          <a:p>
            <a:pPr algn="l">
              <a:lnSpc>
                <a:spcPts val="4200"/>
              </a:lnSpc>
            </a:pPr>
            <a:r>
              <a:rPr lang="en-US" sz="4000" u="sng" spc="105" dirty="0">
                <a:solidFill>
                  <a:srgbClr val="3F175E"/>
                </a:solidFill>
                <a:latin typeface="Fira Sans Semi-Bold"/>
              </a:rPr>
              <a:t>Step 2:</a:t>
            </a:r>
          </a:p>
        </p:txBody>
      </p:sp>
      <p:sp>
        <p:nvSpPr>
          <p:cNvPr id="17" name="TextBox 4" descr="Sign up with email or our LinkedIn plug in and verify your new account!&#10;">
            <a:extLst>
              <a:ext uri="{FF2B5EF4-FFF2-40B4-BE49-F238E27FC236}">
                <a16:creationId xmlns:a16="http://schemas.microsoft.com/office/drawing/2014/main" id="{172F524D-243D-E18A-A327-CA20C818176D}"/>
              </a:ext>
            </a:extLst>
          </p:cNvPr>
          <p:cNvSpPr txBox="1"/>
          <p:nvPr/>
        </p:nvSpPr>
        <p:spPr>
          <a:xfrm>
            <a:off x="10003955" y="4480170"/>
            <a:ext cx="7842398" cy="1077218"/>
          </a:xfrm>
          <a:prstGeom prst="rect">
            <a:avLst/>
          </a:prstGeom>
        </p:spPr>
        <p:txBody>
          <a:bodyPr wrap="square" lIns="0" tIns="0" rIns="0" bIns="0" rtlCol="0" anchor="t">
            <a:spAutoFit/>
          </a:bodyPr>
          <a:lstStyle/>
          <a:p>
            <a:pPr algn="l">
              <a:lnSpc>
                <a:spcPts val="4200"/>
              </a:lnSpc>
            </a:pPr>
            <a:r>
              <a:rPr lang="en-US" sz="3600" b="1" spc="15" dirty="0">
                <a:latin typeface="Fira Sans Light"/>
              </a:rPr>
              <a:t>Sign up with email or our LinkedIn plug in and verify your new account!</a:t>
            </a:r>
          </a:p>
        </p:txBody>
      </p:sp>
      <p:sp>
        <p:nvSpPr>
          <p:cNvPr id="21" name="TextBox 5" descr="Step 3:&#10;">
            <a:extLst>
              <a:ext uri="{FF2B5EF4-FFF2-40B4-BE49-F238E27FC236}">
                <a16:creationId xmlns:a16="http://schemas.microsoft.com/office/drawing/2014/main" id="{E68470F7-8E5C-D5CC-15ED-B19012943E99}"/>
              </a:ext>
            </a:extLst>
          </p:cNvPr>
          <p:cNvSpPr txBox="1"/>
          <p:nvPr/>
        </p:nvSpPr>
        <p:spPr>
          <a:xfrm>
            <a:off x="8040115" y="6530614"/>
            <a:ext cx="2514600" cy="538609"/>
          </a:xfrm>
          <a:prstGeom prst="rect">
            <a:avLst/>
          </a:prstGeom>
        </p:spPr>
        <p:txBody>
          <a:bodyPr wrap="square" lIns="0" tIns="0" rIns="0" bIns="0" rtlCol="0" anchor="t">
            <a:spAutoFit/>
          </a:bodyPr>
          <a:lstStyle/>
          <a:p>
            <a:pPr algn="l">
              <a:lnSpc>
                <a:spcPts val="4200"/>
              </a:lnSpc>
            </a:pPr>
            <a:r>
              <a:rPr lang="en-US" sz="4000" u="sng" spc="105" dirty="0">
                <a:solidFill>
                  <a:srgbClr val="3F175E"/>
                </a:solidFill>
                <a:latin typeface="Fira Sans Semi-Bold"/>
              </a:rPr>
              <a:t>Step 3:</a:t>
            </a:r>
          </a:p>
        </p:txBody>
      </p:sp>
      <p:sp>
        <p:nvSpPr>
          <p:cNvPr id="22" name="TextBox 4" descr="View suggested mentor matches and request a consultation or view all mentors.&#10;">
            <a:extLst>
              <a:ext uri="{FF2B5EF4-FFF2-40B4-BE49-F238E27FC236}">
                <a16:creationId xmlns:a16="http://schemas.microsoft.com/office/drawing/2014/main" id="{8F1B8F15-9FDC-77EE-F8E3-8564C9BA1B1A}"/>
              </a:ext>
            </a:extLst>
          </p:cNvPr>
          <p:cNvSpPr txBox="1"/>
          <p:nvPr/>
        </p:nvSpPr>
        <p:spPr>
          <a:xfrm>
            <a:off x="9997425" y="6504546"/>
            <a:ext cx="8275127" cy="1615827"/>
          </a:xfrm>
          <a:prstGeom prst="rect">
            <a:avLst/>
          </a:prstGeom>
        </p:spPr>
        <p:txBody>
          <a:bodyPr wrap="square" lIns="0" tIns="0" rIns="0" bIns="0" rtlCol="0" anchor="t">
            <a:spAutoFit/>
          </a:bodyPr>
          <a:lstStyle/>
          <a:p>
            <a:pPr algn="l">
              <a:lnSpc>
                <a:spcPts val="4200"/>
              </a:lnSpc>
            </a:pPr>
            <a:r>
              <a:rPr lang="en-US" sz="3600" b="1" spc="15" dirty="0">
                <a:latin typeface="Fira Sans Light"/>
              </a:rPr>
              <a:t>View suggested mentor matches and request a consultation or view all mentors.</a:t>
            </a:r>
          </a:p>
        </p:txBody>
      </p:sp>
      <p:sp>
        <p:nvSpPr>
          <p:cNvPr id="4" name="Google Shape;201;g2dec2a597ca_1_105">
            <a:extLst>
              <a:ext uri="{FF2B5EF4-FFF2-40B4-BE49-F238E27FC236}">
                <a16:creationId xmlns:a16="http://schemas.microsoft.com/office/drawing/2014/main" id="{D4E71E83-6B1D-BF5E-9EDA-F6984A673B41}"/>
              </a:ext>
              <a:ext uri="{C183D7F6-B498-43B3-948B-1728B52AA6E4}">
                <adec:decorative xmlns:adec="http://schemas.microsoft.com/office/drawing/2017/decorative" val="1"/>
              </a:ext>
            </a:extLst>
          </p:cNvPr>
          <p:cNvSpPr/>
          <p:nvPr/>
        </p:nvSpPr>
        <p:spPr>
          <a:xfrm>
            <a:off x="-457200" y="9376600"/>
            <a:ext cx="19429204" cy="1678781"/>
          </a:xfrm>
          <a:custGeom>
            <a:avLst/>
            <a:gdLst/>
            <a:ahLst/>
            <a:cxnLst/>
            <a:rect l="l" t="t" r="r" b="b"/>
            <a:pathLst>
              <a:path w="63702307" h="5372100" extrusionOk="0">
                <a:moveTo>
                  <a:pt x="62151636" y="0"/>
                </a:moveTo>
                <a:lnTo>
                  <a:pt x="1550670" y="0"/>
                </a:lnTo>
                <a:lnTo>
                  <a:pt x="0" y="2686050"/>
                </a:lnTo>
                <a:lnTo>
                  <a:pt x="1550670" y="5372100"/>
                </a:lnTo>
                <a:lnTo>
                  <a:pt x="62151636" y="5372100"/>
                </a:lnTo>
                <a:lnTo>
                  <a:pt x="63702307" y="2686050"/>
                </a:lnTo>
                <a:lnTo>
                  <a:pt x="62151636" y="0"/>
                </a:lnTo>
                <a:close/>
              </a:path>
            </a:pathLst>
          </a:custGeom>
          <a:solidFill>
            <a:srgbClr val="3F175E"/>
          </a:solidFill>
          <a:ln>
            <a:solidFill>
              <a:srgbClr val="3F175E"/>
            </a:solid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
        <p:nvSpPr>
          <p:cNvPr id="5" name="Google Shape;202;g2dec2a597ca_1_105">
            <a:extLst>
              <a:ext uri="{FF2B5EF4-FFF2-40B4-BE49-F238E27FC236}">
                <a16:creationId xmlns:a16="http://schemas.microsoft.com/office/drawing/2014/main" id="{219DFFE1-ED80-7135-2BC1-1CFAC5C2708E}"/>
              </a:ext>
              <a:ext uri="{C183D7F6-B498-43B3-948B-1728B52AA6E4}">
                <adec:decorative xmlns:adec="http://schemas.microsoft.com/office/drawing/2017/decorative" val="1"/>
              </a:ext>
            </a:extLst>
          </p:cNvPr>
          <p:cNvSpPr txBox="1"/>
          <p:nvPr/>
        </p:nvSpPr>
        <p:spPr>
          <a:xfrm>
            <a:off x="512928" y="9489058"/>
            <a:ext cx="15096000" cy="646331"/>
          </a:xfrm>
          <a:prstGeom prst="rect">
            <a:avLst/>
          </a:prstGeom>
          <a:noFill/>
          <a:ln>
            <a:noFill/>
          </a:ln>
        </p:spPr>
        <p:txBody>
          <a:bodyPr spcFirstLastPara="1" wrap="square" lIns="0" tIns="0" rIns="0" bIns="0" anchor="t" anchorCtr="0">
            <a:spAutoFit/>
          </a:bodyPr>
          <a:lstStyle/>
          <a:p>
            <a:pPr marL="0" marR="0" lvl="0" indent="0" algn="l" rtl="0">
              <a:lnSpc>
                <a:spcPct val="175000"/>
              </a:lnSpc>
              <a:spcBef>
                <a:spcPts val="0"/>
              </a:spcBef>
              <a:spcAft>
                <a:spcPts val="0"/>
              </a:spcAft>
              <a:buNone/>
            </a:pPr>
            <a:r>
              <a:rPr lang="en-US" sz="2400" b="1" dirty="0">
                <a:solidFill>
                  <a:schemeClr val="bg1"/>
                </a:solidFill>
                <a:latin typeface="Montserrat"/>
                <a:ea typeface="Montserrat"/>
                <a:cs typeface="Montserrat"/>
                <a:sym typeface="Montserrat"/>
              </a:rPr>
              <a:t>purchase.firsthand.co</a:t>
            </a:r>
            <a:endParaRPr sz="2400" b="1" dirty="0">
              <a:solidFill>
                <a:schemeClr val="bg1"/>
              </a:solidFill>
              <a:latin typeface="Montserrat"/>
              <a:ea typeface="Montserrat"/>
              <a:cs typeface="Montserrat"/>
              <a:sym typeface="Montserra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oogle Shape;118;g12a6645ade0_0_0">
            <a:extLst>
              <a:ext uri="{FF2B5EF4-FFF2-40B4-BE49-F238E27FC236}">
                <a16:creationId xmlns:a16="http://schemas.microsoft.com/office/drawing/2014/main" id="{651783B1-3A3F-7011-14F1-48D49E843149}"/>
              </a:ext>
              <a:ext uri="{C183D7F6-B498-43B3-948B-1728B52AA6E4}">
                <adec:decorative xmlns:adec="http://schemas.microsoft.com/office/drawing/2017/decorative" val="1"/>
              </a:ext>
            </a:extLst>
          </p:cNvPr>
          <p:cNvPicPr preferRelativeResize="0"/>
          <p:nvPr/>
        </p:nvPicPr>
        <p:blipFill rotWithShape="1">
          <a:blip r:embed="rId2">
            <a:alphaModFix/>
          </a:blip>
          <a:srcRect/>
          <a:stretch/>
        </p:blipFill>
        <p:spPr>
          <a:xfrm>
            <a:off x="-8676" y="17760"/>
            <a:ext cx="18296676" cy="10269240"/>
          </a:xfrm>
          <a:prstGeom prst="rect">
            <a:avLst/>
          </a:prstGeom>
          <a:noFill/>
          <a:ln>
            <a:noFill/>
          </a:ln>
        </p:spPr>
      </p:pic>
      <p:sp>
        <p:nvSpPr>
          <p:cNvPr id="5" name="TextBox 12" descr="Find the Right Mentor&#10;">
            <a:extLst>
              <a:ext uri="{FF2B5EF4-FFF2-40B4-BE49-F238E27FC236}">
                <a16:creationId xmlns:a16="http://schemas.microsoft.com/office/drawing/2014/main" id="{26B5ABEC-2942-5839-9461-BF6EEF25D929}"/>
              </a:ext>
            </a:extLst>
          </p:cNvPr>
          <p:cNvSpPr txBox="1">
            <a:spLocks noGrp="1"/>
          </p:cNvSpPr>
          <p:nvPr>
            <p:ph type="title" idx="4294967295"/>
          </p:nvPr>
        </p:nvSpPr>
        <p:spPr>
          <a:xfrm>
            <a:off x="533400" y="474776"/>
            <a:ext cx="17754600" cy="141064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999"/>
              </a:lnSpc>
              <a:spcBef>
                <a:spcPts val="0"/>
              </a:spcBef>
              <a:spcAft>
                <a:spcPts val="0"/>
              </a:spcAft>
              <a:buClrTx/>
              <a:buSzTx/>
              <a:buFontTx/>
              <a:buNone/>
              <a:tabLst/>
              <a:defRPr/>
            </a:pPr>
            <a:r>
              <a:rPr kumimoji="0" lang="en-US" sz="10000" b="0" i="0" u="none" strike="noStrike" kern="1200" cap="none" spc="0" normalizeH="0" baseline="0" noProof="0" dirty="0">
                <a:ln>
                  <a:noFill/>
                </a:ln>
                <a:solidFill>
                  <a:srgbClr val="4C555C"/>
                </a:solidFill>
                <a:effectLst/>
                <a:uLnTx/>
                <a:uFillTx/>
                <a:latin typeface="Fira Sans Semi-Bold"/>
                <a:ea typeface="+mn-ea"/>
                <a:cs typeface="+mn-cs"/>
              </a:rPr>
              <a:t>Find the Right Mentor</a:t>
            </a:r>
          </a:p>
        </p:txBody>
      </p:sp>
      <p:grpSp>
        <p:nvGrpSpPr>
          <p:cNvPr id="10" name="Group 3">
            <a:extLst>
              <a:ext uri="{FF2B5EF4-FFF2-40B4-BE49-F238E27FC236}">
                <a16:creationId xmlns:a16="http://schemas.microsoft.com/office/drawing/2014/main" id="{3A7CB215-FDBF-6A96-E236-845BC9A21D67}"/>
              </a:ext>
              <a:ext uri="{C183D7F6-B498-43B3-948B-1728B52AA6E4}">
                <adec:decorative xmlns:adec="http://schemas.microsoft.com/office/drawing/2017/decorative" val="1"/>
              </a:ext>
            </a:extLst>
          </p:cNvPr>
          <p:cNvGrpSpPr/>
          <p:nvPr/>
        </p:nvGrpSpPr>
        <p:grpSpPr>
          <a:xfrm>
            <a:off x="9917540" y="2342435"/>
            <a:ext cx="7676475" cy="2768663"/>
            <a:chOff x="-12663493" y="581238"/>
            <a:chExt cx="10235298" cy="3691553"/>
          </a:xfrm>
        </p:grpSpPr>
        <p:sp>
          <p:nvSpPr>
            <p:cNvPr id="11" name="TextBox 4" descr="Find someone you’re interested in talking to. Filter mentors by function, industry, employer, type of consultation, location, field of study, language and more">
              <a:extLst>
                <a:ext uri="{FF2B5EF4-FFF2-40B4-BE49-F238E27FC236}">
                  <a16:creationId xmlns:a16="http://schemas.microsoft.com/office/drawing/2014/main" id="{08BE01DB-7538-9C9B-88BD-A89E91F3F229}"/>
                </a:ext>
              </a:extLst>
            </p:cNvPr>
            <p:cNvSpPr txBox="1"/>
            <p:nvPr/>
          </p:nvSpPr>
          <p:spPr>
            <a:xfrm>
              <a:off x="-12663492" y="1443809"/>
              <a:ext cx="9941411" cy="2828982"/>
            </a:xfrm>
            <a:prstGeom prst="rect">
              <a:avLst/>
            </a:prstGeom>
          </p:spPr>
          <p:txBody>
            <a:bodyPr wrap="square" lIns="0" tIns="0" rIns="0" bIns="0" rtlCol="0" anchor="t">
              <a:spAutoFit/>
            </a:bodyPr>
            <a:lstStyle/>
            <a:p>
              <a:pPr algn="l">
                <a:lnSpc>
                  <a:spcPts val="4200"/>
                </a:lnSpc>
              </a:pPr>
              <a:r>
                <a:rPr lang="en-US" sz="3000" b="1" spc="15" dirty="0">
                  <a:solidFill>
                    <a:srgbClr val="000000"/>
                  </a:solidFill>
                  <a:latin typeface="Fira Sans Light"/>
                </a:rPr>
                <a:t>Find someone you’re interested in talking to. Filter mentors by function, industry, employer, type of consultation, location, field of study, language and more. </a:t>
              </a:r>
            </a:p>
          </p:txBody>
        </p:sp>
        <p:sp>
          <p:nvSpPr>
            <p:cNvPr id="12" name="TextBox 5" descr="Browse Mentor Profiles&#10;">
              <a:extLst>
                <a:ext uri="{FF2B5EF4-FFF2-40B4-BE49-F238E27FC236}">
                  <a16:creationId xmlns:a16="http://schemas.microsoft.com/office/drawing/2014/main" id="{853387B0-402A-E12F-806D-6F61709A7A38}"/>
                </a:ext>
              </a:extLst>
            </p:cNvPr>
            <p:cNvSpPr txBox="1"/>
            <p:nvPr/>
          </p:nvSpPr>
          <p:spPr>
            <a:xfrm>
              <a:off x="-12663493" y="581238"/>
              <a:ext cx="10235298" cy="718146"/>
            </a:xfrm>
            <a:prstGeom prst="rect">
              <a:avLst/>
            </a:prstGeom>
          </p:spPr>
          <p:txBody>
            <a:bodyPr wrap="square" lIns="0" tIns="0" rIns="0" bIns="0" rtlCol="0" anchor="t">
              <a:spAutoFit/>
            </a:bodyPr>
            <a:lstStyle/>
            <a:p>
              <a:pPr algn="l">
                <a:lnSpc>
                  <a:spcPts val="4200"/>
                </a:lnSpc>
              </a:pPr>
              <a:r>
                <a:rPr lang="en-US" sz="3500" spc="105" dirty="0">
                  <a:solidFill>
                    <a:srgbClr val="3F175E"/>
                  </a:solidFill>
                  <a:latin typeface="Fira Sans Semi-Bold"/>
                </a:rPr>
                <a:t>Browse Mentor Profiles</a:t>
              </a:r>
            </a:p>
          </p:txBody>
        </p:sp>
      </p:grpSp>
      <p:grpSp>
        <p:nvGrpSpPr>
          <p:cNvPr id="14" name="Group 3">
            <a:extLst>
              <a:ext uri="{FF2B5EF4-FFF2-40B4-BE49-F238E27FC236}">
                <a16:creationId xmlns:a16="http://schemas.microsoft.com/office/drawing/2014/main" id="{AECB76FB-E011-124E-3161-B4BF3984BC8A}"/>
              </a:ext>
              <a:ext uri="{C183D7F6-B498-43B3-948B-1728B52AA6E4}">
                <adec:decorative xmlns:adec="http://schemas.microsoft.com/office/drawing/2017/decorative" val="1"/>
              </a:ext>
            </a:extLst>
          </p:cNvPr>
          <p:cNvGrpSpPr/>
          <p:nvPr/>
        </p:nvGrpSpPr>
        <p:grpSpPr>
          <a:xfrm>
            <a:off x="9917540" y="5705937"/>
            <a:ext cx="7456060" cy="2820151"/>
            <a:chOff x="-12663493" y="581238"/>
            <a:chExt cx="9941413" cy="3760204"/>
          </a:xfrm>
        </p:grpSpPr>
        <p:sp>
          <p:nvSpPr>
            <p:cNvPr id="15" name="TextBox 4" descr="Once you’ve found a mentor, click on their profile to learn more about them and book a consultation. Easily send off templated messages to connect. &#10;">
              <a:extLst>
                <a:ext uri="{FF2B5EF4-FFF2-40B4-BE49-F238E27FC236}">
                  <a16:creationId xmlns:a16="http://schemas.microsoft.com/office/drawing/2014/main" id="{5B606F07-60F7-D840-0603-AEF254E0F176}"/>
                </a:ext>
              </a:extLst>
            </p:cNvPr>
            <p:cNvSpPr txBox="1"/>
            <p:nvPr/>
          </p:nvSpPr>
          <p:spPr>
            <a:xfrm>
              <a:off x="-12663493" y="1512460"/>
              <a:ext cx="9941413" cy="2828982"/>
            </a:xfrm>
            <a:prstGeom prst="rect">
              <a:avLst/>
            </a:prstGeom>
          </p:spPr>
          <p:txBody>
            <a:bodyPr wrap="square" lIns="0" tIns="0" rIns="0" bIns="0" rtlCol="0" anchor="t">
              <a:spAutoFit/>
            </a:bodyPr>
            <a:lstStyle/>
            <a:p>
              <a:pPr algn="l">
                <a:lnSpc>
                  <a:spcPts val="4200"/>
                </a:lnSpc>
              </a:pPr>
              <a:r>
                <a:rPr lang="en-US" sz="3000" b="1" spc="15" dirty="0">
                  <a:solidFill>
                    <a:srgbClr val="000000"/>
                  </a:solidFill>
                  <a:latin typeface="Fira Sans Light"/>
                </a:rPr>
                <a:t>Once you’ve found a mentor, click on their profile to learn more about them and book a consultation. Easily send off templated messages to connect. </a:t>
              </a:r>
            </a:p>
          </p:txBody>
        </p:sp>
        <p:sp>
          <p:nvSpPr>
            <p:cNvPr id="16" name="TextBox 5" descr="Learn About Mentors&#10;">
              <a:extLst>
                <a:ext uri="{FF2B5EF4-FFF2-40B4-BE49-F238E27FC236}">
                  <a16:creationId xmlns:a16="http://schemas.microsoft.com/office/drawing/2014/main" id="{9FD43AD0-8C25-DCFB-800F-C94F4B55E3F5}"/>
                </a:ext>
              </a:extLst>
            </p:cNvPr>
            <p:cNvSpPr txBox="1"/>
            <p:nvPr/>
          </p:nvSpPr>
          <p:spPr>
            <a:xfrm>
              <a:off x="-12663493" y="581238"/>
              <a:ext cx="9457095" cy="718146"/>
            </a:xfrm>
            <a:prstGeom prst="rect">
              <a:avLst/>
            </a:prstGeom>
          </p:spPr>
          <p:txBody>
            <a:bodyPr lIns="0" tIns="0" rIns="0" bIns="0" rtlCol="0" anchor="t">
              <a:spAutoFit/>
            </a:bodyPr>
            <a:lstStyle/>
            <a:p>
              <a:pPr algn="l">
                <a:lnSpc>
                  <a:spcPts val="4200"/>
                </a:lnSpc>
              </a:pPr>
              <a:r>
                <a:rPr lang="en-US" sz="3500" spc="105" dirty="0">
                  <a:solidFill>
                    <a:srgbClr val="3F175E"/>
                  </a:solidFill>
                  <a:latin typeface="Fira Sans Semi-Bold"/>
                </a:rPr>
                <a:t>Learn About Mentors</a:t>
              </a:r>
            </a:p>
          </p:txBody>
        </p:sp>
      </p:grpSp>
      <p:pic>
        <p:nvPicPr>
          <p:cNvPr id="8" name="Picture 7">
            <a:extLst>
              <a:ext uri="{FF2B5EF4-FFF2-40B4-BE49-F238E27FC236}">
                <a16:creationId xmlns:a16="http://schemas.microsoft.com/office/drawing/2014/main" id="{D87990E9-C77B-5B4B-A955-E35124E9BC41}"/>
              </a:ext>
              <a:ext uri="{C183D7F6-B498-43B3-948B-1728B52AA6E4}">
                <adec:decorative xmlns:adec="http://schemas.microsoft.com/office/drawing/2017/decorative" val="1"/>
              </a:ext>
            </a:extLst>
          </p:cNvPr>
          <p:cNvPicPr>
            <a:picLocks noChangeAspect="1"/>
          </p:cNvPicPr>
          <p:nvPr/>
        </p:nvPicPr>
        <p:blipFill rotWithShape="1">
          <a:blip r:embed="rId3"/>
          <a:srcRect l="45523" t="13112" r="22917" b="47978"/>
          <a:stretch/>
        </p:blipFill>
        <p:spPr>
          <a:xfrm>
            <a:off x="914399" y="2522289"/>
            <a:ext cx="8498782" cy="5632041"/>
          </a:xfrm>
          <a:prstGeom prst="rect">
            <a:avLst/>
          </a:prstGeom>
        </p:spPr>
      </p:pic>
      <p:pic>
        <p:nvPicPr>
          <p:cNvPr id="20" name="Picture 19">
            <a:extLst>
              <a:ext uri="{FF2B5EF4-FFF2-40B4-BE49-F238E27FC236}">
                <a16:creationId xmlns:a16="http://schemas.microsoft.com/office/drawing/2014/main" id="{E1A4D9DB-B7DF-BDE5-FA29-E05DFC1A3379}"/>
              </a:ext>
              <a:ext uri="{C183D7F6-B498-43B3-948B-1728B52AA6E4}">
                <adec:decorative xmlns:adec="http://schemas.microsoft.com/office/drawing/2017/decorative" val="1"/>
              </a:ext>
            </a:extLst>
          </p:cNvPr>
          <p:cNvPicPr>
            <a:picLocks noChangeAspect="1"/>
          </p:cNvPicPr>
          <p:nvPr/>
        </p:nvPicPr>
        <p:blipFill rotWithShape="1">
          <a:blip r:embed="rId4"/>
          <a:srcRect t="60944" r="1593" b="10342"/>
          <a:stretch/>
        </p:blipFill>
        <p:spPr>
          <a:xfrm>
            <a:off x="1207064" y="6376785"/>
            <a:ext cx="7649933" cy="1199777"/>
          </a:xfrm>
          <a:prstGeom prst="rect">
            <a:avLst/>
          </a:prstGeom>
        </p:spPr>
      </p:pic>
      <p:sp>
        <p:nvSpPr>
          <p:cNvPr id="3" name="Google Shape;201;g2dec2a597ca_1_105">
            <a:extLst>
              <a:ext uri="{FF2B5EF4-FFF2-40B4-BE49-F238E27FC236}">
                <a16:creationId xmlns:a16="http://schemas.microsoft.com/office/drawing/2014/main" id="{092DA2D5-E4BB-1ADD-DC4A-85844FEB2B0E}"/>
              </a:ext>
              <a:ext uri="{C183D7F6-B498-43B3-948B-1728B52AA6E4}">
                <adec:decorative xmlns:adec="http://schemas.microsoft.com/office/drawing/2017/decorative" val="1"/>
              </a:ext>
            </a:extLst>
          </p:cNvPr>
          <p:cNvSpPr/>
          <p:nvPr/>
        </p:nvSpPr>
        <p:spPr>
          <a:xfrm>
            <a:off x="-457200" y="9429849"/>
            <a:ext cx="19429204" cy="1678781"/>
          </a:xfrm>
          <a:custGeom>
            <a:avLst/>
            <a:gdLst/>
            <a:ahLst/>
            <a:cxnLst/>
            <a:rect l="l" t="t" r="r" b="b"/>
            <a:pathLst>
              <a:path w="63702307" h="5372100" extrusionOk="0">
                <a:moveTo>
                  <a:pt x="62151636" y="0"/>
                </a:moveTo>
                <a:lnTo>
                  <a:pt x="1550670" y="0"/>
                </a:lnTo>
                <a:lnTo>
                  <a:pt x="0" y="2686050"/>
                </a:lnTo>
                <a:lnTo>
                  <a:pt x="1550670" y="5372100"/>
                </a:lnTo>
                <a:lnTo>
                  <a:pt x="62151636" y="5372100"/>
                </a:lnTo>
                <a:lnTo>
                  <a:pt x="63702307" y="2686050"/>
                </a:lnTo>
                <a:lnTo>
                  <a:pt x="62151636" y="0"/>
                </a:lnTo>
                <a:close/>
              </a:path>
            </a:pathLst>
          </a:custGeom>
          <a:solidFill>
            <a:srgbClr val="3F175E"/>
          </a:solidFill>
          <a:ln>
            <a:solidFill>
              <a:srgbClr val="3F175E"/>
            </a:solid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pic>
        <p:nvPicPr>
          <p:cNvPr id="24" name="Picture 23">
            <a:extLst>
              <a:ext uri="{FF2B5EF4-FFF2-40B4-BE49-F238E27FC236}">
                <a16:creationId xmlns:a16="http://schemas.microsoft.com/office/drawing/2014/main" id="{FE026159-44DC-05AB-D48E-247DB27D9ED1}"/>
              </a:ext>
              <a:ext uri="{C183D7F6-B498-43B3-948B-1728B52AA6E4}">
                <adec:decorative xmlns:adec="http://schemas.microsoft.com/office/drawing/2017/decorative" val="1"/>
              </a:ext>
            </a:extLst>
          </p:cNvPr>
          <p:cNvPicPr>
            <a:picLocks noChangeAspect="1"/>
          </p:cNvPicPr>
          <p:nvPr/>
        </p:nvPicPr>
        <p:blipFill>
          <a:blip r:embed="rId5"/>
          <a:srcRect l="5000" t="77548" r="5000" b="6051"/>
          <a:stretch/>
        </p:blipFill>
        <p:spPr>
          <a:xfrm>
            <a:off x="1267943" y="6376785"/>
            <a:ext cx="7649933" cy="749325"/>
          </a:xfrm>
          <a:prstGeom prst="rect">
            <a:avLst/>
          </a:prstGeom>
        </p:spPr>
      </p:pic>
      <p:sp>
        <p:nvSpPr>
          <p:cNvPr id="4" name="Google Shape;202;g2dec2a597ca_1_105">
            <a:extLst>
              <a:ext uri="{FF2B5EF4-FFF2-40B4-BE49-F238E27FC236}">
                <a16:creationId xmlns:a16="http://schemas.microsoft.com/office/drawing/2014/main" id="{4B105B29-F4B7-3168-4966-E24A8669F89A}"/>
              </a:ext>
            </a:extLst>
          </p:cNvPr>
          <p:cNvSpPr txBox="1"/>
          <p:nvPr/>
        </p:nvSpPr>
        <p:spPr>
          <a:xfrm>
            <a:off x="512928" y="9489058"/>
            <a:ext cx="15096000" cy="646331"/>
          </a:xfrm>
          <a:prstGeom prst="rect">
            <a:avLst/>
          </a:prstGeom>
          <a:noFill/>
          <a:ln>
            <a:noFill/>
          </a:ln>
        </p:spPr>
        <p:txBody>
          <a:bodyPr spcFirstLastPara="1" wrap="square" lIns="0" tIns="0" rIns="0" bIns="0" anchor="t" anchorCtr="0">
            <a:spAutoFit/>
          </a:bodyPr>
          <a:lstStyle/>
          <a:p>
            <a:pPr marL="0" marR="0" lvl="0" indent="0" algn="l" rtl="0">
              <a:lnSpc>
                <a:spcPct val="175000"/>
              </a:lnSpc>
              <a:spcBef>
                <a:spcPts val="0"/>
              </a:spcBef>
              <a:spcAft>
                <a:spcPts val="0"/>
              </a:spcAft>
              <a:buNone/>
            </a:pPr>
            <a:r>
              <a:rPr lang="en-US" sz="2400" b="1" dirty="0">
                <a:solidFill>
                  <a:schemeClr val="bg1"/>
                </a:solidFill>
                <a:latin typeface="Montserrat"/>
                <a:ea typeface="Montserrat"/>
                <a:cs typeface="Montserrat"/>
                <a:sym typeface="Montserrat"/>
              </a:rPr>
              <a:t>purchase.firsthand.co</a:t>
            </a:r>
            <a:endParaRPr sz="2400" b="1" dirty="0">
              <a:solidFill>
                <a:schemeClr val="bg1"/>
              </a:solidFill>
              <a:latin typeface="Montserrat"/>
              <a:ea typeface="Montserrat"/>
              <a:cs typeface="Montserrat"/>
              <a:sym typeface="Montserrat"/>
            </a:endParaRPr>
          </a:p>
        </p:txBody>
      </p:sp>
      <p:pic>
        <p:nvPicPr>
          <p:cNvPr id="26" name="Picture 25" descr="Purchase Alumni Mentor Network sign in page. ">
            <a:extLst>
              <a:ext uri="{FF2B5EF4-FFF2-40B4-BE49-F238E27FC236}">
                <a16:creationId xmlns:a16="http://schemas.microsoft.com/office/drawing/2014/main" id="{CE323D1B-1C18-C776-C4D0-3CBF93C5C6E0}"/>
              </a:ext>
              <a:ext uri="{C183D7F6-B498-43B3-948B-1728B52AA6E4}">
                <adec:decorative xmlns:adec="http://schemas.microsoft.com/office/drawing/2017/decorative" val="0"/>
              </a:ext>
            </a:extLst>
          </p:cNvPr>
          <p:cNvPicPr>
            <a:picLocks noChangeAspect="1"/>
          </p:cNvPicPr>
          <p:nvPr/>
        </p:nvPicPr>
        <p:blipFill>
          <a:blip r:embed="rId6"/>
          <a:srcRect t="12015" r="833"/>
          <a:stretch/>
        </p:blipFill>
        <p:spPr>
          <a:xfrm>
            <a:off x="1280135" y="2757694"/>
            <a:ext cx="7649933" cy="3648183"/>
          </a:xfrm>
          <a:prstGeom prst="rect">
            <a:avLst/>
          </a:prstGeom>
        </p:spPr>
      </p:pic>
    </p:spTree>
    <p:extLst>
      <p:ext uri="{BB962C8B-B14F-4D97-AF65-F5344CB8AC3E}">
        <p14:creationId xmlns:p14="http://schemas.microsoft.com/office/powerpoint/2010/main" val="38983937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Google Shape;118;g12a6645ade0_0_0">
            <a:extLst>
              <a:ext uri="{FF2B5EF4-FFF2-40B4-BE49-F238E27FC236}">
                <a16:creationId xmlns:a16="http://schemas.microsoft.com/office/drawing/2014/main" id="{A5A7BBA6-402F-A96A-BF36-893C57A7D9BF}"/>
              </a:ext>
              <a:ext uri="{C183D7F6-B498-43B3-948B-1728B52AA6E4}">
                <adec:decorative xmlns:adec="http://schemas.microsoft.com/office/drawing/2017/decorative" val="1"/>
              </a:ext>
            </a:extLst>
          </p:cNvPr>
          <p:cNvPicPr preferRelativeResize="0"/>
          <p:nvPr/>
        </p:nvPicPr>
        <p:blipFill rotWithShape="1">
          <a:blip r:embed="rId3">
            <a:alphaModFix/>
          </a:blip>
          <a:srcRect/>
          <a:stretch/>
        </p:blipFill>
        <p:spPr>
          <a:xfrm>
            <a:off x="-8676" y="17760"/>
            <a:ext cx="18296676" cy="10269240"/>
          </a:xfrm>
          <a:prstGeom prst="rect">
            <a:avLst/>
          </a:prstGeom>
          <a:noFill/>
          <a:ln>
            <a:noFill/>
          </a:ln>
        </p:spPr>
      </p:pic>
      <p:sp>
        <p:nvSpPr>
          <p:cNvPr id="2" name="TextBox 2" descr="Book Your Consultation&#10;"/>
          <p:cNvSpPr txBox="1">
            <a:spLocks noGrp="1"/>
          </p:cNvSpPr>
          <p:nvPr>
            <p:ph type="title" idx="4294967295"/>
          </p:nvPr>
        </p:nvSpPr>
        <p:spPr>
          <a:xfrm>
            <a:off x="7948858" y="513077"/>
            <a:ext cx="10025338" cy="282128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r" defTabSz="914400" rtl="0" eaLnBrk="1" fontAlgn="auto" latinLnBrk="0" hangingPunct="1">
              <a:lnSpc>
                <a:spcPts val="10999"/>
              </a:lnSpc>
              <a:spcBef>
                <a:spcPts val="0"/>
              </a:spcBef>
              <a:spcAft>
                <a:spcPts val="0"/>
              </a:spcAft>
              <a:buClrTx/>
              <a:buSzTx/>
              <a:buFontTx/>
              <a:buNone/>
              <a:tabLst/>
              <a:defRPr/>
            </a:pPr>
            <a:r>
              <a:rPr kumimoji="0" lang="en-US" sz="9999" b="0" i="0" u="none" strike="noStrike" kern="1200" cap="none" spc="0" normalizeH="0" baseline="0" noProof="0" dirty="0">
                <a:ln>
                  <a:noFill/>
                </a:ln>
                <a:solidFill>
                  <a:srgbClr val="4C555C"/>
                </a:solidFill>
                <a:effectLst/>
                <a:uLnTx/>
                <a:uFillTx/>
                <a:latin typeface="Fira Sans Semi-Bold"/>
                <a:ea typeface="+mn-ea"/>
                <a:cs typeface="+mn-cs"/>
              </a:rPr>
              <a:t>Book Your Consultation</a:t>
            </a:r>
          </a:p>
        </p:txBody>
      </p:sp>
      <p:grpSp>
        <p:nvGrpSpPr>
          <p:cNvPr id="3" name="Group 3">
            <a:extLst>
              <a:ext uri="{C183D7F6-B498-43B3-948B-1728B52AA6E4}">
                <adec:decorative xmlns:adec="http://schemas.microsoft.com/office/drawing/2017/decorative" val="1"/>
              </a:ext>
            </a:extLst>
          </p:cNvPr>
          <p:cNvGrpSpPr/>
          <p:nvPr/>
        </p:nvGrpSpPr>
        <p:grpSpPr>
          <a:xfrm>
            <a:off x="7061554" y="3094634"/>
            <a:ext cx="10912642" cy="5914034"/>
            <a:chOff x="-885331" y="-3584590"/>
            <a:chExt cx="13681330" cy="7885375"/>
          </a:xfrm>
        </p:grpSpPr>
        <p:sp>
          <p:nvSpPr>
            <p:cNvPr id="4" name="TextBox 4" descr="Select a time to connect with a mentor under “Book a Consultation” &#10;&#10;Suggest three meeting times and write a message introducing yourself and outlining what you’d like to get out of the consultation. &#10;&#10;Submit your request and wait for the mentor to accept on of your suggested times"/>
            <p:cNvSpPr txBox="1"/>
            <p:nvPr/>
          </p:nvSpPr>
          <p:spPr>
            <a:xfrm>
              <a:off x="2940274" y="-2837064"/>
              <a:ext cx="9748902" cy="7137849"/>
            </a:xfrm>
            <a:prstGeom prst="rect">
              <a:avLst/>
            </a:prstGeom>
          </p:spPr>
          <p:txBody>
            <a:bodyPr wrap="square" lIns="0" tIns="0" rIns="0" bIns="0" rtlCol="0" anchor="t">
              <a:spAutoFit/>
            </a:bodyPr>
            <a:lstStyle/>
            <a:p>
              <a:pPr algn="r">
                <a:lnSpc>
                  <a:spcPts val="4200"/>
                </a:lnSpc>
              </a:pPr>
              <a:r>
                <a:rPr lang="en-US" sz="3000" b="1" spc="15" dirty="0">
                  <a:latin typeface="Fira Sans Light"/>
                </a:rPr>
                <a:t>Select a time to connect with a mentor under “Book a Consultation” </a:t>
              </a:r>
            </a:p>
            <a:p>
              <a:pPr algn="r">
                <a:lnSpc>
                  <a:spcPts val="4200"/>
                </a:lnSpc>
              </a:pPr>
              <a:endParaRPr lang="en-US" sz="3000" b="1" spc="15" dirty="0">
                <a:latin typeface="Fira Sans Light"/>
              </a:endParaRPr>
            </a:p>
            <a:p>
              <a:pPr algn="r">
                <a:lnSpc>
                  <a:spcPts val="4200"/>
                </a:lnSpc>
              </a:pPr>
              <a:r>
                <a:rPr lang="en-US" sz="3000" b="1" spc="15" dirty="0">
                  <a:latin typeface="Fira Sans Light"/>
                </a:rPr>
                <a:t>Suggest three meeting times and write a message introducing yourself and outlining what you’d like to get out of the consultation. </a:t>
              </a:r>
            </a:p>
            <a:p>
              <a:pPr algn="r">
                <a:lnSpc>
                  <a:spcPts val="4200"/>
                </a:lnSpc>
              </a:pPr>
              <a:endParaRPr lang="en-US" sz="3000" b="1" spc="15" dirty="0">
                <a:latin typeface="Fira Sans Light"/>
              </a:endParaRPr>
            </a:p>
            <a:p>
              <a:pPr algn="r">
                <a:lnSpc>
                  <a:spcPts val="4200"/>
                </a:lnSpc>
              </a:pPr>
              <a:r>
                <a:rPr lang="en-US" sz="3000" b="1" spc="15" dirty="0">
                  <a:latin typeface="Fira Sans Light"/>
                </a:rPr>
                <a:t>Submit your request and wait for the mentor to accept on of your suggested times</a:t>
              </a:r>
              <a:r>
                <a:rPr lang="en-US" sz="3000" spc="15" dirty="0">
                  <a:latin typeface="Fira Sans Light"/>
                </a:rPr>
                <a:t>. </a:t>
              </a:r>
            </a:p>
          </p:txBody>
        </p:sp>
        <p:sp>
          <p:nvSpPr>
            <p:cNvPr id="5" name="TextBox 5"/>
            <p:cNvSpPr txBox="1"/>
            <p:nvPr/>
          </p:nvSpPr>
          <p:spPr>
            <a:xfrm>
              <a:off x="-885331" y="-3584590"/>
              <a:ext cx="13681330" cy="783292"/>
            </a:xfrm>
            <a:prstGeom prst="rect">
              <a:avLst/>
            </a:prstGeom>
          </p:spPr>
          <p:txBody>
            <a:bodyPr wrap="square" lIns="0" tIns="0" rIns="0" bIns="0" rtlCol="0" anchor="t">
              <a:spAutoFit/>
            </a:bodyPr>
            <a:lstStyle/>
            <a:p>
              <a:pPr algn="r">
                <a:lnSpc>
                  <a:spcPts val="4200"/>
                </a:lnSpc>
              </a:pPr>
              <a:endParaRPr lang="en-US" sz="5400" spc="105" dirty="0">
                <a:solidFill>
                  <a:srgbClr val="005941"/>
                </a:solidFill>
                <a:latin typeface="Fira Sans Semi-Bold"/>
              </a:endParaRPr>
            </a:p>
          </p:txBody>
        </p:sp>
      </p:grpSp>
      <p:sp>
        <p:nvSpPr>
          <p:cNvPr id="6" name="Google Shape;201;g2dec2a597ca_1_105">
            <a:extLst>
              <a:ext uri="{FF2B5EF4-FFF2-40B4-BE49-F238E27FC236}">
                <a16:creationId xmlns:a16="http://schemas.microsoft.com/office/drawing/2014/main" id="{0C987852-5187-83CC-E6D1-9511B4DDDA2B}"/>
              </a:ext>
              <a:ext uri="{C183D7F6-B498-43B3-948B-1728B52AA6E4}">
                <adec:decorative xmlns:adec="http://schemas.microsoft.com/office/drawing/2017/decorative" val="1"/>
              </a:ext>
            </a:extLst>
          </p:cNvPr>
          <p:cNvSpPr/>
          <p:nvPr/>
        </p:nvSpPr>
        <p:spPr>
          <a:xfrm>
            <a:off x="-457200" y="9376600"/>
            <a:ext cx="19429204" cy="1678781"/>
          </a:xfrm>
          <a:custGeom>
            <a:avLst/>
            <a:gdLst/>
            <a:ahLst/>
            <a:cxnLst/>
            <a:rect l="l" t="t" r="r" b="b"/>
            <a:pathLst>
              <a:path w="63702307" h="5372100" extrusionOk="0">
                <a:moveTo>
                  <a:pt x="62151636" y="0"/>
                </a:moveTo>
                <a:lnTo>
                  <a:pt x="1550670" y="0"/>
                </a:lnTo>
                <a:lnTo>
                  <a:pt x="0" y="2686050"/>
                </a:lnTo>
                <a:lnTo>
                  <a:pt x="1550670" y="5372100"/>
                </a:lnTo>
                <a:lnTo>
                  <a:pt x="62151636" y="5372100"/>
                </a:lnTo>
                <a:lnTo>
                  <a:pt x="63702307" y="2686050"/>
                </a:lnTo>
                <a:lnTo>
                  <a:pt x="62151636" y="0"/>
                </a:lnTo>
                <a:close/>
              </a:path>
            </a:pathLst>
          </a:custGeom>
          <a:solidFill>
            <a:srgbClr val="3F175E"/>
          </a:solidFill>
          <a:ln>
            <a:solidFill>
              <a:srgbClr val="3F175E"/>
            </a:solid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
        <p:nvSpPr>
          <p:cNvPr id="7" name="Google Shape;202;g2dec2a597ca_1_105" descr="purchase.firsthand.co">
            <a:extLst>
              <a:ext uri="{FF2B5EF4-FFF2-40B4-BE49-F238E27FC236}">
                <a16:creationId xmlns:a16="http://schemas.microsoft.com/office/drawing/2014/main" id="{F456EB1F-2A31-F8F1-5018-D7CA104E3E93}"/>
              </a:ext>
            </a:extLst>
          </p:cNvPr>
          <p:cNvSpPr txBox="1"/>
          <p:nvPr/>
        </p:nvSpPr>
        <p:spPr>
          <a:xfrm>
            <a:off x="512928" y="9489058"/>
            <a:ext cx="15096000" cy="646331"/>
          </a:xfrm>
          <a:prstGeom prst="rect">
            <a:avLst/>
          </a:prstGeom>
          <a:noFill/>
          <a:ln>
            <a:noFill/>
          </a:ln>
        </p:spPr>
        <p:txBody>
          <a:bodyPr spcFirstLastPara="1" wrap="square" lIns="0" tIns="0" rIns="0" bIns="0" anchor="t" anchorCtr="0">
            <a:spAutoFit/>
          </a:bodyPr>
          <a:lstStyle/>
          <a:p>
            <a:pPr marL="0" marR="0" lvl="0" indent="0" algn="l" rtl="0">
              <a:lnSpc>
                <a:spcPct val="175000"/>
              </a:lnSpc>
              <a:spcBef>
                <a:spcPts val="0"/>
              </a:spcBef>
              <a:spcAft>
                <a:spcPts val="0"/>
              </a:spcAft>
              <a:buNone/>
            </a:pPr>
            <a:r>
              <a:rPr lang="en-US" sz="2400" b="1" dirty="0">
                <a:solidFill>
                  <a:schemeClr val="bg1"/>
                </a:solidFill>
                <a:latin typeface="Montserrat"/>
                <a:ea typeface="Montserrat"/>
                <a:cs typeface="Montserrat"/>
                <a:sym typeface="Montserrat"/>
              </a:rPr>
              <a:t>purchase.firsthand.co</a:t>
            </a:r>
            <a:endParaRPr sz="2400" b="1" dirty="0">
              <a:solidFill>
                <a:schemeClr val="bg1"/>
              </a:solidFill>
              <a:latin typeface="Montserrat"/>
              <a:ea typeface="Montserrat"/>
              <a:cs typeface="Montserrat"/>
              <a:sym typeface="Montserrat"/>
            </a:endParaRPr>
          </a:p>
        </p:txBody>
      </p:sp>
      <p:pic>
        <p:nvPicPr>
          <p:cNvPr id="14" name="Picture 13" descr="Sample Mentor Profile on Mentor Network">
            <a:extLst>
              <a:ext uri="{FF2B5EF4-FFF2-40B4-BE49-F238E27FC236}">
                <a16:creationId xmlns:a16="http://schemas.microsoft.com/office/drawing/2014/main" id="{2B11E287-F11A-6588-468A-154C71681AE5}"/>
              </a:ext>
            </a:extLst>
          </p:cNvPr>
          <p:cNvPicPr>
            <a:picLocks noChangeAspect="1"/>
          </p:cNvPicPr>
          <p:nvPr/>
        </p:nvPicPr>
        <p:blipFill>
          <a:blip r:embed="rId4"/>
          <a:srcRect l="25000" t="12987" r="25833" b="4264"/>
          <a:stretch/>
        </p:blipFill>
        <p:spPr>
          <a:xfrm>
            <a:off x="552863" y="513077"/>
            <a:ext cx="9307445" cy="8419785"/>
          </a:xfrm>
          <a:prstGeom prst="rect">
            <a:avLst/>
          </a:prstGeom>
          <a:ln>
            <a:solidFill>
              <a:srgbClr val="3F175E"/>
            </a:solid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oogle Shape;118;g12a6645ade0_0_0">
            <a:extLst>
              <a:ext uri="{FF2B5EF4-FFF2-40B4-BE49-F238E27FC236}">
                <a16:creationId xmlns:a16="http://schemas.microsoft.com/office/drawing/2014/main" id="{67FC0C38-C138-93B2-4D55-7C520B95191F}"/>
              </a:ext>
              <a:ext uri="{C183D7F6-B498-43B3-948B-1728B52AA6E4}">
                <adec:decorative xmlns:adec="http://schemas.microsoft.com/office/drawing/2017/decorative" val="1"/>
              </a:ext>
            </a:extLst>
          </p:cNvPr>
          <p:cNvPicPr preferRelativeResize="0"/>
          <p:nvPr/>
        </p:nvPicPr>
        <p:blipFill rotWithShape="1">
          <a:blip r:embed="rId2">
            <a:alphaModFix/>
          </a:blip>
          <a:srcRect/>
          <a:stretch/>
        </p:blipFill>
        <p:spPr>
          <a:xfrm>
            <a:off x="-8676" y="17760"/>
            <a:ext cx="18296676" cy="10269240"/>
          </a:xfrm>
          <a:prstGeom prst="rect">
            <a:avLst/>
          </a:prstGeom>
          <a:noFill/>
          <a:ln>
            <a:noFill/>
          </a:ln>
        </p:spPr>
      </p:pic>
      <p:sp>
        <p:nvSpPr>
          <p:cNvPr id="5" name="TextBox 12" descr="Connect With Mentor&#10;">
            <a:extLst>
              <a:ext uri="{FF2B5EF4-FFF2-40B4-BE49-F238E27FC236}">
                <a16:creationId xmlns:a16="http://schemas.microsoft.com/office/drawing/2014/main" id="{26B5ABEC-2942-5839-9461-BF6EEF25D929}"/>
              </a:ext>
            </a:extLst>
          </p:cNvPr>
          <p:cNvSpPr txBox="1">
            <a:spLocks noGrp="1"/>
          </p:cNvSpPr>
          <p:nvPr>
            <p:ph type="title" idx="4294967295"/>
          </p:nvPr>
        </p:nvSpPr>
        <p:spPr>
          <a:xfrm>
            <a:off x="533400" y="474776"/>
            <a:ext cx="17754600" cy="141064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999"/>
              </a:lnSpc>
              <a:spcBef>
                <a:spcPts val="0"/>
              </a:spcBef>
              <a:spcAft>
                <a:spcPts val="0"/>
              </a:spcAft>
              <a:buClrTx/>
              <a:buSzTx/>
              <a:buFontTx/>
              <a:buNone/>
              <a:tabLst/>
              <a:defRPr/>
            </a:pPr>
            <a:r>
              <a:rPr kumimoji="0" lang="en-US" sz="10000" b="0" i="0" u="none" strike="noStrike" kern="1200" cap="none" spc="0" normalizeH="0" baseline="0" noProof="0" dirty="0">
                <a:ln>
                  <a:noFill/>
                </a:ln>
                <a:solidFill>
                  <a:srgbClr val="4C555C"/>
                </a:solidFill>
                <a:effectLst/>
                <a:uLnTx/>
                <a:uFillTx/>
                <a:latin typeface="Fira Sans Semi-Bold"/>
                <a:ea typeface="+mn-ea"/>
                <a:cs typeface="+mn-cs"/>
              </a:rPr>
              <a:t>Connect With Mentor</a:t>
            </a:r>
          </a:p>
        </p:txBody>
      </p:sp>
      <p:sp>
        <p:nvSpPr>
          <p:cNvPr id="48" name="TextBox 5" descr="CULTIVATE AUTHENTIC CONNECTIONS&#10;">
            <a:extLst>
              <a:ext uri="{FF2B5EF4-FFF2-40B4-BE49-F238E27FC236}">
                <a16:creationId xmlns:a16="http://schemas.microsoft.com/office/drawing/2014/main" id="{91F81A5A-AEE1-3B9F-5BEA-ECA8A7292A7E}"/>
              </a:ext>
            </a:extLst>
          </p:cNvPr>
          <p:cNvSpPr txBox="1"/>
          <p:nvPr/>
        </p:nvSpPr>
        <p:spPr>
          <a:xfrm>
            <a:off x="609602" y="2342435"/>
            <a:ext cx="9639300" cy="1105687"/>
          </a:xfrm>
          <a:prstGeom prst="rect">
            <a:avLst/>
          </a:prstGeom>
        </p:spPr>
        <p:txBody>
          <a:bodyPr wrap="square" lIns="0" tIns="0" rIns="0" bIns="0" rtlCol="0" anchor="t">
            <a:spAutoFit/>
          </a:bodyPr>
          <a:lstStyle/>
          <a:p>
            <a:pPr>
              <a:lnSpc>
                <a:spcPts val="4200"/>
              </a:lnSpc>
            </a:pPr>
            <a:r>
              <a:rPr lang="en-US" sz="4800" spc="105" dirty="0">
                <a:solidFill>
                  <a:srgbClr val="3F175E"/>
                </a:solidFill>
                <a:latin typeface="Fira Sans Semi-Bold"/>
              </a:rPr>
              <a:t>CULTIVATE AUTHENTIC CONNECTIONS</a:t>
            </a:r>
          </a:p>
        </p:txBody>
      </p:sp>
      <p:sp>
        <p:nvSpPr>
          <p:cNvPr id="49" name="TextBox 4" descr="Your ‘Meeting Hub’ on the homepage allows you to message your mentor and upload files in preparation for your session. &#10;&#10;Use the provided web link provided to connect with your mentor at the schedule time. &#10;&#10;Provide feedback on your consultation once completed. &#10;">
            <a:extLst>
              <a:ext uri="{FF2B5EF4-FFF2-40B4-BE49-F238E27FC236}">
                <a16:creationId xmlns:a16="http://schemas.microsoft.com/office/drawing/2014/main" id="{BF1EA243-0607-DA65-0AEC-41079E481F17}"/>
              </a:ext>
            </a:extLst>
          </p:cNvPr>
          <p:cNvSpPr txBox="1"/>
          <p:nvPr/>
        </p:nvSpPr>
        <p:spPr>
          <a:xfrm>
            <a:off x="533401" y="3815089"/>
            <a:ext cx="7848600" cy="5155257"/>
          </a:xfrm>
          <a:prstGeom prst="rect">
            <a:avLst/>
          </a:prstGeom>
        </p:spPr>
        <p:txBody>
          <a:bodyPr wrap="square" lIns="0" tIns="0" rIns="0" bIns="0" rtlCol="0" anchor="t">
            <a:spAutoFit/>
          </a:bodyPr>
          <a:lstStyle/>
          <a:p>
            <a:pPr marL="457200" indent="-457200" algn="just">
              <a:buFont typeface="Arial" panose="020B0604020202020204" pitchFamily="34" charset="0"/>
              <a:buChar char="•"/>
            </a:pPr>
            <a:r>
              <a:rPr lang="en-US" sz="3000" b="1" spc="15" dirty="0">
                <a:solidFill>
                  <a:srgbClr val="000000"/>
                </a:solidFill>
                <a:latin typeface="Fira Sans Light"/>
              </a:rPr>
              <a:t>Your ‘Meeting Hub’ on the homepage allows you to message your mentor and upload files in preparation for your session. </a:t>
            </a:r>
            <a:endParaRPr lang="en-US" sz="3000" spc="15" dirty="0">
              <a:solidFill>
                <a:srgbClr val="000000"/>
              </a:solidFill>
              <a:latin typeface="Fira Sans Light"/>
            </a:endParaRPr>
          </a:p>
          <a:p>
            <a:pPr marL="457200" indent="-457200" algn="just">
              <a:lnSpc>
                <a:spcPts val="4200"/>
              </a:lnSpc>
              <a:buFont typeface="Arial" panose="020B0604020202020204" pitchFamily="34" charset="0"/>
              <a:buChar char="•"/>
            </a:pPr>
            <a:endParaRPr lang="en-US" sz="3000" spc="15" dirty="0">
              <a:solidFill>
                <a:srgbClr val="000000"/>
              </a:solidFill>
              <a:latin typeface="Fira Sans Light"/>
            </a:endParaRPr>
          </a:p>
          <a:p>
            <a:pPr marL="457200" indent="-457200" algn="just">
              <a:buFont typeface="Arial" panose="020B0604020202020204" pitchFamily="34" charset="0"/>
              <a:buChar char="•"/>
            </a:pPr>
            <a:r>
              <a:rPr lang="en-US" sz="3000" b="1" spc="15" dirty="0">
                <a:solidFill>
                  <a:srgbClr val="000000"/>
                </a:solidFill>
                <a:latin typeface="Fira Sans Light"/>
              </a:rPr>
              <a:t>Use the provided web link provided to connect with your mentor at the schedule time. </a:t>
            </a:r>
          </a:p>
          <a:p>
            <a:pPr marL="457200" indent="-457200" algn="just">
              <a:buFont typeface="Arial" panose="020B0604020202020204" pitchFamily="34" charset="0"/>
              <a:buChar char="•"/>
            </a:pPr>
            <a:endParaRPr lang="en-US" sz="3000" b="1" spc="15" dirty="0">
              <a:solidFill>
                <a:srgbClr val="000000"/>
              </a:solidFill>
              <a:latin typeface="Fira Sans Light"/>
            </a:endParaRPr>
          </a:p>
          <a:p>
            <a:pPr marL="457200" indent="-457200" algn="just">
              <a:buFont typeface="Arial" panose="020B0604020202020204" pitchFamily="34" charset="0"/>
              <a:buChar char="•"/>
            </a:pPr>
            <a:r>
              <a:rPr lang="en-US" sz="3000" b="1" spc="15" dirty="0">
                <a:solidFill>
                  <a:srgbClr val="000000"/>
                </a:solidFill>
                <a:latin typeface="Fira Sans Light"/>
              </a:rPr>
              <a:t>Provide feedback on your consultation once completed. </a:t>
            </a:r>
            <a:endParaRPr lang="en-US" sz="3000" spc="15" dirty="0">
              <a:solidFill>
                <a:srgbClr val="000000"/>
              </a:solidFill>
              <a:latin typeface="Fira Sans Light"/>
            </a:endParaRPr>
          </a:p>
        </p:txBody>
      </p:sp>
      <p:pic>
        <p:nvPicPr>
          <p:cNvPr id="11" name="Picture 10">
            <a:extLst>
              <a:ext uri="{FF2B5EF4-FFF2-40B4-BE49-F238E27FC236}">
                <a16:creationId xmlns:a16="http://schemas.microsoft.com/office/drawing/2014/main" id="{CA228365-3A6D-DF32-7382-CCC158188793}"/>
              </a:ext>
              <a:ext uri="{C183D7F6-B498-43B3-948B-1728B52AA6E4}">
                <adec:decorative xmlns:adec="http://schemas.microsoft.com/office/drawing/2017/decorative" val="1"/>
              </a:ext>
            </a:extLst>
          </p:cNvPr>
          <p:cNvPicPr>
            <a:picLocks noChangeAspect="1"/>
          </p:cNvPicPr>
          <p:nvPr/>
        </p:nvPicPr>
        <p:blipFill rotWithShape="1">
          <a:blip r:embed="rId3"/>
          <a:srcRect l="45523" t="13112" r="22917" b="47978"/>
          <a:stretch/>
        </p:blipFill>
        <p:spPr>
          <a:xfrm>
            <a:off x="9223733" y="2312524"/>
            <a:ext cx="8498782" cy="5632041"/>
          </a:xfrm>
          <a:prstGeom prst="rect">
            <a:avLst/>
          </a:prstGeom>
        </p:spPr>
      </p:pic>
      <p:sp>
        <p:nvSpPr>
          <p:cNvPr id="12" name="Rectangle 11">
            <a:extLst>
              <a:ext uri="{FF2B5EF4-FFF2-40B4-BE49-F238E27FC236}">
                <a16:creationId xmlns:a16="http://schemas.microsoft.com/office/drawing/2014/main" id="{9E72BB0E-1F9B-2661-D81B-D6F05987463D}"/>
              </a:ext>
              <a:ext uri="{C183D7F6-B498-43B3-948B-1728B52AA6E4}">
                <adec:decorative xmlns:adec="http://schemas.microsoft.com/office/drawing/2017/decorative" val="1"/>
              </a:ext>
            </a:extLst>
          </p:cNvPr>
          <p:cNvSpPr/>
          <p:nvPr/>
        </p:nvSpPr>
        <p:spPr>
          <a:xfrm>
            <a:off x="9745104" y="2801133"/>
            <a:ext cx="1688906" cy="40780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Google Shape;201;g2dec2a597ca_1_105">
            <a:extLst>
              <a:ext uri="{FF2B5EF4-FFF2-40B4-BE49-F238E27FC236}">
                <a16:creationId xmlns:a16="http://schemas.microsoft.com/office/drawing/2014/main" id="{B0503218-AAF9-1146-4C5A-69D8B04BBC1D}"/>
              </a:ext>
              <a:ext uri="{C183D7F6-B498-43B3-948B-1728B52AA6E4}">
                <adec:decorative xmlns:adec="http://schemas.microsoft.com/office/drawing/2017/decorative" val="1"/>
              </a:ext>
            </a:extLst>
          </p:cNvPr>
          <p:cNvSpPr/>
          <p:nvPr/>
        </p:nvSpPr>
        <p:spPr>
          <a:xfrm>
            <a:off x="-457200" y="9376600"/>
            <a:ext cx="19429204" cy="1678781"/>
          </a:xfrm>
          <a:custGeom>
            <a:avLst/>
            <a:gdLst/>
            <a:ahLst/>
            <a:cxnLst/>
            <a:rect l="l" t="t" r="r" b="b"/>
            <a:pathLst>
              <a:path w="63702307" h="5372100" extrusionOk="0">
                <a:moveTo>
                  <a:pt x="62151636" y="0"/>
                </a:moveTo>
                <a:lnTo>
                  <a:pt x="1550670" y="0"/>
                </a:lnTo>
                <a:lnTo>
                  <a:pt x="0" y="2686050"/>
                </a:lnTo>
                <a:lnTo>
                  <a:pt x="1550670" y="5372100"/>
                </a:lnTo>
                <a:lnTo>
                  <a:pt x="62151636" y="5372100"/>
                </a:lnTo>
                <a:lnTo>
                  <a:pt x="63702307" y="2686050"/>
                </a:lnTo>
                <a:lnTo>
                  <a:pt x="62151636" y="0"/>
                </a:lnTo>
                <a:close/>
              </a:path>
            </a:pathLst>
          </a:custGeom>
          <a:solidFill>
            <a:srgbClr val="3F175E"/>
          </a:solidFill>
          <a:ln>
            <a:solidFill>
              <a:srgbClr val="3F175E"/>
            </a:solid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
        <p:nvSpPr>
          <p:cNvPr id="4" name="Google Shape;202;g2dec2a597ca_1_105">
            <a:extLst>
              <a:ext uri="{FF2B5EF4-FFF2-40B4-BE49-F238E27FC236}">
                <a16:creationId xmlns:a16="http://schemas.microsoft.com/office/drawing/2014/main" id="{34ACE3C8-A23C-DFE7-1223-AF1B2190194C}"/>
              </a:ext>
            </a:extLst>
          </p:cNvPr>
          <p:cNvSpPr txBox="1"/>
          <p:nvPr/>
        </p:nvSpPr>
        <p:spPr>
          <a:xfrm>
            <a:off x="512928" y="9489058"/>
            <a:ext cx="15096000" cy="646331"/>
          </a:xfrm>
          <a:prstGeom prst="rect">
            <a:avLst/>
          </a:prstGeom>
          <a:noFill/>
          <a:ln>
            <a:noFill/>
          </a:ln>
        </p:spPr>
        <p:txBody>
          <a:bodyPr spcFirstLastPara="1" wrap="square" lIns="0" tIns="0" rIns="0" bIns="0" anchor="t" anchorCtr="0">
            <a:spAutoFit/>
          </a:bodyPr>
          <a:lstStyle/>
          <a:p>
            <a:pPr marL="0" marR="0" lvl="0" indent="0" algn="l" rtl="0">
              <a:lnSpc>
                <a:spcPct val="175000"/>
              </a:lnSpc>
              <a:spcBef>
                <a:spcPts val="0"/>
              </a:spcBef>
              <a:spcAft>
                <a:spcPts val="0"/>
              </a:spcAft>
              <a:buNone/>
            </a:pPr>
            <a:r>
              <a:rPr lang="en-US" sz="2400" b="1" dirty="0">
                <a:solidFill>
                  <a:schemeClr val="bg1"/>
                </a:solidFill>
                <a:latin typeface="Montserrat"/>
                <a:ea typeface="Montserrat"/>
                <a:cs typeface="Montserrat"/>
                <a:sym typeface="Montserrat"/>
              </a:rPr>
              <a:t>purchase.firsthand.co</a:t>
            </a:r>
            <a:endParaRPr sz="2400" b="1" dirty="0">
              <a:solidFill>
                <a:schemeClr val="bg1"/>
              </a:solidFill>
              <a:latin typeface="Montserrat"/>
              <a:ea typeface="Montserrat"/>
              <a:cs typeface="Montserrat"/>
              <a:sym typeface="Montserrat"/>
            </a:endParaRPr>
          </a:p>
        </p:txBody>
      </p:sp>
      <p:pic>
        <p:nvPicPr>
          <p:cNvPr id="5122" name="Picture 2">
            <a:extLst>
              <a:ext uri="{FF2B5EF4-FFF2-40B4-BE49-F238E27FC236}">
                <a16:creationId xmlns:a16="http://schemas.microsoft.com/office/drawing/2014/main" id="{896229A0-2866-BCCD-A1D2-375AE2AEC507}"/>
              </a:ext>
              <a:ext uri="{C183D7F6-B498-43B3-948B-1728B52AA6E4}">
                <adec:decorative xmlns:adec="http://schemas.microsoft.com/office/drawing/2017/decorative" val="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47767" y="2663559"/>
            <a:ext cx="1132797" cy="4078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26674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oogle Shape;118;g12a6645ade0_0_0">
            <a:extLst>
              <a:ext uri="{FF2B5EF4-FFF2-40B4-BE49-F238E27FC236}">
                <a16:creationId xmlns:a16="http://schemas.microsoft.com/office/drawing/2014/main" id="{A6C7D52C-FEDB-D476-A616-FDD5C6D9F4B2}"/>
              </a:ext>
              <a:ext uri="{C183D7F6-B498-43B3-948B-1728B52AA6E4}">
                <adec:decorative xmlns:adec="http://schemas.microsoft.com/office/drawing/2017/decorative" val="1"/>
              </a:ext>
            </a:extLst>
          </p:cNvPr>
          <p:cNvPicPr preferRelativeResize="0"/>
          <p:nvPr/>
        </p:nvPicPr>
        <p:blipFill rotWithShape="1">
          <a:blip r:embed="rId3">
            <a:alphaModFix/>
          </a:blip>
          <a:srcRect/>
          <a:stretch/>
        </p:blipFill>
        <p:spPr>
          <a:xfrm>
            <a:off x="-8676" y="17760"/>
            <a:ext cx="18296676" cy="10269240"/>
          </a:xfrm>
          <a:prstGeom prst="rect">
            <a:avLst/>
          </a:prstGeom>
          <a:noFill/>
          <a:ln>
            <a:noFill/>
          </a:ln>
        </p:spPr>
      </p:pic>
      <p:sp>
        <p:nvSpPr>
          <p:cNvPr id="2" name="TextBox 12" descr="FAQ&#10;">
            <a:extLst>
              <a:ext uri="{FF2B5EF4-FFF2-40B4-BE49-F238E27FC236}">
                <a16:creationId xmlns:a16="http://schemas.microsoft.com/office/drawing/2014/main" id="{2395D05A-DAD6-62AD-6160-F3466DF8B093}"/>
              </a:ext>
            </a:extLst>
          </p:cNvPr>
          <p:cNvSpPr txBox="1">
            <a:spLocks noGrp="1"/>
          </p:cNvSpPr>
          <p:nvPr>
            <p:ph type="title" idx="4294967295"/>
          </p:nvPr>
        </p:nvSpPr>
        <p:spPr>
          <a:xfrm>
            <a:off x="533400" y="474776"/>
            <a:ext cx="17754600" cy="141064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999"/>
              </a:lnSpc>
              <a:spcBef>
                <a:spcPts val="0"/>
              </a:spcBef>
              <a:spcAft>
                <a:spcPts val="0"/>
              </a:spcAft>
              <a:buClrTx/>
              <a:buSzTx/>
              <a:buFontTx/>
              <a:buNone/>
              <a:tabLst/>
              <a:defRPr/>
            </a:pPr>
            <a:r>
              <a:rPr kumimoji="0" lang="en-US" sz="10000" b="0" i="0" u="none" strike="noStrike" kern="1200" cap="none" spc="0" normalizeH="0" baseline="0" noProof="0" dirty="0">
                <a:ln>
                  <a:noFill/>
                </a:ln>
                <a:solidFill>
                  <a:srgbClr val="4C555C"/>
                </a:solidFill>
                <a:effectLst/>
                <a:uLnTx/>
                <a:uFillTx/>
                <a:latin typeface="Fira Sans Semi-Bold"/>
                <a:ea typeface="+mn-ea"/>
                <a:cs typeface="+mn-cs"/>
              </a:rPr>
              <a:t>FAQ</a:t>
            </a:r>
          </a:p>
        </p:txBody>
      </p:sp>
      <p:grpSp>
        <p:nvGrpSpPr>
          <p:cNvPr id="7" name="Group 3">
            <a:extLst>
              <a:ext uri="{FF2B5EF4-FFF2-40B4-BE49-F238E27FC236}">
                <a16:creationId xmlns:a16="http://schemas.microsoft.com/office/drawing/2014/main" id="{8EB929B0-9EDB-B1CE-B64B-C82A3EE0A877}"/>
              </a:ext>
              <a:ext uri="{C183D7F6-B498-43B3-948B-1728B52AA6E4}">
                <adec:decorative xmlns:adec="http://schemas.microsoft.com/office/drawing/2017/decorative" val="1"/>
              </a:ext>
            </a:extLst>
          </p:cNvPr>
          <p:cNvGrpSpPr/>
          <p:nvPr/>
        </p:nvGrpSpPr>
        <p:grpSpPr>
          <a:xfrm>
            <a:off x="533400" y="2552700"/>
            <a:ext cx="17326317" cy="5564035"/>
            <a:chOff x="778574" y="-4142468"/>
            <a:chExt cx="23101755" cy="7418710"/>
          </a:xfrm>
        </p:grpSpPr>
        <p:sp>
          <p:nvSpPr>
            <p:cNvPr id="8" name="TextBox 4" descr="Before requesting a meeting, mentees can review the mentor's profile online, including any available feedback from other mentees. You can also view a mentor's current title, work experience, academic background and, when available, general schedule.&#10;&#10;&#10;&#10;&#10;No, your phone number and email address are never shared with the mentor as all communication is routed through your consultation homepage.&#10;">
              <a:extLst>
                <a:ext uri="{FF2B5EF4-FFF2-40B4-BE49-F238E27FC236}">
                  <a16:creationId xmlns:a16="http://schemas.microsoft.com/office/drawing/2014/main" id="{F65B4514-E1FD-6429-A2CD-7D6DFC75082B}"/>
                </a:ext>
              </a:extLst>
            </p:cNvPr>
            <p:cNvSpPr txBox="1"/>
            <p:nvPr/>
          </p:nvSpPr>
          <p:spPr>
            <a:xfrm>
              <a:off x="778574" y="-3143462"/>
              <a:ext cx="21314611" cy="6419704"/>
            </a:xfrm>
            <a:prstGeom prst="rect">
              <a:avLst/>
            </a:prstGeom>
          </p:spPr>
          <p:txBody>
            <a:bodyPr wrap="square" lIns="0" tIns="0" rIns="0" bIns="0" rtlCol="0" anchor="t">
              <a:spAutoFit/>
            </a:bodyPr>
            <a:lstStyle/>
            <a:p>
              <a:pPr>
                <a:lnSpc>
                  <a:spcPts val="4200"/>
                </a:lnSpc>
              </a:pPr>
              <a:r>
                <a:rPr lang="en-US" sz="3000" b="1" spc="15" dirty="0">
                  <a:solidFill>
                    <a:srgbClr val="000000"/>
                  </a:solidFill>
                  <a:latin typeface="Fira Sans Light"/>
                </a:rPr>
                <a:t>Before requesting a meeting, mentees can review the mentor's profile online, including any available feedback from other mentees. You can also view a mentor's current title, work experience, academic background and, when available, general schedule.</a:t>
              </a:r>
            </a:p>
            <a:p>
              <a:pPr>
                <a:lnSpc>
                  <a:spcPts val="4200"/>
                </a:lnSpc>
              </a:pPr>
              <a:endParaRPr lang="en-US" sz="3000" spc="15" dirty="0">
                <a:solidFill>
                  <a:srgbClr val="000000"/>
                </a:solidFill>
                <a:latin typeface="Fira Sans Light"/>
              </a:endParaRPr>
            </a:p>
            <a:p>
              <a:pPr>
                <a:lnSpc>
                  <a:spcPts val="4200"/>
                </a:lnSpc>
              </a:pPr>
              <a:endParaRPr lang="en-US" sz="3000" spc="15" dirty="0">
                <a:solidFill>
                  <a:srgbClr val="000000"/>
                </a:solidFill>
                <a:latin typeface="Fira Sans Light"/>
              </a:endParaRPr>
            </a:p>
            <a:p>
              <a:pPr>
                <a:lnSpc>
                  <a:spcPts val="4200"/>
                </a:lnSpc>
              </a:pPr>
              <a:endParaRPr lang="en-US" sz="3000" spc="15" dirty="0">
                <a:solidFill>
                  <a:srgbClr val="000000"/>
                </a:solidFill>
                <a:latin typeface="Fira Sans Light"/>
              </a:endParaRPr>
            </a:p>
            <a:p>
              <a:pPr>
                <a:lnSpc>
                  <a:spcPts val="4200"/>
                </a:lnSpc>
              </a:pPr>
              <a:endParaRPr lang="en-US" sz="3000" spc="15" dirty="0">
                <a:solidFill>
                  <a:srgbClr val="000000"/>
                </a:solidFill>
                <a:latin typeface="Fira Sans Light"/>
              </a:endParaRPr>
            </a:p>
            <a:p>
              <a:pPr>
                <a:lnSpc>
                  <a:spcPts val="4200"/>
                </a:lnSpc>
              </a:pPr>
              <a:r>
                <a:rPr lang="en-US" sz="3000" b="1" spc="15" dirty="0">
                  <a:solidFill>
                    <a:srgbClr val="000000"/>
                  </a:solidFill>
                  <a:latin typeface="Fira Sans Light"/>
                </a:rPr>
                <a:t>No, your phone number and email address are never shared with the mentor as all communication is routed through your consultation homepage.</a:t>
              </a:r>
            </a:p>
          </p:txBody>
        </p:sp>
        <p:sp>
          <p:nvSpPr>
            <p:cNvPr id="10" name="TextBox 5" descr="How do I know if the mentor I select is right for me? &#10;">
              <a:extLst>
                <a:ext uri="{FF2B5EF4-FFF2-40B4-BE49-F238E27FC236}">
                  <a16:creationId xmlns:a16="http://schemas.microsoft.com/office/drawing/2014/main" id="{13031DCF-74C3-8554-6C55-EFA04E0BD601}"/>
                </a:ext>
              </a:extLst>
            </p:cNvPr>
            <p:cNvSpPr txBox="1"/>
            <p:nvPr/>
          </p:nvSpPr>
          <p:spPr>
            <a:xfrm>
              <a:off x="778574" y="-4142468"/>
              <a:ext cx="23101755" cy="769698"/>
            </a:xfrm>
            <a:prstGeom prst="rect">
              <a:avLst/>
            </a:prstGeom>
          </p:spPr>
          <p:txBody>
            <a:bodyPr wrap="square" lIns="0" tIns="0" rIns="0" bIns="0" rtlCol="0" anchor="t">
              <a:spAutoFit/>
            </a:bodyPr>
            <a:lstStyle/>
            <a:p>
              <a:pPr>
                <a:lnSpc>
                  <a:spcPts val="4200"/>
                </a:lnSpc>
              </a:pPr>
              <a:r>
                <a:rPr lang="en-US" sz="5100" spc="105" dirty="0">
                  <a:solidFill>
                    <a:srgbClr val="3F175E"/>
                  </a:solidFill>
                  <a:latin typeface="Fira Sans Semi-Bold"/>
                </a:rPr>
                <a:t>How do I know if the mentor I select is right for me? </a:t>
              </a:r>
              <a:endParaRPr lang="en-US" sz="5400" spc="105" dirty="0">
                <a:solidFill>
                  <a:srgbClr val="3F175E"/>
                </a:solidFill>
                <a:latin typeface="Fira Sans Semi-Bold"/>
              </a:endParaRPr>
            </a:p>
          </p:txBody>
        </p:sp>
      </p:grpSp>
      <p:sp>
        <p:nvSpPr>
          <p:cNvPr id="11" name="TextBox 5" descr="Will the mentor be able to see my phone number or email address?&#10;">
            <a:extLst>
              <a:ext uri="{FF2B5EF4-FFF2-40B4-BE49-F238E27FC236}">
                <a16:creationId xmlns:a16="http://schemas.microsoft.com/office/drawing/2014/main" id="{F3846C27-AEFC-BC52-4CBB-B7255E72658C}"/>
              </a:ext>
            </a:extLst>
          </p:cNvPr>
          <p:cNvSpPr txBox="1"/>
          <p:nvPr/>
        </p:nvSpPr>
        <p:spPr>
          <a:xfrm>
            <a:off x="396201" y="5463900"/>
            <a:ext cx="17326317" cy="1115883"/>
          </a:xfrm>
          <a:prstGeom prst="rect">
            <a:avLst/>
          </a:prstGeom>
        </p:spPr>
        <p:txBody>
          <a:bodyPr wrap="square" lIns="0" tIns="0" rIns="0" bIns="0" rtlCol="0" anchor="t">
            <a:spAutoFit/>
          </a:bodyPr>
          <a:lstStyle/>
          <a:p>
            <a:pPr>
              <a:lnSpc>
                <a:spcPts val="4200"/>
              </a:lnSpc>
            </a:pPr>
            <a:r>
              <a:rPr lang="en-US" sz="5100" spc="105" dirty="0">
                <a:solidFill>
                  <a:srgbClr val="3F175E"/>
                </a:solidFill>
                <a:latin typeface="Fira Sans Semi-Bold"/>
              </a:rPr>
              <a:t>Will the mentor be able to see my phone number or email address?</a:t>
            </a:r>
            <a:endParaRPr lang="en-US" sz="5400" spc="105" dirty="0">
              <a:solidFill>
                <a:srgbClr val="3F175E"/>
              </a:solidFill>
              <a:latin typeface="Fira Sans Semi-Bold"/>
            </a:endParaRPr>
          </a:p>
        </p:txBody>
      </p:sp>
      <p:sp>
        <p:nvSpPr>
          <p:cNvPr id="5" name="Google Shape;201;g2dec2a597ca_1_105" descr="purchase.firsthand.co">
            <a:extLst>
              <a:ext uri="{FF2B5EF4-FFF2-40B4-BE49-F238E27FC236}">
                <a16:creationId xmlns:a16="http://schemas.microsoft.com/office/drawing/2014/main" id="{DEBBD04B-AA50-A351-4DE3-05BC5E9243C5}"/>
              </a:ext>
            </a:extLst>
          </p:cNvPr>
          <p:cNvSpPr/>
          <p:nvPr/>
        </p:nvSpPr>
        <p:spPr>
          <a:xfrm>
            <a:off x="-457200" y="9376600"/>
            <a:ext cx="19429204" cy="1678781"/>
          </a:xfrm>
          <a:custGeom>
            <a:avLst/>
            <a:gdLst/>
            <a:ahLst/>
            <a:cxnLst/>
            <a:rect l="l" t="t" r="r" b="b"/>
            <a:pathLst>
              <a:path w="63702307" h="5372100" extrusionOk="0">
                <a:moveTo>
                  <a:pt x="62151636" y="0"/>
                </a:moveTo>
                <a:lnTo>
                  <a:pt x="1550670" y="0"/>
                </a:lnTo>
                <a:lnTo>
                  <a:pt x="0" y="2686050"/>
                </a:lnTo>
                <a:lnTo>
                  <a:pt x="1550670" y="5372100"/>
                </a:lnTo>
                <a:lnTo>
                  <a:pt x="62151636" y="5372100"/>
                </a:lnTo>
                <a:lnTo>
                  <a:pt x="63702307" y="2686050"/>
                </a:lnTo>
                <a:lnTo>
                  <a:pt x="62151636" y="0"/>
                </a:lnTo>
                <a:close/>
              </a:path>
            </a:pathLst>
          </a:custGeom>
          <a:solidFill>
            <a:srgbClr val="3F175E"/>
          </a:solidFill>
          <a:ln>
            <a:solidFill>
              <a:srgbClr val="3F175E"/>
            </a:solid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
        <p:nvSpPr>
          <p:cNvPr id="6" name="Google Shape;202;g2dec2a597ca_1_105">
            <a:extLst>
              <a:ext uri="{FF2B5EF4-FFF2-40B4-BE49-F238E27FC236}">
                <a16:creationId xmlns:a16="http://schemas.microsoft.com/office/drawing/2014/main" id="{C937B22B-5FB9-C391-54CD-F23355EB2044}"/>
              </a:ext>
            </a:extLst>
          </p:cNvPr>
          <p:cNvSpPr txBox="1"/>
          <p:nvPr/>
        </p:nvSpPr>
        <p:spPr>
          <a:xfrm>
            <a:off x="512928" y="9489058"/>
            <a:ext cx="15096000" cy="646331"/>
          </a:xfrm>
          <a:prstGeom prst="rect">
            <a:avLst/>
          </a:prstGeom>
          <a:noFill/>
          <a:ln>
            <a:noFill/>
          </a:ln>
        </p:spPr>
        <p:txBody>
          <a:bodyPr spcFirstLastPara="1" wrap="square" lIns="0" tIns="0" rIns="0" bIns="0" anchor="t" anchorCtr="0">
            <a:spAutoFit/>
          </a:bodyPr>
          <a:lstStyle/>
          <a:p>
            <a:pPr marL="0" marR="0" lvl="0" indent="0" algn="l" rtl="0">
              <a:lnSpc>
                <a:spcPct val="175000"/>
              </a:lnSpc>
              <a:spcBef>
                <a:spcPts val="0"/>
              </a:spcBef>
              <a:spcAft>
                <a:spcPts val="0"/>
              </a:spcAft>
              <a:buNone/>
            </a:pPr>
            <a:r>
              <a:rPr lang="en-US" sz="2400" b="1" dirty="0">
                <a:solidFill>
                  <a:schemeClr val="bg1"/>
                </a:solidFill>
                <a:latin typeface="Montserrat"/>
                <a:ea typeface="Montserrat"/>
                <a:cs typeface="Montserrat"/>
                <a:sym typeface="Montserrat"/>
              </a:rPr>
              <a:t>purchase.firsthand.co</a:t>
            </a:r>
            <a:endParaRPr sz="2400" b="1" dirty="0">
              <a:solidFill>
                <a:schemeClr val="bg1"/>
              </a:solidFill>
              <a:latin typeface="Montserrat"/>
              <a:ea typeface="Montserrat"/>
              <a:cs typeface="Montserrat"/>
              <a:sym typeface="Montserrat"/>
            </a:endParaRPr>
          </a:p>
        </p:txBody>
      </p:sp>
    </p:spTree>
    <p:extLst>
      <p:ext uri="{BB962C8B-B14F-4D97-AF65-F5344CB8AC3E}">
        <p14:creationId xmlns:p14="http://schemas.microsoft.com/office/powerpoint/2010/main" val="1363419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oogle Shape;118;g12a6645ade0_0_0">
            <a:extLst>
              <a:ext uri="{FF2B5EF4-FFF2-40B4-BE49-F238E27FC236}">
                <a16:creationId xmlns:a16="http://schemas.microsoft.com/office/drawing/2014/main" id="{A6C7D52C-FEDB-D476-A616-FDD5C6D9F4B2}"/>
              </a:ext>
              <a:ext uri="{C183D7F6-B498-43B3-948B-1728B52AA6E4}">
                <adec:decorative xmlns:adec="http://schemas.microsoft.com/office/drawing/2017/decorative" val="1"/>
              </a:ext>
            </a:extLst>
          </p:cNvPr>
          <p:cNvPicPr preferRelativeResize="0"/>
          <p:nvPr/>
        </p:nvPicPr>
        <p:blipFill rotWithShape="1">
          <a:blip r:embed="rId3">
            <a:alphaModFix/>
          </a:blip>
          <a:srcRect/>
          <a:stretch/>
        </p:blipFill>
        <p:spPr>
          <a:xfrm>
            <a:off x="-8676" y="17760"/>
            <a:ext cx="18296676" cy="10269240"/>
          </a:xfrm>
          <a:prstGeom prst="rect">
            <a:avLst/>
          </a:prstGeom>
          <a:noFill/>
          <a:ln>
            <a:noFill/>
          </a:ln>
        </p:spPr>
      </p:pic>
      <p:sp>
        <p:nvSpPr>
          <p:cNvPr id="2" name="TextBox 12" descr="Tips for a Successful Meeting&#10;">
            <a:extLst>
              <a:ext uri="{FF2B5EF4-FFF2-40B4-BE49-F238E27FC236}">
                <a16:creationId xmlns:a16="http://schemas.microsoft.com/office/drawing/2014/main" id="{2395D05A-DAD6-62AD-6160-F3466DF8B093}"/>
              </a:ext>
            </a:extLst>
          </p:cNvPr>
          <p:cNvSpPr txBox="1">
            <a:spLocks noGrp="1"/>
          </p:cNvSpPr>
          <p:nvPr>
            <p:ph type="title" idx="4294967295"/>
          </p:nvPr>
        </p:nvSpPr>
        <p:spPr>
          <a:xfrm>
            <a:off x="533400" y="474776"/>
            <a:ext cx="17754600" cy="141064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10999"/>
              </a:lnSpc>
              <a:spcBef>
                <a:spcPts val="0"/>
              </a:spcBef>
              <a:spcAft>
                <a:spcPts val="0"/>
              </a:spcAft>
              <a:buClrTx/>
              <a:buSzTx/>
              <a:buFontTx/>
              <a:buNone/>
              <a:tabLst/>
              <a:defRPr/>
            </a:pPr>
            <a:r>
              <a:rPr kumimoji="0" lang="en-US" sz="10000" b="0" i="0" u="none" strike="noStrike" kern="1200" cap="none" spc="0" normalizeH="0" baseline="0" noProof="0" dirty="0">
                <a:ln>
                  <a:noFill/>
                </a:ln>
                <a:solidFill>
                  <a:srgbClr val="4C555C"/>
                </a:solidFill>
                <a:effectLst/>
                <a:uLnTx/>
                <a:uFillTx/>
                <a:latin typeface="Fira Sans Semi-Bold"/>
                <a:ea typeface="+mn-ea"/>
                <a:cs typeface="+mn-cs"/>
              </a:rPr>
              <a:t>Tips for a Successful Meeting</a:t>
            </a:r>
          </a:p>
        </p:txBody>
      </p:sp>
      <p:grpSp>
        <p:nvGrpSpPr>
          <p:cNvPr id="7" name="Group 3">
            <a:extLst>
              <a:ext uri="{FF2B5EF4-FFF2-40B4-BE49-F238E27FC236}">
                <a16:creationId xmlns:a16="http://schemas.microsoft.com/office/drawing/2014/main" id="{8EB929B0-9EDB-B1CE-B64B-C82A3EE0A877}"/>
              </a:ext>
              <a:ext uri="{C183D7F6-B498-43B3-948B-1728B52AA6E4}">
                <adec:decorative xmlns:adec="http://schemas.microsoft.com/office/drawing/2017/decorative" val="1"/>
              </a:ext>
            </a:extLst>
          </p:cNvPr>
          <p:cNvGrpSpPr/>
          <p:nvPr/>
        </p:nvGrpSpPr>
        <p:grpSpPr>
          <a:xfrm>
            <a:off x="549442" y="2221409"/>
            <a:ext cx="17326317" cy="2507044"/>
            <a:chOff x="778574" y="-4142468"/>
            <a:chExt cx="23101755" cy="3342723"/>
          </a:xfrm>
        </p:grpSpPr>
        <p:sp>
          <p:nvSpPr>
            <p:cNvPr id="8" name="TextBox 4" descr="Write an introductory message and upload any documentation that will be relevant to your call (e.g. resume, cover letter, job description, etc.)&#10;Respect the mentor's time commitment by planning and preparing topics of discussion. Prepare specific, intelligent, and productive questions that can guide your discussion.&#10;">
              <a:extLst>
                <a:ext uri="{FF2B5EF4-FFF2-40B4-BE49-F238E27FC236}">
                  <a16:creationId xmlns:a16="http://schemas.microsoft.com/office/drawing/2014/main" id="{F65B4514-E1FD-6429-A2CD-7D6DFC75082B}"/>
                </a:ext>
              </a:extLst>
            </p:cNvPr>
            <p:cNvSpPr txBox="1"/>
            <p:nvPr/>
          </p:nvSpPr>
          <p:spPr>
            <a:xfrm>
              <a:off x="778574" y="-3143462"/>
              <a:ext cx="23101755" cy="2343717"/>
            </a:xfrm>
            <a:prstGeom prst="rect">
              <a:avLst/>
            </a:prstGeom>
          </p:spPr>
          <p:txBody>
            <a:bodyPr wrap="square" lIns="0" tIns="0" rIns="0" bIns="0" rtlCol="0" anchor="t">
              <a:spAutoFit/>
            </a:bodyPr>
            <a:lstStyle/>
            <a:p>
              <a:pPr marL="457200" indent="-457200">
                <a:buFont typeface="Arial" panose="020B0604020202020204" pitchFamily="34" charset="0"/>
                <a:buChar char="•"/>
              </a:pPr>
              <a:r>
                <a:rPr lang="en-US" sz="2100" b="1" spc="15" dirty="0">
                  <a:solidFill>
                    <a:srgbClr val="000000"/>
                  </a:solidFill>
                  <a:latin typeface="Fira Sans Light"/>
                </a:rPr>
                <a:t>Write an introductory message and upload any documentation that will be relevant to your call (</a:t>
              </a:r>
              <a:r>
                <a:rPr lang="en-US" sz="2100" b="1" i="1" spc="15" dirty="0">
                  <a:solidFill>
                    <a:srgbClr val="000000"/>
                  </a:solidFill>
                  <a:latin typeface="Fira Sans Light"/>
                </a:rPr>
                <a:t>e.g. resume, cover letter, job description, etc.)</a:t>
              </a:r>
            </a:p>
            <a:p>
              <a:pPr marL="457200" indent="-457200">
                <a:buFont typeface="Arial" panose="020B0604020202020204" pitchFamily="34" charset="0"/>
                <a:buChar char="•"/>
              </a:pPr>
              <a:r>
                <a:rPr lang="en-US" sz="2100" b="1" spc="15" dirty="0">
                  <a:solidFill>
                    <a:srgbClr val="000000"/>
                  </a:solidFill>
                  <a:latin typeface="Fira Sans Light"/>
                </a:rPr>
                <a:t>Respect the mentor's time commitment by planning and preparing topics of discussion. Prepare specific, intelligent, and productive questions that can guide your discussion.</a:t>
              </a:r>
            </a:p>
            <a:p>
              <a:pPr>
                <a:lnSpc>
                  <a:spcPts val="4200"/>
                </a:lnSpc>
              </a:pPr>
              <a:endParaRPr lang="en-US" spc="15" dirty="0">
                <a:solidFill>
                  <a:srgbClr val="000000"/>
                </a:solidFill>
                <a:latin typeface="Fira Sans Light"/>
              </a:endParaRPr>
            </a:p>
          </p:txBody>
        </p:sp>
        <p:sp>
          <p:nvSpPr>
            <p:cNvPr id="10" name="TextBox 5" descr="Before your consultation: &#10;">
              <a:extLst>
                <a:ext uri="{FF2B5EF4-FFF2-40B4-BE49-F238E27FC236}">
                  <a16:creationId xmlns:a16="http://schemas.microsoft.com/office/drawing/2014/main" id="{13031DCF-74C3-8554-6C55-EFA04E0BD601}"/>
                </a:ext>
              </a:extLst>
            </p:cNvPr>
            <p:cNvSpPr txBox="1"/>
            <p:nvPr/>
          </p:nvSpPr>
          <p:spPr>
            <a:xfrm>
              <a:off x="778574" y="-4142468"/>
              <a:ext cx="23101755" cy="718145"/>
            </a:xfrm>
            <a:prstGeom prst="rect">
              <a:avLst/>
            </a:prstGeom>
          </p:spPr>
          <p:txBody>
            <a:bodyPr wrap="square" lIns="0" tIns="0" rIns="0" bIns="0" rtlCol="0" anchor="t">
              <a:spAutoFit/>
            </a:bodyPr>
            <a:lstStyle/>
            <a:p>
              <a:pPr>
                <a:lnSpc>
                  <a:spcPts val="4200"/>
                </a:lnSpc>
              </a:pPr>
              <a:r>
                <a:rPr lang="en-US" sz="3600" spc="105" dirty="0">
                  <a:solidFill>
                    <a:srgbClr val="3F175E"/>
                  </a:solidFill>
                  <a:latin typeface="Fira Sans Semi-Bold"/>
                </a:rPr>
                <a:t>Before your consultation: </a:t>
              </a:r>
            </a:p>
          </p:txBody>
        </p:sp>
      </p:grpSp>
      <p:grpSp>
        <p:nvGrpSpPr>
          <p:cNvPr id="3" name="Group 3">
            <a:extLst>
              <a:ext uri="{FF2B5EF4-FFF2-40B4-BE49-F238E27FC236}">
                <a16:creationId xmlns:a16="http://schemas.microsoft.com/office/drawing/2014/main" id="{FA76CF2E-3380-10B8-B2D8-CFF12ACB24F4}"/>
              </a:ext>
              <a:ext uri="{C183D7F6-B498-43B3-948B-1728B52AA6E4}">
                <adec:decorative xmlns:adec="http://schemas.microsoft.com/office/drawing/2017/decorative" val="1"/>
              </a:ext>
            </a:extLst>
          </p:cNvPr>
          <p:cNvGrpSpPr/>
          <p:nvPr/>
        </p:nvGrpSpPr>
        <p:grpSpPr>
          <a:xfrm>
            <a:off x="465783" y="4678382"/>
            <a:ext cx="17463518" cy="2688247"/>
            <a:chOff x="778574" y="-4142468"/>
            <a:chExt cx="23284690" cy="3584327"/>
          </a:xfrm>
        </p:grpSpPr>
        <p:sp>
          <p:nvSpPr>
            <p:cNvPr id="4" name="TextBox 4" descr="Be prepared to briefly introduce yourself professionally.&#10;Prior to your session think about your purpose for talking with a particular mentor. Would you like to learn more about the invention, patent filing, research etc.?&#10;Remember to keep the conversation professional. Do not ask personal questions or ask a mentor directly for job placement or internship assistance.&#10;Strive to be a receptive and active listener&#10;">
              <a:extLst>
                <a:ext uri="{FF2B5EF4-FFF2-40B4-BE49-F238E27FC236}">
                  <a16:creationId xmlns:a16="http://schemas.microsoft.com/office/drawing/2014/main" id="{FF59B4EE-BAF9-F516-B9F2-912636CDF57C}"/>
                </a:ext>
              </a:extLst>
            </p:cNvPr>
            <p:cNvSpPr txBox="1"/>
            <p:nvPr/>
          </p:nvSpPr>
          <p:spPr>
            <a:xfrm>
              <a:off x="778574" y="-3143462"/>
              <a:ext cx="23284690" cy="2585321"/>
            </a:xfrm>
            <a:prstGeom prst="rect">
              <a:avLst/>
            </a:prstGeom>
          </p:spPr>
          <p:txBody>
            <a:bodyPr wrap="square" lIns="0" tIns="0" rIns="0" bIns="0" rtlCol="0" anchor="t">
              <a:spAutoFit/>
            </a:bodyPr>
            <a:lstStyle/>
            <a:p>
              <a:pPr marL="457200" indent="-457200">
                <a:buFont typeface="Arial" panose="020B0604020202020204" pitchFamily="34" charset="0"/>
                <a:buChar char="•"/>
              </a:pPr>
              <a:r>
                <a:rPr lang="en-US" sz="2100" b="1" spc="15" dirty="0">
                  <a:solidFill>
                    <a:srgbClr val="000000"/>
                  </a:solidFill>
                  <a:latin typeface="Fira Sans Light"/>
                </a:rPr>
                <a:t>Be prepared to briefly introduce yourself professionally.</a:t>
              </a:r>
            </a:p>
            <a:p>
              <a:pPr marL="457200" indent="-457200">
                <a:buFont typeface="Arial" panose="020B0604020202020204" pitchFamily="34" charset="0"/>
                <a:buChar char="•"/>
              </a:pPr>
              <a:r>
                <a:rPr lang="en-US" sz="2100" b="1" spc="15" dirty="0">
                  <a:solidFill>
                    <a:srgbClr val="000000"/>
                  </a:solidFill>
                  <a:latin typeface="Fira Sans Light"/>
                </a:rPr>
                <a:t>Prior to your session think about your purpose for talking with a particular mentor. Would you like to learn more about the invention, patent filing, research etc.?</a:t>
              </a:r>
            </a:p>
            <a:p>
              <a:pPr marL="457200" indent="-457200">
                <a:buFont typeface="Arial" panose="020B0604020202020204" pitchFamily="34" charset="0"/>
                <a:buChar char="•"/>
              </a:pPr>
              <a:r>
                <a:rPr lang="en-US" sz="2100" b="1" spc="15" dirty="0">
                  <a:solidFill>
                    <a:srgbClr val="000000"/>
                  </a:solidFill>
                  <a:latin typeface="Fira Sans Light"/>
                </a:rPr>
                <a:t>Remember to keep the conversation professional. Do not ask personal questions or ask a mentor directly for job placement or internship assistance.</a:t>
              </a:r>
            </a:p>
            <a:p>
              <a:pPr marL="457200" indent="-457200">
                <a:buFont typeface="Arial" panose="020B0604020202020204" pitchFamily="34" charset="0"/>
                <a:buChar char="•"/>
              </a:pPr>
              <a:r>
                <a:rPr lang="en-US" sz="2100" b="1" spc="15" dirty="0">
                  <a:solidFill>
                    <a:srgbClr val="000000"/>
                  </a:solidFill>
                  <a:latin typeface="Fira Sans Light"/>
                </a:rPr>
                <a:t>Strive to be a receptive and active listener</a:t>
              </a:r>
            </a:p>
          </p:txBody>
        </p:sp>
        <p:sp>
          <p:nvSpPr>
            <p:cNvPr id="5" name="TextBox 5" descr="During your consultation: &#10;">
              <a:extLst>
                <a:ext uri="{FF2B5EF4-FFF2-40B4-BE49-F238E27FC236}">
                  <a16:creationId xmlns:a16="http://schemas.microsoft.com/office/drawing/2014/main" id="{BA911821-CAA1-63B5-9713-D1D7380C1DEC}"/>
                </a:ext>
              </a:extLst>
            </p:cNvPr>
            <p:cNvSpPr txBox="1"/>
            <p:nvPr/>
          </p:nvSpPr>
          <p:spPr>
            <a:xfrm>
              <a:off x="778574" y="-4142468"/>
              <a:ext cx="23101755" cy="718145"/>
            </a:xfrm>
            <a:prstGeom prst="rect">
              <a:avLst/>
            </a:prstGeom>
          </p:spPr>
          <p:txBody>
            <a:bodyPr wrap="square" lIns="0" tIns="0" rIns="0" bIns="0" rtlCol="0" anchor="t">
              <a:spAutoFit/>
            </a:bodyPr>
            <a:lstStyle/>
            <a:p>
              <a:pPr>
                <a:lnSpc>
                  <a:spcPts val="4200"/>
                </a:lnSpc>
              </a:pPr>
              <a:r>
                <a:rPr lang="en-US" sz="3600" spc="105" dirty="0">
                  <a:solidFill>
                    <a:srgbClr val="3F175E"/>
                  </a:solidFill>
                  <a:latin typeface="Fira Sans Semi-Bold"/>
                </a:rPr>
                <a:t>During your consultation: </a:t>
              </a:r>
            </a:p>
          </p:txBody>
        </p:sp>
      </p:grpSp>
      <p:grpSp>
        <p:nvGrpSpPr>
          <p:cNvPr id="6" name="Group 3">
            <a:extLst>
              <a:ext uri="{FF2B5EF4-FFF2-40B4-BE49-F238E27FC236}">
                <a16:creationId xmlns:a16="http://schemas.microsoft.com/office/drawing/2014/main" id="{0B6372BD-45EB-A3E5-ACB2-CCB15E973159}"/>
              </a:ext>
              <a:ext uri="{C183D7F6-B498-43B3-948B-1728B52AA6E4}">
                <adec:decorative xmlns:adec="http://schemas.microsoft.com/office/drawing/2017/decorative" val="1"/>
              </a:ext>
            </a:extLst>
          </p:cNvPr>
          <p:cNvGrpSpPr/>
          <p:nvPr/>
        </p:nvGrpSpPr>
        <p:grpSpPr>
          <a:xfrm>
            <a:off x="480841" y="7513846"/>
            <a:ext cx="17463518" cy="1718751"/>
            <a:chOff x="778574" y="-4142468"/>
            <a:chExt cx="23284690" cy="2291667"/>
          </a:xfrm>
        </p:grpSpPr>
        <p:sp>
          <p:nvSpPr>
            <p:cNvPr id="12" name="TextBox 4" descr="Show appreciation for the time and assistance given by the mentor by sending a follow up thank-you message. Note that unless the mentor provides his/her contact information during the call, you must do this within 24 hours of the consultation, while your consultation homepage is still active&#10;">
              <a:extLst>
                <a:ext uri="{FF2B5EF4-FFF2-40B4-BE49-F238E27FC236}">
                  <a16:creationId xmlns:a16="http://schemas.microsoft.com/office/drawing/2014/main" id="{5E49EEC4-682F-11E6-8EC6-C90A00647187}"/>
                </a:ext>
              </a:extLst>
            </p:cNvPr>
            <p:cNvSpPr txBox="1"/>
            <p:nvPr/>
          </p:nvSpPr>
          <p:spPr>
            <a:xfrm>
              <a:off x="778574" y="-3143462"/>
              <a:ext cx="23284690" cy="1292661"/>
            </a:xfrm>
            <a:prstGeom prst="rect">
              <a:avLst/>
            </a:prstGeom>
          </p:spPr>
          <p:txBody>
            <a:bodyPr wrap="square" lIns="0" tIns="0" rIns="0" bIns="0" rtlCol="0" anchor="t">
              <a:spAutoFit/>
            </a:bodyPr>
            <a:lstStyle/>
            <a:p>
              <a:pPr marL="457200" indent="-457200">
                <a:buFont typeface="Arial" panose="020B0604020202020204" pitchFamily="34" charset="0"/>
                <a:buChar char="•"/>
              </a:pPr>
              <a:r>
                <a:rPr lang="en-US" sz="2100" b="1" spc="15" dirty="0">
                  <a:solidFill>
                    <a:srgbClr val="000000"/>
                  </a:solidFill>
                  <a:latin typeface="Fira Sans Light"/>
                </a:rPr>
                <a:t>Show appreciation for the time and assistance given by the mentor by sending a follow up thank-you message. Note that unless the mentor provides his/her contact information during the call, you must do this within 24 hours of the consultation, while your consultation homepage is still active</a:t>
              </a:r>
            </a:p>
          </p:txBody>
        </p:sp>
        <p:sp>
          <p:nvSpPr>
            <p:cNvPr id="15" name="TextBox 5" descr="After your consultation: &#10;">
              <a:extLst>
                <a:ext uri="{FF2B5EF4-FFF2-40B4-BE49-F238E27FC236}">
                  <a16:creationId xmlns:a16="http://schemas.microsoft.com/office/drawing/2014/main" id="{16FEDF92-3614-4733-6A4D-FB716DD56EA8}"/>
                </a:ext>
              </a:extLst>
            </p:cNvPr>
            <p:cNvSpPr txBox="1"/>
            <p:nvPr/>
          </p:nvSpPr>
          <p:spPr>
            <a:xfrm>
              <a:off x="778574" y="-4142468"/>
              <a:ext cx="23101755" cy="718145"/>
            </a:xfrm>
            <a:prstGeom prst="rect">
              <a:avLst/>
            </a:prstGeom>
          </p:spPr>
          <p:txBody>
            <a:bodyPr wrap="square" lIns="0" tIns="0" rIns="0" bIns="0" rtlCol="0" anchor="t">
              <a:spAutoFit/>
            </a:bodyPr>
            <a:lstStyle/>
            <a:p>
              <a:pPr>
                <a:lnSpc>
                  <a:spcPts val="4200"/>
                </a:lnSpc>
              </a:pPr>
              <a:r>
                <a:rPr lang="en-US" sz="3600" spc="105" dirty="0">
                  <a:solidFill>
                    <a:srgbClr val="3F175E"/>
                  </a:solidFill>
                  <a:latin typeface="Fira Sans Semi-Bold"/>
                </a:rPr>
                <a:t>After your consultation: </a:t>
              </a:r>
            </a:p>
          </p:txBody>
        </p:sp>
      </p:grpSp>
      <p:sp>
        <p:nvSpPr>
          <p:cNvPr id="13" name="Google Shape;201;g2dec2a597ca_1_105">
            <a:extLst>
              <a:ext uri="{FF2B5EF4-FFF2-40B4-BE49-F238E27FC236}">
                <a16:creationId xmlns:a16="http://schemas.microsoft.com/office/drawing/2014/main" id="{C2DA07E3-DEFB-E017-7E9F-92A5B228573B}"/>
              </a:ext>
              <a:ext uri="{C183D7F6-B498-43B3-948B-1728B52AA6E4}">
                <adec:decorative xmlns:adec="http://schemas.microsoft.com/office/drawing/2017/decorative" val="1"/>
              </a:ext>
            </a:extLst>
          </p:cNvPr>
          <p:cNvSpPr/>
          <p:nvPr/>
        </p:nvSpPr>
        <p:spPr>
          <a:xfrm>
            <a:off x="-457200" y="9376600"/>
            <a:ext cx="19429204" cy="1678781"/>
          </a:xfrm>
          <a:custGeom>
            <a:avLst/>
            <a:gdLst/>
            <a:ahLst/>
            <a:cxnLst/>
            <a:rect l="l" t="t" r="r" b="b"/>
            <a:pathLst>
              <a:path w="63702307" h="5372100" extrusionOk="0">
                <a:moveTo>
                  <a:pt x="62151636" y="0"/>
                </a:moveTo>
                <a:lnTo>
                  <a:pt x="1550670" y="0"/>
                </a:lnTo>
                <a:lnTo>
                  <a:pt x="0" y="2686050"/>
                </a:lnTo>
                <a:lnTo>
                  <a:pt x="1550670" y="5372100"/>
                </a:lnTo>
                <a:lnTo>
                  <a:pt x="62151636" y="5372100"/>
                </a:lnTo>
                <a:lnTo>
                  <a:pt x="63702307" y="2686050"/>
                </a:lnTo>
                <a:lnTo>
                  <a:pt x="62151636" y="0"/>
                </a:lnTo>
                <a:close/>
              </a:path>
            </a:pathLst>
          </a:custGeom>
          <a:solidFill>
            <a:srgbClr val="3F175E"/>
          </a:solidFill>
          <a:ln>
            <a:solidFill>
              <a:srgbClr val="3F175E"/>
            </a:solid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
        <p:nvSpPr>
          <p:cNvPr id="14" name="Google Shape;202;g2dec2a597ca_1_105" descr="purchase.firsthand.co">
            <a:extLst>
              <a:ext uri="{FF2B5EF4-FFF2-40B4-BE49-F238E27FC236}">
                <a16:creationId xmlns:a16="http://schemas.microsoft.com/office/drawing/2014/main" id="{10FFBDD6-F6C5-BCD3-CE53-DE2F71785598}"/>
              </a:ext>
            </a:extLst>
          </p:cNvPr>
          <p:cNvSpPr txBox="1"/>
          <p:nvPr/>
        </p:nvSpPr>
        <p:spPr>
          <a:xfrm>
            <a:off x="512928" y="9489058"/>
            <a:ext cx="15096000" cy="646331"/>
          </a:xfrm>
          <a:prstGeom prst="rect">
            <a:avLst/>
          </a:prstGeom>
          <a:noFill/>
          <a:ln>
            <a:noFill/>
          </a:ln>
        </p:spPr>
        <p:txBody>
          <a:bodyPr spcFirstLastPara="1" wrap="square" lIns="0" tIns="0" rIns="0" bIns="0" anchor="t" anchorCtr="0">
            <a:spAutoFit/>
          </a:bodyPr>
          <a:lstStyle/>
          <a:p>
            <a:pPr marL="0" marR="0" lvl="0" indent="0" algn="l" rtl="0">
              <a:lnSpc>
                <a:spcPct val="175000"/>
              </a:lnSpc>
              <a:spcBef>
                <a:spcPts val="0"/>
              </a:spcBef>
              <a:spcAft>
                <a:spcPts val="0"/>
              </a:spcAft>
              <a:buNone/>
            </a:pPr>
            <a:r>
              <a:rPr lang="en-US" sz="2400" b="1" dirty="0">
                <a:solidFill>
                  <a:schemeClr val="bg1"/>
                </a:solidFill>
                <a:latin typeface="Montserrat"/>
                <a:ea typeface="Montserrat"/>
                <a:cs typeface="Montserrat"/>
                <a:sym typeface="Montserrat"/>
              </a:rPr>
              <a:t>purchase.firsthand.co</a:t>
            </a:r>
            <a:endParaRPr sz="2400" b="1" dirty="0">
              <a:solidFill>
                <a:schemeClr val="bg1"/>
              </a:solidFill>
              <a:latin typeface="Montserrat"/>
              <a:ea typeface="Montserrat"/>
              <a:cs typeface="Montserrat"/>
              <a:sym typeface="Montserrat"/>
            </a:endParaRPr>
          </a:p>
        </p:txBody>
      </p:sp>
    </p:spTree>
    <p:extLst>
      <p:ext uri="{BB962C8B-B14F-4D97-AF65-F5344CB8AC3E}">
        <p14:creationId xmlns:p14="http://schemas.microsoft.com/office/powerpoint/2010/main" val="1322630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Google Shape;118;g12a6645ade0_0_0">
            <a:extLst>
              <a:ext uri="{FF2B5EF4-FFF2-40B4-BE49-F238E27FC236}">
                <a16:creationId xmlns:a16="http://schemas.microsoft.com/office/drawing/2014/main" id="{89885272-BD93-48D7-03AE-2E833DB241AF}"/>
              </a:ext>
              <a:ext uri="{C183D7F6-B498-43B3-948B-1728B52AA6E4}">
                <adec:decorative xmlns:adec="http://schemas.microsoft.com/office/drawing/2017/decorative" val="1"/>
              </a:ext>
            </a:extLst>
          </p:cNvPr>
          <p:cNvPicPr preferRelativeResize="0"/>
          <p:nvPr/>
        </p:nvPicPr>
        <p:blipFill rotWithShape="1">
          <a:blip r:embed="rId3">
            <a:alphaModFix/>
          </a:blip>
          <a:srcRect/>
          <a:stretch/>
        </p:blipFill>
        <p:spPr>
          <a:xfrm>
            <a:off x="-8677" y="0"/>
            <a:ext cx="18296676" cy="10269240"/>
          </a:xfrm>
          <a:prstGeom prst="rect">
            <a:avLst/>
          </a:prstGeom>
          <a:noFill/>
          <a:ln>
            <a:noFill/>
          </a:ln>
        </p:spPr>
      </p:pic>
      <p:sp>
        <p:nvSpPr>
          <p:cNvPr id="20" name="TextBox 3">
            <a:extLst>
              <a:ext uri="{FF2B5EF4-FFF2-40B4-BE49-F238E27FC236}">
                <a16:creationId xmlns:a16="http://schemas.microsoft.com/office/drawing/2014/main" id="{D6EE6F93-2EC7-108A-DC0A-76203C002703}"/>
              </a:ext>
              <a:ext uri="{C183D7F6-B498-43B3-948B-1728B52AA6E4}">
                <adec:decorative xmlns:adec="http://schemas.microsoft.com/office/drawing/2017/decorative" val="1"/>
              </a:ext>
            </a:extLst>
          </p:cNvPr>
          <p:cNvSpPr txBox="1"/>
          <p:nvPr/>
        </p:nvSpPr>
        <p:spPr>
          <a:xfrm>
            <a:off x="-8676" y="9761325"/>
            <a:ext cx="18296675" cy="499111"/>
          </a:xfrm>
          <a:prstGeom prst="rect">
            <a:avLst/>
          </a:prstGeom>
        </p:spPr>
        <p:txBody>
          <a:bodyPr wrap="square" lIns="0" tIns="0" rIns="0" bIns="0" rtlCol="0" anchor="t">
            <a:spAutoFit/>
          </a:bodyPr>
          <a:lstStyle/>
          <a:p>
            <a:pPr>
              <a:lnSpc>
                <a:spcPts val="4200"/>
              </a:lnSpc>
            </a:pPr>
            <a:r>
              <a:rPr lang="en-US" sz="2400" b="1" spc="15" dirty="0">
                <a:solidFill>
                  <a:schemeClr val="bg1"/>
                </a:solidFill>
                <a:latin typeface="Fira Sans Light"/>
              </a:rPr>
              <a:t>Contact VaultCampus@Vault.com</a:t>
            </a:r>
          </a:p>
        </p:txBody>
      </p:sp>
      <p:sp>
        <p:nvSpPr>
          <p:cNvPr id="9" name="Hexagon 8" descr="students in front of the Purchase Library">
            <a:extLst>
              <a:ext uri="{FF2B5EF4-FFF2-40B4-BE49-F238E27FC236}">
                <a16:creationId xmlns:a16="http://schemas.microsoft.com/office/drawing/2014/main" id="{7D3A2074-9E24-8820-84F2-6DF0DD2093B5}"/>
              </a:ext>
            </a:extLst>
          </p:cNvPr>
          <p:cNvSpPr/>
          <p:nvPr/>
        </p:nvSpPr>
        <p:spPr>
          <a:xfrm>
            <a:off x="788599" y="2095500"/>
            <a:ext cx="9298321" cy="6858000"/>
          </a:xfrm>
          <a:prstGeom prst="hexagon">
            <a:avLst/>
          </a:prstGeom>
          <a:blipFill dpi="0" rotWithShape="1">
            <a:blip r:embed="rId4"/>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12" descr="Sign Up Today!&#10;">
            <a:extLst>
              <a:ext uri="{FF2B5EF4-FFF2-40B4-BE49-F238E27FC236}">
                <a16:creationId xmlns:a16="http://schemas.microsoft.com/office/drawing/2014/main" id="{36EDCE5A-4727-E98B-EC27-4C986C76DC0B}"/>
              </a:ext>
            </a:extLst>
          </p:cNvPr>
          <p:cNvSpPr txBox="1">
            <a:spLocks noGrp="1"/>
          </p:cNvSpPr>
          <p:nvPr>
            <p:ph type="title" idx="4294967295"/>
          </p:nvPr>
        </p:nvSpPr>
        <p:spPr>
          <a:xfrm>
            <a:off x="9344332" y="814964"/>
            <a:ext cx="8606051" cy="141064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just" defTabSz="914400" rtl="0" eaLnBrk="1" fontAlgn="auto" latinLnBrk="0" hangingPunct="1">
              <a:lnSpc>
                <a:spcPts val="10999"/>
              </a:lnSpc>
              <a:spcBef>
                <a:spcPts val="0"/>
              </a:spcBef>
              <a:spcAft>
                <a:spcPts val="0"/>
              </a:spcAft>
              <a:buClrTx/>
              <a:buSzTx/>
              <a:buFontTx/>
              <a:buNone/>
              <a:tabLst/>
              <a:defRPr/>
            </a:pPr>
            <a:r>
              <a:rPr kumimoji="0" lang="en-US" sz="9900" b="0" i="0" u="none" strike="noStrike" kern="1200" cap="none" spc="0" normalizeH="0" baseline="0" noProof="0" dirty="0">
                <a:ln>
                  <a:noFill/>
                </a:ln>
                <a:solidFill>
                  <a:srgbClr val="4C555C"/>
                </a:solidFill>
                <a:effectLst/>
                <a:uLnTx/>
                <a:uFillTx/>
                <a:latin typeface="Fira Sans Semi-Bold"/>
                <a:ea typeface="+mn-ea"/>
                <a:cs typeface="+mn-cs"/>
              </a:rPr>
              <a:t>Sign Up Today!</a:t>
            </a:r>
          </a:p>
        </p:txBody>
      </p:sp>
      <p:sp>
        <p:nvSpPr>
          <p:cNvPr id="10" name="TextBox 9" descr="WANT MORE INFORMATION? &#10;">
            <a:extLst>
              <a:ext uri="{FF2B5EF4-FFF2-40B4-BE49-F238E27FC236}">
                <a16:creationId xmlns:a16="http://schemas.microsoft.com/office/drawing/2014/main" id="{155F57EC-E530-7C28-BE3E-5B795B3B2F6A}"/>
              </a:ext>
            </a:extLst>
          </p:cNvPr>
          <p:cNvSpPr txBox="1"/>
          <p:nvPr/>
        </p:nvSpPr>
        <p:spPr>
          <a:xfrm>
            <a:off x="10885491" y="2997307"/>
            <a:ext cx="6324600" cy="1126077"/>
          </a:xfrm>
          <a:prstGeom prst="rect">
            <a:avLst/>
          </a:prstGeom>
        </p:spPr>
        <p:txBody>
          <a:bodyPr wrap="square" lIns="0" tIns="0" rIns="0" bIns="0" rtlCol="0" anchor="t">
            <a:spAutoFit/>
          </a:bodyPr>
          <a:lstStyle/>
          <a:p>
            <a:pPr algn="ctr">
              <a:lnSpc>
                <a:spcPts val="4200"/>
              </a:lnSpc>
            </a:pPr>
            <a:r>
              <a:rPr lang="en-US" sz="5400" spc="105" dirty="0">
                <a:solidFill>
                  <a:srgbClr val="3F175E"/>
                </a:solidFill>
                <a:latin typeface="Fira Sans Semi-Bold"/>
              </a:rPr>
              <a:t>WANT MORE INFORMATION? </a:t>
            </a:r>
          </a:p>
        </p:txBody>
      </p:sp>
      <p:sp>
        <p:nvSpPr>
          <p:cNvPr id="3" name="TextBox 2" descr="You can reach out to career.development@purchase.edu and support@firsthand.co&#10;for any questions or concerns. &#10;">
            <a:extLst>
              <a:ext uri="{FF2B5EF4-FFF2-40B4-BE49-F238E27FC236}">
                <a16:creationId xmlns:a16="http://schemas.microsoft.com/office/drawing/2014/main" id="{639B7C08-0564-7F30-358F-52694C8CDCDC}"/>
              </a:ext>
            </a:extLst>
          </p:cNvPr>
          <p:cNvSpPr txBox="1"/>
          <p:nvPr/>
        </p:nvSpPr>
        <p:spPr>
          <a:xfrm>
            <a:off x="10527948" y="4716661"/>
            <a:ext cx="6971453" cy="2114938"/>
          </a:xfrm>
          <a:prstGeom prst="rect">
            <a:avLst/>
          </a:prstGeom>
        </p:spPr>
        <p:txBody>
          <a:bodyPr wrap="square" lIns="0" tIns="0" rIns="0" bIns="0" rtlCol="0" anchor="t">
            <a:spAutoFit/>
          </a:bodyPr>
          <a:lstStyle/>
          <a:p>
            <a:pPr algn="ctr">
              <a:lnSpc>
                <a:spcPts val="4200"/>
              </a:lnSpc>
            </a:pPr>
            <a:r>
              <a:rPr lang="en-US" sz="2800" b="1" spc="15" dirty="0">
                <a:solidFill>
                  <a:schemeClr val="tx1">
                    <a:lumMod val="85000"/>
                    <a:lumOff val="15000"/>
                  </a:schemeClr>
                </a:solidFill>
                <a:latin typeface="Montserrat" panose="00000500000000000000" pitchFamily="2" charset="0"/>
              </a:rPr>
              <a:t>You can reach out to </a:t>
            </a:r>
            <a:r>
              <a:rPr lang="en-US" sz="2800" b="1" spc="15" dirty="0">
                <a:solidFill>
                  <a:srgbClr val="3F175E"/>
                </a:solidFill>
                <a:latin typeface="Montserrat" panose="00000500000000000000" pitchFamily="2" charset="0"/>
                <a:hlinkClick r:id="rId5">
                  <a:extLst>
                    <a:ext uri="{A12FA001-AC4F-418D-AE19-62706E023703}">
                      <ahyp:hlinkClr xmlns:ahyp="http://schemas.microsoft.com/office/drawing/2018/hyperlinkcolor" val="tx"/>
                    </a:ext>
                  </a:extLst>
                </a:hlinkClick>
              </a:rPr>
              <a:t>career.development@purchase.edu</a:t>
            </a:r>
            <a:r>
              <a:rPr lang="en-US" sz="2800" b="1" spc="15" dirty="0">
                <a:solidFill>
                  <a:srgbClr val="3F175E"/>
                </a:solidFill>
                <a:latin typeface="Montserrat" panose="00000500000000000000" pitchFamily="2" charset="0"/>
              </a:rPr>
              <a:t> </a:t>
            </a:r>
            <a:r>
              <a:rPr lang="en-US" sz="2800" b="1" spc="15" dirty="0">
                <a:solidFill>
                  <a:schemeClr val="tx1">
                    <a:lumMod val="85000"/>
                    <a:lumOff val="15000"/>
                  </a:schemeClr>
                </a:solidFill>
                <a:latin typeface="Montserrat" panose="00000500000000000000" pitchFamily="2" charset="0"/>
              </a:rPr>
              <a:t>and </a:t>
            </a:r>
            <a:r>
              <a:rPr lang="en-US" sz="2800" b="1" dirty="0">
                <a:solidFill>
                  <a:srgbClr val="3F175E"/>
                </a:solidFill>
                <a:latin typeface="Montserrat" panose="00000500000000000000" pitchFamily="2" charset="0"/>
                <a:ea typeface="Montserrat"/>
                <a:cs typeface="Montserrat"/>
                <a:sym typeface="Montserrat"/>
                <a:hlinkClick r:id="rId6">
                  <a:extLst>
                    <a:ext uri="{A12FA001-AC4F-418D-AE19-62706E023703}">
                      <ahyp:hlinkClr xmlns:ahyp="http://schemas.microsoft.com/office/drawing/2018/hyperlinkcolor" val="tx"/>
                    </a:ext>
                  </a:extLst>
                </a:hlinkClick>
              </a:rPr>
              <a:t>support@firsthand.co</a:t>
            </a:r>
            <a:endParaRPr lang="en-US" sz="2800" b="1" dirty="0">
              <a:solidFill>
                <a:srgbClr val="3F175E"/>
              </a:solidFill>
              <a:latin typeface="Montserrat" panose="00000500000000000000" pitchFamily="2" charset="0"/>
              <a:ea typeface="Montserrat"/>
              <a:cs typeface="Montserrat"/>
              <a:sym typeface="Montserrat"/>
            </a:endParaRPr>
          </a:p>
          <a:p>
            <a:pPr algn="ctr">
              <a:lnSpc>
                <a:spcPts val="4200"/>
              </a:lnSpc>
            </a:pPr>
            <a:r>
              <a:rPr lang="en-US" sz="2800" b="1" spc="15" dirty="0">
                <a:solidFill>
                  <a:schemeClr val="tx1">
                    <a:lumMod val="85000"/>
                    <a:lumOff val="15000"/>
                  </a:schemeClr>
                </a:solidFill>
                <a:latin typeface="Montserrat" panose="00000500000000000000" pitchFamily="2" charset="0"/>
              </a:rPr>
              <a:t>for any questions or concerns. </a:t>
            </a:r>
            <a:endParaRPr lang="en-US" sz="2800" spc="15" dirty="0">
              <a:solidFill>
                <a:srgbClr val="404040"/>
              </a:solidFill>
              <a:latin typeface="Montserrat" panose="00000500000000000000" pitchFamily="2" charset="0"/>
            </a:endParaRPr>
          </a:p>
        </p:txBody>
      </p:sp>
      <p:pic>
        <p:nvPicPr>
          <p:cNvPr id="2" name="Picture 8" descr="SUNY Purchase">
            <a:extLst>
              <a:ext uri="{FF2B5EF4-FFF2-40B4-BE49-F238E27FC236}">
                <a16:creationId xmlns:a16="http://schemas.microsoft.com/office/drawing/2014/main" id="{079A2F30-1C79-EB0D-9DC7-CBAB5B751B5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22757" y="7053110"/>
            <a:ext cx="5849200" cy="2105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895215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image" Target="../media/image1.pn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a:blip xmlns:r="http://schemas.openxmlformats.org/officeDocument/2006/relationships" r:embed="rId1">
            <a:extLst>
              <a:ext uri="{96DAC541-7B7A-43D3-8B79-37D633B846F1}">
                <asvg:svgBlip xmlns:asvg="http://schemas.microsoft.com/office/drawing/2016/SVG/main" r:embed="rId2"/>
              </a:ext>
            </a:extLst>
          </a:blip>
          <a:stretch>
            <a:fillRect t="-51576"/>
          </a:stretch>
        </a:blipFill>
      </a:spPr>
      <a:bodyPr/>
      <a:lstStyle>
        <a:defPPr algn="l">
          <a:defRPr/>
        </a:defPPr>
      </a:lstStyle>
    </a:sp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1638</TotalTime>
  <Words>768</Words>
  <Application>Microsoft Office PowerPoint</Application>
  <PresentationFormat>Custom</PresentationFormat>
  <Paragraphs>77</Paragraphs>
  <Slides>9</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Montserrat</vt:lpstr>
      <vt:lpstr>Arial</vt:lpstr>
      <vt:lpstr>Calibri</vt:lpstr>
      <vt:lpstr>Aptos</vt:lpstr>
      <vt:lpstr>Fira Sans Semi-Bold</vt:lpstr>
      <vt:lpstr>Fira Sans Light</vt:lpstr>
      <vt:lpstr>Office Theme</vt:lpstr>
      <vt:lpstr>Mentee User Guide</vt:lpstr>
      <vt:lpstr>Why Join?</vt:lpstr>
      <vt:lpstr>Register as a Mentee</vt:lpstr>
      <vt:lpstr>Find the Right Mentor</vt:lpstr>
      <vt:lpstr>Book Your Consultation</vt:lpstr>
      <vt:lpstr>Connect With Mentor</vt:lpstr>
      <vt:lpstr>FAQ</vt:lpstr>
      <vt:lpstr>Tips for a Successful Meeting</vt:lpstr>
      <vt:lpstr>Sign Up Today!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Sales Presentation</dc:title>
  <dc:creator>Frank Siano</dc:creator>
  <cp:lastModifiedBy>Mazzia, Jessica</cp:lastModifiedBy>
  <cp:revision>89</cp:revision>
  <dcterms:created xsi:type="dcterms:W3CDTF">2006-08-16T00:00:00Z</dcterms:created>
  <dcterms:modified xsi:type="dcterms:W3CDTF">2025-10-30T19:16:04Z</dcterms:modified>
  <dc:identifier>DAGFfS9AiG4</dc:identifier>
</cp:coreProperties>
</file>