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0"/>
  </p:notesMasterIdLst>
  <p:sldIdLst>
    <p:sldId id="296" r:id="rId2"/>
    <p:sldId id="291" r:id="rId3"/>
    <p:sldId id="263" r:id="rId4"/>
    <p:sldId id="288" r:id="rId5"/>
    <p:sldId id="259" r:id="rId6"/>
    <p:sldId id="278" r:id="rId7"/>
    <p:sldId id="295" r:id="rId8"/>
    <p:sldId id="297" r:id="rId9"/>
  </p:sldIdLst>
  <p:sldSz cx="18288000" cy="10287000"/>
  <p:notesSz cx="6858000" cy="9144000"/>
  <p:embeddedFontLst>
    <p:embeddedFont>
      <p:font typeface="Fira Sans Light" panose="020B0403050000020004" pitchFamily="34" charset="0"/>
      <p:regular r:id="rId11"/>
      <p:italic r:id="rId12"/>
    </p:embeddedFont>
    <p:embeddedFont>
      <p:font typeface="Fira Sans Semi-Bold" panose="020B0604020202020204" charset="0"/>
      <p:regular r:id="rId13"/>
    </p:embeddedFont>
    <p:embeddedFont>
      <p:font typeface="Montserrat" panose="00000500000000000000" pitchFamily="2" charset="0"/>
      <p:regular r:id="rId14"/>
      <p:bold r:id="rId15"/>
      <p:italic r:id="rId16"/>
      <p:boldItalic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943435E-B39C-C8B3-F9A5-1F96B2FF7B3E}" name="Alicia Jamieson" initials="AJ" userId="S::ajamieson@Infobase.com::ef3e5006-55dd-4de4-9949-37f328ff5d52" providerId="AD"/>
  <p188:author id="{6BCE046B-C907-3EAD-FFB3-0194BA2D35AB}" name="Frank Siano" initials="FS" userId="S::fsiano@Infobase.com::fca388e0-7ba3-412e-b766-2ece2ef6a98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F175E"/>
    <a:srgbClr val="F76900"/>
    <a:srgbClr val="005941"/>
    <a:srgbClr val="404040"/>
    <a:srgbClr val="FCFCFC"/>
    <a:srgbClr val="FDAB01"/>
    <a:srgbClr val="4C555C"/>
    <a:srgbClr val="7EA341"/>
    <a:srgbClr val="1C75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935" autoAdjust="0"/>
    <p:restoredTop sz="96283" autoAdjust="0"/>
  </p:normalViewPr>
  <p:slideViewPr>
    <p:cSldViewPr>
      <p:cViewPr varScale="1">
        <p:scale>
          <a:sx n="71" d="100"/>
          <a:sy n="71" d="100"/>
        </p:scale>
        <p:origin x="1644" y="66"/>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notesMaster" Target="notesMasters/notesMaster1.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8606AA-ABE7-4430-89E9-69D4E434EDD8}" type="datetimeFigureOut">
              <a:rPr lang="en-US" smtClean="0"/>
              <a:t>10/30/2025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8DC880-ED5B-4915-9410-163651650E7C}" type="slidenum">
              <a:rPr lang="en-US" smtClean="0"/>
              <a:t>‹#›</a:t>
            </a:fld>
            <a:endParaRPr lang="en-US" dirty="0"/>
          </a:p>
        </p:txBody>
      </p:sp>
    </p:spTree>
    <p:extLst>
      <p:ext uri="{BB962C8B-B14F-4D97-AF65-F5344CB8AC3E}">
        <p14:creationId xmlns:p14="http://schemas.microsoft.com/office/powerpoint/2010/main" val="39024561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2dec2a597ca_1_7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360"/>
              </a:spcBef>
              <a:spcAft>
                <a:spcPts val="0"/>
              </a:spcAft>
              <a:buClr>
                <a:schemeClr val="dk1"/>
              </a:buClr>
              <a:buSzPts val="1400"/>
              <a:buFont typeface="Arial"/>
              <a:buNone/>
            </a:pPr>
            <a:endParaRPr dirty="0"/>
          </a:p>
        </p:txBody>
      </p:sp>
      <p:sp>
        <p:nvSpPr>
          <p:cNvPr id="161" name="Google Shape;161;g2dec2a597ca_1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Expanding mentorship opportunities has never been easier with Vault. Our platform provides immediate and impactful networking opportunities that were once out of reach for many students. Our trusted matching algorithms recommend alumni from your institution who are willing to give back and offer mentorship. This feature allows students to connect with mentors who can provide personalized guidance, industry insights, and career advice, making the mentorship process seamless and highly beneficial for every student.</a:t>
            </a:r>
          </a:p>
          <a:p>
            <a:endParaRPr lang="en-US" dirty="0"/>
          </a:p>
        </p:txBody>
      </p:sp>
      <p:sp>
        <p:nvSpPr>
          <p:cNvPr id="4" name="Slide Number Placeholder 3"/>
          <p:cNvSpPr>
            <a:spLocks noGrp="1"/>
          </p:cNvSpPr>
          <p:nvPr>
            <p:ph type="sldNum" sz="quarter" idx="5"/>
          </p:nvPr>
        </p:nvSpPr>
        <p:spPr/>
        <p:txBody>
          <a:bodyPr/>
          <a:lstStyle/>
          <a:p>
            <a:fld id="{A48DC880-ED5B-4915-9410-163651650E7C}" type="slidenum">
              <a:rPr lang="en-US" smtClean="0"/>
              <a:t>2</a:t>
            </a:fld>
            <a:endParaRPr lang="en-US" dirty="0"/>
          </a:p>
        </p:txBody>
      </p:sp>
    </p:spTree>
    <p:extLst>
      <p:ext uri="{BB962C8B-B14F-4D97-AF65-F5344CB8AC3E}">
        <p14:creationId xmlns:p14="http://schemas.microsoft.com/office/powerpoint/2010/main" val="16548960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8DC880-ED5B-4915-9410-163651650E7C}" type="slidenum">
              <a:rPr lang="en-US" smtClean="0"/>
              <a:t>3</a:t>
            </a:fld>
            <a:endParaRPr lang="en-US" dirty="0"/>
          </a:p>
        </p:txBody>
      </p:sp>
    </p:spTree>
    <p:extLst>
      <p:ext uri="{BB962C8B-B14F-4D97-AF65-F5344CB8AC3E}">
        <p14:creationId xmlns:p14="http://schemas.microsoft.com/office/powerpoint/2010/main" val="2250875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8DC880-ED5B-4915-9410-163651650E7C}" type="slidenum">
              <a:rPr lang="en-US" smtClean="0"/>
              <a:t>5</a:t>
            </a:fld>
            <a:endParaRPr lang="en-US" dirty="0"/>
          </a:p>
        </p:txBody>
      </p:sp>
    </p:spTree>
    <p:extLst>
      <p:ext uri="{BB962C8B-B14F-4D97-AF65-F5344CB8AC3E}">
        <p14:creationId xmlns:p14="http://schemas.microsoft.com/office/powerpoint/2010/main" val="3005724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8DC880-ED5B-4915-9410-163651650E7C}" type="slidenum">
              <a:rPr lang="en-US" smtClean="0"/>
              <a:t>6</a:t>
            </a:fld>
            <a:endParaRPr lang="en-US" dirty="0"/>
          </a:p>
        </p:txBody>
      </p:sp>
    </p:spTree>
    <p:extLst>
      <p:ext uri="{BB962C8B-B14F-4D97-AF65-F5344CB8AC3E}">
        <p14:creationId xmlns:p14="http://schemas.microsoft.com/office/powerpoint/2010/main" val="15307876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8DC880-ED5B-4915-9410-163651650E7C}" type="slidenum">
              <a:rPr lang="en-US" smtClean="0"/>
              <a:t>7</a:t>
            </a:fld>
            <a:endParaRPr lang="en-US" dirty="0"/>
          </a:p>
        </p:txBody>
      </p:sp>
    </p:spTree>
    <p:extLst>
      <p:ext uri="{BB962C8B-B14F-4D97-AF65-F5344CB8AC3E}">
        <p14:creationId xmlns:p14="http://schemas.microsoft.com/office/powerpoint/2010/main" val="306068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8DC880-ED5B-4915-9410-163651650E7C}" type="slidenum">
              <a:rPr lang="en-US" smtClean="0"/>
              <a:t>8</a:t>
            </a:fld>
            <a:endParaRPr lang="en-US"/>
          </a:p>
        </p:txBody>
      </p:sp>
    </p:spTree>
    <p:extLst>
      <p:ext uri="{BB962C8B-B14F-4D97-AF65-F5344CB8AC3E}">
        <p14:creationId xmlns:p14="http://schemas.microsoft.com/office/powerpoint/2010/main" val="25943829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10/30/2025</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jp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hyperlink" Target="purchase.firsthand.co"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hyperlink" Target="mailto:support@firsthand.co" TargetMode="External"/><Relationship Id="rId5" Type="http://schemas.openxmlformats.org/officeDocument/2006/relationships/hyperlink" Target="mailto:alumni@purchase.edu" TargetMode="External"/><Relationship Id="rId4" Type="http://schemas.openxmlformats.org/officeDocument/2006/relationships/image" Target="../media/image1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pic>
        <p:nvPicPr>
          <p:cNvPr id="163" name="Google Shape;163;g2dec2a597ca_1_75">
            <a:extLst>
              <a:ext uri="{C183D7F6-B498-43B3-948B-1728B52AA6E4}">
                <adec:decorative xmlns:adec="http://schemas.microsoft.com/office/drawing/2017/decorative" val="1"/>
              </a:ext>
            </a:extLst>
          </p:cNvPr>
          <p:cNvPicPr preferRelativeResize="0"/>
          <p:nvPr/>
        </p:nvPicPr>
        <p:blipFill rotWithShape="1">
          <a:blip r:embed="rId3">
            <a:alphaModFix/>
          </a:blip>
          <a:srcRect/>
          <a:stretch/>
        </p:blipFill>
        <p:spPr>
          <a:xfrm>
            <a:off x="-8676" y="17760"/>
            <a:ext cx="18296678" cy="10269239"/>
          </a:xfrm>
          <a:prstGeom prst="rect">
            <a:avLst/>
          </a:prstGeom>
          <a:noFill/>
          <a:ln>
            <a:noFill/>
          </a:ln>
        </p:spPr>
      </p:pic>
      <p:sp>
        <p:nvSpPr>
          <p:cNvPr id="5" name="Google Shape;164;g2dec2a597ca_1_75" descr="Mentor User Guide">
            <a:extLst>
              <a:ext uri="{FF2B5EF4-FFF2-40B4-BE49-F238E27FC236}">
                <a16:creationId xmlns:a16="http://schemas.microsoft.com/office/drawing/2014/main" id="{AF27E737-AC01-21C5-4C3A-8687E90BD21A}"/>
              </a:ext>
            </a:extLst>
          </p:cNvPr>
          <p:cNvSpPr txBox="1">
            <a:spLocks noGrp="1"/>
          </p:cNvSpPr>
          <p:nvPr>
            <p:ph type="title" idx="4294967295"/>
          </p:nvPr>
        </p:nvSpPr>
        <p:spPr>
          <a:xfrm>
            <a:off x="9040122" y="8205428"/>
            <a:ext cx="9247878" cy="844786"/>
          </a:xfrm>
          <a:prstGeom prst="rect">
            <a:avLst/>
          </a:prstGeom>
          <a:noFill/>
          <a:ln>
            <a:noFill/>
            <a:prstDash/>
          </a:ln>
          <a:effectLst/>
        </p:spPr>
        <p:txBody>
          <a:bodyPr rot="0" spcFirstLastPara="1" vertOverflow="overflow" horzOverflow="overflow" vert="horz" wrap="square" lIns="137125" tIns="68550" rIns="137125" bIns="6855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US" sz="5400" b="1" i="1" u="none" strike="noStrike" kern="1200" cap="none" spc="0" normalizeH="0" baseline="0" noProof="0" dirty="0">
                <a:ln>
                  <a:noFill/>
                </a:ln>
                <a:solidFill>
                  <a:srgbClr val="4E565C"/>
                </a:solidFill>
                <a:effectLst/>
                <a:uLnTx/>
                <a:uFillTx/>
                <a:latin typeface="Montserrat"/>
                <a:ea typeface="Montserrat"/>
                <a:cs typeface="Montserrat"/>
                <a:sym typeface="Montserrat"/>
              </a:rPr>
              <a:t>Mentor User Guide</a:t>
            </a:r>
          </a:p>
        </p:txBody>
      </p:sp>
      <p:pic>
        <p:nvPicPr>
          <p:cNvPr id="1032" name="Picture 8" descr="SUNY Purchase">
            <a:extLst>
              <a:ext uri="{FF2B5EF4-FFF2-40B4-BE49-F238E27FC236}">
                <a16:creationId xmlns:a16="http://schemas.microsoft.com/office/drawing/2014/main" id="{9A9149E2-A8F4-7B18-21E1-EAF13C18CA1F}"/>
              </a:ext>
              <a:ext uri="{C183D7F6-B498-43B3-948B-1728B52AA6E4}">
                <adec:decorative xmlns:adec="http://schemas.microsoft.com/office/drawing/2017/decorative" val="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10500" y="633919"/>
            <a:ext cx="5849200" cy="2105712"/>
          </a:xfrm>
          <a:prstGeom prst="rect">
            <a:avLst/>
          </a:prstGeom>
          <a:noFill/>
          <a:extLst>
            <a:ext uri="{909E8E84-426E-40DD-AFC4-6F175D3DCCD1}">
              <a14:hiddenFill xmlns:a14="http://schemas.microsoft.com/office/drawing/2010/main">
                <a:solidFill>
                  <a:srgbClr val="FFFFFF"/>
                </a:solidFill>
              </a14:hiddenFill>
            </a:ext>
          </a:extLst>
        </p:spPr>
      </p:pic>
      <p:sp>
        <p:nvSpPr>
          <p:cNvPr id="164" name="Google Shape;164;g2dec2a597ca_1_75" descr="Purchase Alumni &#10;Mentor Network&#10;provided by &#10;The Office of Alumni Engagement&#10;&amp;&#10;The Career Development Center&#10;"/>
          <p:cNvSpPr txBox="1"/>
          <p:nvPr/>
        </p:nvSpPr>
        <p:spPr>
          <a:xfrm>
            <a:off x="9982200" y="3279589"/>
            <a:ext cx="8305800" cy="4216478"/>
          </a:xfrm>
          <a:prstGeom prst="rect">
            <a:avLst/>
          </a:prstGeom>
          <a:noFill/>
          <a:ln>
            <a:noFill/>
          </a:ln>
        </p:spPr>
        <p:txBody>
          <a:bodyPr spcFirstLastPara="1" wrap="square" lIns="137125" tIns="68550" rIns="137125" bIns="68550" anchor="t" anchorCtr="0">
            <a:spAutoFit/>
          </a:bodyPr>
          <a:lstStyle/>
          <a:p>
            <a:pPr marL="0" marR="0" lvl="0" indent="0" algn="ctr" rtl="0">
              <a:lnSpc>
                <a:spcPct val="85000"/>
              </a:lnSpc>
              <a:spcBef>
                <a:spcPts val="1800"/>
              </a:spcBef>
              <a:spcAft>
                <a:spcPts val="0"/>
              </a:spcAft>
              <a:buNone/>
            </a:pPr>
            <a:r>
              <a:rPr lang="en-US" sz="6600" b="1" i="0" u="none" strike="noStrike" cap="none" dirty="0">
                <a:solidFill>
                  <a:srgbClr val="4E565C"/>
                </a:solidFill>
                <a:latin typeface="Montserrat"/>
                <a:ea typeface="Montserrat"/>
                <a:cs typeface="Montserrat"/>
                <a:sym typeface="Montserrat"/>
              </a:rPr>
              <a:t>Purchase Alumni </a:t>
            </a:r>
          </a:p>
          <a:p>
            <a:pPr marL="0" marR="0" lvl="0" indent="0" algn="ctr" rtl="0">
              <a:lnSpc>
                <a:spcPct val="85000"/>
              </a:lnSpc>
              <a:spcBef>
                <a:spcPts val="1800"/>
              </a:spcBef>
              <a:spcAft>
                <a:spcPts val="0"/>
              </a:spcAft>
              <a:buNone/>
            </a:pPr>
            <a:r>
              <a:rPr lang="en-US" sz="6600" b="1" i="0" u="none" strike="noStrike" cap="none" dirty="0">
                <a:solidFill>
                  <a:srgbClr val="4E565C"/>
                </a:solidFill>
                <a:latin typeface="Montserrat"/>
                <a:ea typeface="Montserrat"/>
                <a:cs typeface="Montserrat"/>
                <a:sym typeface="Montserrat"/>
              </a:rPr>
              <a:t>Mentor Network</a:t>
            </a:r>
          </a:p>
          <a:p>
            <a:pPr marL="0" marR="0" lvl="0" indent="0" algn="ctr" rtl="0">
              <a:lnSpc>
                <a:spcPct val="85000"/>
              </a:lnSpc>
              <a:spcBef>
                <a:spcPts val="1800"/>
              </a:spcBef>
              <a:spcAft>
                <a:spcPts val="0"/>
              </a:spcAft>
              <a:buNone/>
            </a:pPr>
            <a:r>
              <a:rPr lang="en-US" sz="2800" i="1" u="none" strike="noStrike" cap="none" dirty="0">
                <a:solidFill>
                  <a:srgbClr val="4E565C"/>
                </a:solidFill>
                <a:latin typeface="Montserrat"/>
                <a:ea typeface="Montserrat"/>
                <a:cs typeface="Montserrat"/>
                <a:sym typeface="Montserrat"/>
              </a:rPr>
              <a:t>provided by </a:t>
            </a:r>
            <a:endParaRPr lang="en-US" sz="2800" i="1" dirty="0">
              <a:solidFill>
                <a:srgbClr val="4E565C"/>
              </a:solidFill>
              <a:latin typeface="Montserrat"/>
              <a:ea typeface="Montserrat"/>
              <a:cs typeface="Montserrat"/>
              <a:sym typeface="Montserrat"/>
            </a:endParaRPr>
          </a:p>
          <a:p>
            <a:pPr marL="0" marR="0" lvl="0" indent="0" algn="ctr" rtl="0">
              <a:spcAft>
                <a:spcPts val="0"/>
              </a:spcAft>
              <a:buNone/>
            </a:pPr>
            <a:r>
              <a:rPr lang="en-US" sz="2800" i="1" u="none" strike="noStrike" cap="none" dirty="0">
                <a:solidFill>
                  <a:srgbClr val="4E565C"/>
                </a:solidFill>
                <a:latin typeface="Montserrat"/>
                <a:ea typeface="Montserrat"/>
                <a:cs typeface="Montserrat"/>
                <a:sym typeface="Montserrat"/>
              </a:rPr>
              <a:t>The Office of Alumni Engagement</a:t>
            </a:r>
          </a:p>
          <a:p>
            <a:pPr marL="0" marR="0" lvl="0" indent="0" algn="ctr" rtl="0">
              <a:spcAft>
                <a:spcPts val="0"/>
              </a:spcAft>
              <a:buNone/>
            </a:pPr>
            <a:r>
              <a:rPr lang="en-US" sz="2800" i="1" dirty="0">
                <a:solidFill>
                  <a:srgbClr val="4E565C"/>
                </a:solidFill>
                <a:latin typeface="Montserrat"/>
                <a:ea typeface="Montserrat"/>
                <a:cs typeface="Montserrat"/>
                <a:sym typeface="Montserrat"/>
              </a:rPr>
              <a:t>&amp;</a:t>
            </a:r>
          </a:p>
          <a:p>
            <a:pPr marL="0" marR="0" lvl="0" indent="0" algn="ctr" rtl="0">
              <a:spcAft>
                <a:spcPts val="0"/>
              </a:spcAft>
              <a:buNone/>
            </a:pPr>
            <a:r>
              <a:rPr lang="en-US" sz="2800" i="1" dirty="0">
                <a:solidFill>
                  <a:srgbClr val="4E565C"/>
                </a:solidFill>
                <a:latin typeface="Montserrat"/>
                <a:ea typeface="Montserrat"/>
                <a:cs typeface="Montserrat"/>
                <a:sym typeface="Montserrat"/>
              </a:rPr>
              <a:t>T</a:t>
            </a:r>
            <a:r>
              <a:rPr lang="en-US" sz="2800" i="1" u="none" strike="noStrike" cap="none" dirty="0">
                <a:solidFill>
                  <a:srgbClr val="4E565C"/>
                </a:solidFill>
                <a:latin typeface="Montserrat"/>
                <a:ea typeface="Montserrat"/>
                <a:cs typeface="Montserrat"/>
                <a:sym typeface="Montserrat"/>
              </a:rPr>
              <a:t>he Career Development Center</a:t>
            </a:r>
          </a:p>
        </p:txBody>
      </p:sp>
      <p:sp>
        <p:nvSpPr>
          <p:cNvPr id="3" name="Hexagon 2">
            <a:extLst>
              <a:ext uri="{FF2B5EF4-FFF2-40B4-BE49-F238E27FC236}">
                <a16:creationId xmlns:a16="http://schemas.microsoft.com/office/drawing/2014/main" id="{986688F8-C627-3840-9688-CBEB1200EBA1}"/>
              </a:ext>
              <a:ext uri="{C183D7F6-B498-43B3-948B-1728B52AA6E4}">
                <adec:decorative xmlns:adec="http://schemas.microsoft.com/office/drawing/2017/decorative" val="1"/>
              </a:ext>
            </a:extLst>
          </p:cNvPr>
          <p:cNvSpPr/>
          <p:nvPr/>
        </p:nvSpPr>
        <p:spPr>
          <a:xfrm>
            <a:off x="-4662574" y="-8804"/>
            <a:ext cx="14860921" cy="10269240"/>
          </a:xfrm>
          <a:prstGeom prst="hexagon">
            <a:avLst/>
          </a:prstGeom>
          <a:blipFill dpi="0" rotWithShape="1">
            <a:blip r:embed="rId5"/>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Google Shape;118;g12a6645ade0_0_0">
            <a:extLst>
              <a:ext uri="{FF2B5EF4-FFF2-40B4-BE49-F238E27FC236}">
                <a16:creationId xmlns:a16="http://schemas.microsoft.com/office/drawing/2014/main" id="{A5A7BBA6-402F-A96A-BF36-893C57A7D9BF}"/>
              </a:ext>
              <a:ext uri="{C183D7F6-B498-43B3-948B-1728B52AA6E4}">
                <adec:decorative xmlns:adec="http://schemas.microsoft.com/office/drawing/2017/decorative" val="1"/>
              </a:ext>
            </a:extLst>
          </p:cNvPr>
          <p:cNvPicPr preferRelativeResize="0"/>
          <p:nvPr/>
        </p:nvPicPr>
        <p:blipFill rotWithShape="1">
          <a:blip r:embed="rId3">
            <a:alphaModFix/>
          </a:blip>
          <a:srcRect/>
          <a:stretch/>
        </p:blipFill>
        <p:spPr>
          <a:xfrm>
            <a:off x="-8676" y="17760"/>
            <a:ext cx="18296676" cy="10269240"/>
          </a:xfrm>
          <a:prstGeom prst="rect">
            <a:avLst/>
          </a:prstGeom>
          <a:noFill/>
          <a:ln>
            <a:noFill/>
          </a:ln>
        </p:spPr>
      </p:pic>
      <p:sp>
        <p:nvSpPr>
          <p:cNvPr id="7" name="Hexagon 6" descr="Person on video call on laptop.">
            <a:extLst>
              <a:ext uri="{FF2B5EF4-FFF2-40B4-BE49-F238E27FC236}">
                <a16:creationId xmlns:a16="http://schemas.microsoft.com/office/drawing/2014/main" id="{7E92CE50-0878-A9B8-AA7F-FEB499E311ED}"/>
              </a:ext>
            </a:extLst>
          </p:cNvPr>
          <p:cNvSpPr/>
          <p:nvPr/>
        </p:nvSpPr>
        <p:spPr>
          <a:xfrm>
            <a:off x="9601529" y="-18145"/>
            <a:ext cx="14249400" cy="9753600"/>
          </a:xfrm>
          <a:prstGeom prst="hexagon">
            <a:avLst/>
          </a:prstGeom>
          <a:blipFill dpi="0" rotWithShape="1">
            <a:blip r:embed="rId4"/>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9" name="Group 3">
            <a:extLst>
              <a:ext uri="{C183D7F6-B498-43B3-948B-1728B52AA6E4}">
                <adec:decorative xmlns:adec="http://schemas.microsoft.com/office/drawing/2017/decorative" val="1"/>
              </a:ext>
            </a:extLst>
          </p:cNvPr>
          <p:cNvGrpSpPr/>
          <p:nvPr/>
        </p:nvGrpSpPr>
        <p:grpSpPr>
          <a:xfrm>
            <a:off x="533400" y="2336193"/>
            <a:ext cx="10293082" cy="6756496"/>
            <a:chOff x="751837" y="-4431144"/>
            <a:chExt cx="13724108" cy="9008659"/>
          </a:xfrm>
        </p:grpSpPr>
        <p:sp>
          <p:nvSpPr>
            <p:cNvPr id="20" name="TextBox 4" descr="Give back in an impactful way – offer your time and talent to help Purchase College students and recent alumni get their start with career exploration and the job search&#10;&#10;Easily, on your own time – give back whenever and how often you want, on topics you know well&#10;&#10;With your privacy protected – we don’t share your contact info&#10;"/>
            <p:cNvSpPr txBox="1"/>
            <p:nvPr/>
          </p:nvSpPr>
          <p:spPr>
            <a:xfrm>
              <a:off x="751837" y="-2560335"/>
              <a:ext cx="11936175" cy="7137850"/>
            </a:xfrm>
            <a:prstGeom prst="rect">
              <a:avLst/>
            </a:prstGeom>
          </p:spPr>
          <p:txBody>
            <a:bodyPr wrap="square" lIns="0" tIns="0" rIns="0" bIns="0" rtlCol="0" anchor="t">
              <a:spAutoFit/>
            </a:bodyPr>
            <a:lstStyle/>
            <a:p>
              <a:pPr marL="457200" indent="-457200">
                <a:lnSpc>
                  <a:spcPts val="4200"/>
                </a:lnSpc>
                <a:buFont typeface="Arial" panose="020B0604020202020204" pitchFamily="34" charset="0"/>
                <a:buChar char="•"/>
              </a:pPr>
              <a:r>
                <a:rPr lang="en-US" sz="3000" spc="15" dirty="0">
                  <a:solidFill>
                    <a:srgbClr val="000000"/>
                  </a:solidFill>
                  <a:latin typeface="Fira Sans Light"/>
                </a:rPr>
                <a:t>Give back in an impactful way – offer your time and talent to help Purchase College students and recent alumni get their start with career exploration and the job search</a:t>
              </a:r>
            </a:p>
            <a:p>
              <a:pPr>
                <a:lnSpc>
                  <a:spcPts val="4200"/>
                </a:lnSpc>
              </a:pPr>
              <a:endParaRPr lang="en-US" sz="3000" spc="15" dirty="0">
                <a:solidFill>
                  <a:srgbClr val="000000"/>
                </a:solidFill>
                <a:latin typeface="Fira Sans Light"/>
              </a:endParaRPr>
            </a:p>
            <a:p>
              <a:pPr marL="457200" indent="-457200">
                <a:lnSpc>
                  <a:spcPts val="4200"/>
                </a:lnSpc>
                <a:buFont typeface="Arial" panose="020B0604020202020204" pitchFamily="34" charset="0"/>
                <a:buChar char="•"/>
              </a:pPr>
              <a:r>
                <a:rPr lang="en-US" sz="3000" spc="15" dirty="0">
                  <a:solidFill>
                    <a:srgbClr val="000000"/>
                  </a:solidFill>
                  <a:latin typeface="Fira Sans Light"/>
                </a:rPr>
                <a:t>Easily, on your own time – give back whenever and how often you want, on topics you know well</a:t>
              </a:r>
            </a:p>
            <a:p>
              <a:pPr marL="457200" indent="-457200">
                <a:lnSpc>
                  <a:spcPts val="4200"/>
                </a:lnSpc>
                <a:buFont typeface="Arial" panose="020B0604020202020204" pitchFamily="34" charset="0"/>
                <a:buChar char="•"/>
              </a:pPr>
              <a:endParaRPr lang="en-US" sz="3000" spc="15" dirty="0">
                <a:solidFill>
                  <a:srgbClr val="000000"/>
                </a:solidFill>
                <a:latin typeface="Fira Sans Light"/>
              </a:endParaRPr>
            </a:p>
            <a:p>
              <a:pPr marL="457200" indent="-457200">
                <a:lnSpc>
                  <a:spcPts val="4200"/>
                </a:lnSpc>
                <a:buFont typeface="Arial" panose="020B0604020202020204" pitchFamily="34" charset="0"/>
                <a:buChar char="•"/>
              </a:pPr>
              <a:r>
                <a:rPr lang="en-US" sz="3000" spc="15" dirty="0">
                  <a:solidFill>
                    <a:srgbClr val="000000"/>
                  </a:solidFill>
                  <a:latin typeface="Fira Sans Light"/>
                </a:rPr>
                <a:t>With your privacy protected – we don’t share your contact info</a:t>
              </a:r>
            </a:p>
          </p:txBody>
        </p:sp>
        <p:sp>
          <p:nvSpPr>
            <p:cNvPr id="21" name="TextBox 5" descr="THE FUTURE LEADERS ARE ASKING FOR YOUR HELP!&#10;"/>
            <p:cNvSpPr txBox="1"/>
            <p:nvPr/>
          </p:nvSpPr>
          <p:spPr>
            <a:xfrm>
              <a:off x="794616" y="-4431144"/>
              <a:ext cx="13681329" cy="1487844"/>
            </a:xfrm>
            <a:prstGeom prst="rect">
              <a:avLst/>
            </a:prstGeom>
          </p:spPr>
          <p:txBody>
            <a:bodyPr wrap="square" lIns="0" tIns="0" rIns="0" bIns="0" rtlCol="0" anchor="t">
              <a:spAutoFit/>
            </a:bodyPr>
            <a:lstStyle/>
            <a:p>
              <a:pPr>
                <a:lnSpc>
                  <a:spcPts val="4200"/>
                </a:lnSpc>
              </a:pPr>
              <a:r>
                <a:rPr lang="en-US" sz="5100" spc="105" dirty="0">
                  <a:solidFill>
                    <a:srgbClr val="3F175E"/>
                  </a:solidFill>
                  <a:latin typeface="Fira Sans Semi-Bold"/>
                </a:rPr>
                <a:t>THE FUTURE LEADERS ARE ASKING FOR YOUR HELP!</a:t>
              </a:r>
              <a:endParaRPr lang="en-US" sz="5400" spc="105" dirty="0">
                <a:solidFill>
                  <a:srgbClr val="3F175E"/>
                </a:solidFill>
                <a:latin typeface="Fira Sans Semi-Bold"/>
              </a:endParaRPr>
            </a:p>
          </p:txBody>
        </p:sp>
      </p:grpSp>
      <p:sp>
        <p:nvSpPr>
          <p:cNvPr id="22" name="TextBox 12" descr="Why Give Back?">
            <a:extLst>
              <a:ext uri="{FF2B5EF4-FFF2-40B4-BE49-F238E27FC236}">
                <a16:creationId xmlns:a16="http://schemas.microsoft.com/office/drawing/2014/main" id="{FE635F6B-71F4-7002-8BE5-7A3C48E966C0}"/>
              </a:ext>
            </a:extLst>
          </p:cNvPr>
          <p:cNvSpPr txBox="1">
            <a:spLocks noGrp="1"/>
          </p:cNvSpPr>
          <p:nvPr>
            <p:ph type="title" idx="4294967295"/>
          </p:nvPr>
        </p:nvSpPr>
        <p:spPr>
          <a:xfrm>
            <a:off x="533400" y="474776"/>
            <a:ext cx="17754600" cy="141064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10999"/>
              </a:lnSpc>
              <a:spcBef>
                <a:spcPts val="0"/>
              </a:spcBef>
              <a:spcAft>
                <a:spcPts val="0"/>
              </a:spcAft>
              <a:buClrTx/>
              <a:buSzTx/>
              <a:buFontTx/>
              <a:buNone/>
              <a:tabLst/>
              <a:defRPr/>
            </a:pPr>
            <a:r>
              <a:rPr kumimoji="0" lang="en-US" sz="10000" b="0" i="0" u="none" strike="noStrike" kern="1200" cap="none" spc="0" normalizeH="0" baseline="0" noProof="0" dirty="0">
                <a:ln>
                  <a:noFill/>
                </a:ln>
                <a:solidFill>
                  <a:srgbClr val="4C555C"/>
                </a:solidFill>
                <a:effectLst/>
                <a:uLnTx/>
                <a:uFillTx/>
                <a:latin typeface="Fira Sans Semi-Bold"/>
                <a:ea typeface="+mn-ea"/>
                <a:cs typeface="+mn-cs"/>
              </a:rPr>
              <a:t>Why Give Back?</a:t>
            </a:r>
          </a:p>
        </p:txBody>
      </p:sp>
      <p:sp>
        <p:nvSpPr>
          <p:cNvPr id="2" name="Google Shape;201;g2dec2a597ca_1_105">
            <a:extLst>
              <a:ext uri="{FF2B5EF4-FFF2-40B4-BE49-F238E27FC236}">
                <a16:creationId xmlns:a16="http://schemas.microsoft.com/office/drawing/2014/main" id="{31504192-03A6-CDCC-A267-7D09ADA966BD}"/>
              </a:ext>
              <a:ext uri="{C183D7F6-B498-43B3-948B-1728B52AA6E4}">
                <adec:decorative xmlns:adec="http://schemas.microsoft.com/office/drawing/2017/decorative" val="1"/>
              </a:ext>
            </a:extLst>
          </p:cNvPr>
          <p:cNvSpPr/>
          <p:nvPr/>
        </p:nvSpPr>
        <p:spPr>
          <a:xfrm>
            <a:off x="-457200" y="9376600"/>
            <a:ext cx="19429204" cy="1678781"/>
          </a:xfrm>
          <a:custGeom>
            <a:avLst/>
            <a:gdLst/>
            <a:ahLst/>
            <a:cxnLst/>
            <a:rect l="l" t="t" r="r" b="b"/>
            <a:pathLst>
              <a:path w="63702307" h="5372100" extrusionOk="0">
                <a:moveTo>
                  <a:pt x="62151636" y="0"/>
                </a:moveTo>
                <a:lnTo>
                  <a:pt x="1550670" y="0"/>
                </a:lnTo>
                <a:lnTo>
                  <a:pt x="0" y="2686050"/>
                </a:lnTo>
                <a:lnTo>
                  <a:pt x="1550670" y="5372100"/>
                </a:lnTo>
                <a:lnTo>
                  <a:pt x="62151636" y="5372100"/>
                </a:lnTo>
                <a:lnTo>
                  <a:pt x="63702307" y="2686050"/>
                </a:lnTo>
                <a:lnTo>
                  <a:pt x="62151636" y="0"/>
                </a:lnTo>
                <a:close/>
              </a:path>
            </a:pathLst>
          </a:custGeom>
          <a:solidFill>
            <a:srgbClr val="3F175E"/>
          </a:solidFill>
          <a:ln>
            <a:solidFill>
              <a:srgbClr val="3F175E"/>
            </a:solid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
        <p:nvSpPr>
          <p:cNvPr id="3" name="Google Shape;202;g2dec2a597ca_1_105">
            <a:extLst>
              <a:ext uri="{FF2B5EF4-FFF2-40B4-BE49-F238E27FC236}">
                <a16:creationId xmlns:a16="http://schemas.microsoft.com/office/drawing/2014/main" id="{17031A89-13A5-1943-6E48-1CEE1B71B7C2}"/>
              </a:ext>
            </a:extLst>
          </p:cNvPr>
          <p:cNvSpPr txBox="1"/>
          <p:nvPr/>
        </p:nvSpPr>
        <p:spPr>
          <a:xfrm>
            <a:off x="512928" y="9489058"/>
            <a:ext cx="15096000" cy="646331"/>
          </a:xfrm>
          <a:prstGeom prst="rect">
            <a:avLst/>
          </a:prstGeom>
          <a:noFill/>
          <a:ln>
            <a:noFill/>
          </a:ln>
        </p:spPr>
        <p:txBody>
          <a:bodyPr spcFirstLastPara="1" wrap="square" lIns="0" tIns="0" rIns="0" bIns="0" anchor="t" anchorCtr="0">
            <a:spAutoFit/>
          </a:bodyPr>
          <a:lstStyle/>
          <a:p>
            <a:pPr marL="0" marR="0" lvl="0" indent="0" algn="l" rtl="0">
              <a:lnSpc>
                <a:spcPct val="175000"/>
              </a:lnSpc>
              <a:spcBef>
                <a:spcPts val="0"/>
              </a:spcBef>
              <a:spcAft>
                <a:spcPts val="0"/>
              </a:spcAft>
              <a:buNone/>
            </a:pPr>
            <a:r>
              <a:rPr lang="en-US" sz="2400" b="1" dirty="0">
                <a:solidFill>
                  <a:schemeClr val="bg1"/>
                </a:solidFill>
                <a:latin typeface="Montserrat"/>
                <a:ea typeface="Montserrat"/>
                <a:cs typeface="Montserrat"/>
                <a:sym typeface="Montserrat"/>
              </a:rPr>
              <a:t>purchase.firsthand.co</a:t>
            </a:r>
            <a:endParaRPr sz="2400" b="1" dirty="0">
              <a:solidFill>
                <a:schemeClr val="bg1"/>
              </a:solidFill>
              <a:latin typeface="Montserrat"/>
              <a:ea typeface="Montserrat"/>
              <a:cs typeface="Montserrat"/>
              <a:sym typeface="Montserrat"/>
            </a:endParaRPr>
          </a:p>
        </p:txBody>
      </p:sp>
    </p:spTree>
    <p:extLst>
      <p:ext uri="{BB962C8B-B14F-4D97-AF65-F5344CB8AC3E}">
        <p14:creationId xmlns:p14="http://schemas.microsoft.com/office/powerpoint/2010/main" val="75583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Google Shape;118;g12a6645ade0_0_0">
            <a:extLst>
              <a:ext uri="{FF2B5EF4-FFF2-40B4-BE49-F238E27FC236}">
                <a16:creationId xmlns:a16="http://schemas.microsoft.com/office/drawing/2014/main" id="{F42E3852-3AB0-FEF3-87BE-81F4F3298B91}"/>
              </a:ext>
              <a:ext uri="{C183D7F6-B498-43B3-948B-1728B52AA6E4}">
                <adec:decorative xmlns:adec="http://schemas.microsoft.com/office/drawing/2017/decorative" val="1"/>
              </a:ext>
            </a:extLst>
          </p:cNvPr>
          <p:cNvPicPr preferRelativeResize="0"/>
          <p:nvPr/>
        </p:nvPicPr>
        <p:blipFill rotWithShape="1">
          <a:blip r:embed="rId3">
            <a:alphaModFix/>
          </a:blip>
          <a:srcRect/>
          <a:stretch/>
        </p:blipFill>
        <p:spPr>
          <a:xfrm>
            <a:off x="-8676" y="17760"/>
            <a:ext cx="18296676" cy="10269240"/>
          </a:xfrm>
          <a:prstGeom prst="rect">
            <a:avLst/>
          </a:prstGeom>
          <a:noFill/>
          <a:ln>
            <a:noFill/>
          </a:ln>
        </p:spPr>
      </p:pic>
      <p:sp>
        <p:nvSpPr>
          <p:cNvPr id="15" name="TextBox 12" descr="Register as a Mentor&#10;">
            <a:extLst>
              <a:ext uri="{FF2B5EF4-FFF2-40B4-BE49-F238E27FC236}">
                <a16:creationId xmlns:a16="http://schemas.microsoft.com/office/drawing/2014/main" id="{4D768E41-56E7-C8E6-8673-A9FF085DB5BF}"/>
              </a:ext>
            </a:extLst>
          </p:cNvPr>
          <p:cNvSpPr txBox="1">
            <a:spLocks noGrp="1"/>
          </p:cNvSpPr>
          <p:nvPr>
            <p:ph type="title" idx="4294967295"/>
          </p:nvPr>
        </p:nvSpPr>
        <p:spPr>
          <a:xfrm>
            <a:off x="533400" y="474776"/>
            <a:ext cx="17754600" cy="141064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10999"/>
              </a:lnSpc>
              <a:spcBef>
                <a:spcPts val="0"/>
              </a:spcBef>
              <a:spcAft>
                <a:spcPts val="0"/>
              </a:spcAft>
              <a:buClrTx/>
              <a:buSzTx/>
              <a:buFontTx/>
              <a:buNone/>
              <a:tabLst/>
              <a:defRPr/>
            </a:pPr>
            <a:r>
              <a:rPr kumimoji="0" lang="en-US" sz="10000" b="0" i="0" u="none" strike="noStrike" kern="1200" cap="none" spc="0" normalizeH="0" baseline="0" noProof="0" dirty="0">
                <a:ln>
                  <a:noFill/>
                </a:ln>
                <a:solidFill>
                  <a:srgbClr val="4C555C"/>
                </a:solidFill>
                <a:effectLst/>
                <a:uLnTx/>
                <a:uFillTx/>
                <a:latin typeface="Fira Sans Semi-Bold"/>
                <a:ea typeface="+mn-ea"/>
                <a:cs typeface="+mn-cs"/>
              </a:rPr>
              <a:t>Register as a Mentor</a:t>
            </a:r>
          </a:p>
        </p:txBody>
      </p:sp>
      <p:sp>
        <p:nvSpPr>
          <p:cNvPr id="19" name="TextBox 5" descr="Step 1:&#10;">
            <a:extLst>
              <a:ext uri="{FF2B5EF4-FFF2-40B4-BE49-F238E27FC236}">
                <a16:creationId xmlns:a16="http://schemas.microsoft.com/office/drawing/2014/main" id="{3EFC35D7-FD42-C8C2-88C6-0C5F8E03B514}"/>
              </a:ext>
            </a:extLst>
          </p:cNvPr>
          <p:cNvSpPr txBox="1"/>
          <p:nvPr/>
        </p:nvSpPr>
        <p:spPr>
          <a:xfrm>
            <a:off x="9065810" y="2585739"/>
            <a:ext cx="2514600" cy="538609"/>
          </a:xfrm>
          <a:prstGeom prst="rect">
            <a:avLst/>
          </a:prstGeom>
        </p:spPr>
        <p:txBody>
          <a:bodyPr wrap="square" lIns="0" tIns="0" rIns="0" bIns="0" rtlCol="0" anchor="t">
            <a:spAutoFit/>
          </a:bodyPr>
          <a:lstStyle/>
          <a:p>
            <a:pPr algn="l">
              <a:lnSpc>
                <a:spcPts val="4200"/>
              </a:lnSpc>
            </a:pPr>
            <a:r>
              <a:rPr lang="en-US" sz="4000" u="sng" spc="105" dirty="0">
                <a:solidFill>
                  <a:srgbClr val="3F175E"/>
                </a:solidFill>
                <a:latin typeface="Fira Sans Semi-Bold"/>
              </a:rPr>
              <a:t>Step 1:</a:t>
            </a:r>
          </a:p>
        </p:txBody>
      </p:sp>
      <p:sp>
        <p:nvSpPr>
          <p:cNvPr id="16" name="TextBox 4" descr="Visit purchase.firsthand.co, click ‘Sign Up / Sign In’ and follow the quick steps to authenticate. &#10;">
            <a:extLst>
              <a:ext uri="{FF2B5EF4-FFF2-40B4-BE49-F238E27FC236}">
                <a16:creationId xmlns:a16="http://schemas.microsoft.com/office/drawing/2014/main" id="{5BA03F94-35FA-4CD5-4336-29318E68D67A}"/>
              </a:ext>
            </a:extLst>
          </p:cNvPr>
          <p:cNvSpPr txBox="1"/>
          <p:nvPr/>
        </p:nvSpPr>
        <p:spPr>
          <a:xfrm>
            <a:off x="11029650" y="2550024"/>
            <a:ext cx="6760045" cy="1615827"/>
          </a:xfrm>
          <a:prstGeom prst="rect">
            <a:avLst/>
          </a:prstGeom>
        </p:spPr>
        <p:txBody>
          <a:bodyPr wrap="square" lIns="0" tIns="0" rIns="0" bIns="0" rtlCol="0" anchor="t">
            <a:spAutoFit/>
          </a:bodyPr>
          <a:lstStyle/>
          <a:p>
            <a:pPr algn="l">
              <a:lnSpc>
                <a:spcPts val="4200"/>
              </a:lnSpc>
            </a:pPr>
            <a:r>
              <a:rPr lang="en-US" sz="3600" b="1" spc="15" dirty="0">
                <a:latin typeface="Fira Sans Light"/>
              </a:rPr>
              <a:t>Visit </a:t>
            </a:r>
            <a:r>
              <a:rPr lang="en-US" sz="3600" b="1" u="sng" spc="15" dirty="0">
                <a:solidFill>
                  <a:srgbClr val="3F175E"/>
                </a:solidFill>
                <a:latin typeface="Fira Sans Light"/>
                <a:hlinkClick r:id="rId4" action="ppaction://hlinkfile">
                  <a:extLst>
                    <a:ext uri="{A12FA001-AC4F-418D-AE19-62706E023703}">
                      <ahyp:hlinkClr xmlns:ahyp="http://schemas.microsoft.com/office/drawing/2018/hyperlinkcolor" val="tx"/>
                    </a:ext>
                  </a:extLst>
                </a:hlinkClick>
              </a:rPr>
              <a:t>purchase.firsthand.co</a:t>
            </a:r>
            <a:r>
              <a:rPr lang="en-US" sz="3600" b="1" spc="15" dirty="0">
                <a:latin typeface="Fira Sans Light"/>
              </a:rPr>
              <a:t>, click ‘</a:t>
            </a:r>
            <a:r>
              <a:rPr lang="en-US" sz="3600" b="1" i="1" spc="15" dirty="0">
                <a:latin typeface="Fira Sans Light"/>
              </a:rPr>
              <a:t>Sign Up / Sign In</a:t>
            </a:r>
            <a:r>
              <a:rPr lang="en-US" sz="3600" b="1" spc="15" dirty="0">
                <a:latin typeface="Fira Sans Light"/>
              </a:rPr>
              <a:t>’ and follow the quick steps to authenticate. </a:t>
            </a:r>
          </a:p>
        </p:txBody>
      </p:sp>
      <p:sp>
        <p:nvSpPr>
          <p:cNvPr id="20" name="TextBox 5" descr="Step 2:&#10;">
            <a:extLst>
              <a:ext uri="{FF2B5EF4-FFF2-40B4-BE49-F238E27FC236}">
                <a16:creationId xmlns:a16="http://schemas.microsoft.com/office/drawing/2014/main" id="{E31F11D1-026F-EC9E-2D8A-F59F17BAE1E9}"/>
              </a:ext>
            </a:extLst>
          </p:cNvPr>
          <p:cNvSpPr txBox="1"/>
          <p:nvPr/>
        </p:nvSpPr>
        <p:spPr>
          <a:xfrm>
            <a:off x="9090066" y="4601164"/>
            <a:ext cx="2514600" cy="538609"/>
          </a:xfrm>
          <a:prstGeom prst="rect">
            <a:avLst/>
          </a:prstGeom>
        </p:spPr>
        <p:txBody>
          <a:bodyPr wrap="square" lIns="0" tIns="0" rIns="0" bIns="0" rtlCol="0" anchor="t">
            <a:spAutoFit/>
          </a:bodyPr>
          <a:lstStyle/>
          <a:p>
            <a:pPr algn="l">
              <a:lnSpc>
                <a:spcPts val="4200"/>
              </a:lnSpc>
            </a:pPr>
            <a:r>
              <a:rPr lang="en-US" sz="4000" u="sng" spc="105" dirty="0">
                <a:solidFill>
                  <a:srgbClr val="3F175E"/>
                </a:solidFill>
                <a:latin typeface="Fira Sans Semi-Bold"/>
              </a:rPr>
              <a:t>Step 2:</a:t>
            </a:r>
          </a:p>
        </p:txBody>
      </p:sp>
      <p:sp>
        <p:nvSpPr>
          <p:cNvPr id="17" name="TextBox 4" descr="Create your profile within minutes by registering with your email or through our LinkedIn plug in and specifying the types of advice you’d like to offer. You can sign in at any time to view and make changes to your account.&#10;">
            <a:extLst>
              <a:ext uri="{FF2B5EF4-FFF2-40B4-BE49-F238E27FC236}">
                <a16:creationId xmlns:a16="http://schemas.microsoft.com/office/drawing/2014/main" id="{172F524D-243D-E18A-A327-CA20C818176D}"/>
              </a:ext>
            </a:extLst>
          </p:cNvPr>
          <p:cNvSpPr txBox="1"/>
          <p:nvPr/>
        </p:nvSpPr>
        <p:spPr>
          <a:xfrm>
            <a:off x="11053906" y="4597171"/>
            <a:ext cx="6760045" cy="4308872"/>
          </a:xfrm>
          <a:prstGeom prst="rect">
            <a:avLst/>
          </a:prstGeom>
        </p:spPr>
        <p:txBody>
          <a:bodyPr wrap="square" lIns="0" tIns="0" rIns="0" bIns="0" rtlCol="0" anchor="t">
            <a:spAutoFit/>
          </a:bodyPr>
          <a:lstStyle/>
          <a:p>
            <a:pPr algn="l">
              <a:lnSpc>
                <a:spcPts val="4200"/>
              </a:lnSpc>
            </a:pPr>
            <a:r>
              <a:rPr lang="en-US" sz="3600" b="1" spc="15" dirty="0">
                <a:latin typeface="Fira Sans Light"/>
              </a:rPr>
              <a:t>Create your profile within minutes by registering with your email or through our LinkedIn plug in and specifying the types of advice you’d like to offer. You can sign in at any time to view and make changes to your account.</a:t>
            </a:r>
          </a:p>
        </p:txBody>
      </p:sp>
      <p:sp>
        <p:nvSpPr>
          <p:cNvPr id="25" name="Rectangle 24">
            <a:extLst>
              <a:ext uri="{FF2B5EF4-FFF2-40B4-BE49-F238E27FC236}">
                <a16:creationId xmlns:a16="http://schemas.microsoft.com/office/drawing/2014/main" id="{E9FE7FF3-2CEB-76B6-531D-3EEC1BADC912}"/>
              </a:ext>
              <a:ext uri="{C183D7F6-B498-43B3-948B-1728B52AA6E4}">
                <adec:decorative xmlns:adec="http://schemas.microsoft.com/office/drawing/2017/decorative" val="1"/>
              </a:ext>
            </a:extLst>
          </p:cNvPr>
          <p:cNvSpPr/>
          <p:nvPr/>
        </p:nvSpPr>
        <p:spPr>
          <a:xfrm>
            <a:off x="812675" y="2770411"/>
            <a:ext cx="1688906" cy="40780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Google Shape;201;g2dec2a597ca_1_105">
            <a:extLst>
              <a:ext uri="{FF2B5EF4-FFF2-40B4-BE49-F238E27FC236}">
                <a16:creationId xmlns:a16="http://schemas.microsoft.com/office/drawing/2014/main" id="{C2B74E40-4FF4-CC33-3EFB-DEF0B1F89E80}"/>
              </a:ext>
              <a:ext uri="{C183D7F6-B498-43B3-948B-1728B52AA6E4}">
                <adec:decorative xmlns:adec="http://schemas.microsoft.com/office/drawing/2017/decorative" val="1"/>
              </a:ext>
            </a:extLst>
          </p:cNvPr>
          <p:cNvSpPr/>
          <p:nvPr/>
        </p:nvSpPr>
        <p:spPr>
          <a:xfrm>
            <a:off x="-457200" y="9376600"/>
            <a:ext cx="19429204" cy="1678781"/>
          </a:xfrm>
          <a:custGeom>
            <a:avLst/>
            <a:gdLst/>
            <a:ahLst/>
            <a:cxnLst/>
            <a:rect l="l" t="t" r="r" b="b"/>
            <a:pathLst>
              <a:path w="63702307" h="5372100" extrusionOk="0">
                <a:moveTo>
                  <a:pt x="62151636" y="0"/>
                </a:moveTo>
                <a:lnTo>
                  <a:pt x="1550670" y="0"/>
                </a:lnTo>
                <a:lnTo>
                  <a:pt x="0" y="2686050"/>
                </a:lnTo>
                <a:lnTo>
                  <a:pt x="1550670" y="5372100"/>
                </a:lnTo>
                <a:lnTo>
                  <a:pt x="62151636" y="5372100"/>
                </a:lnTo>
                <a:lnTo>
                  <a:pt x="63702307" y="2686050"/>
                </a:lnTo>
                <a:lnTo>
                  <a:pt x="62151636" y="0"/>
                </a:lnTo>
                <a:close/>
              </a:path>
            </a:pathLst>
          </a:custGeom>
          <a:solidFill>
            <a:srgbClr val="3F175E"/>
          </a:solidFill>
          <a:ln>
            <a:solidFill>
              <a:srgbClr val="3F175E"/>
            </a:solid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
        <p:nvSpPr>
          <p:cNvPr id="5" name="Google Shape;202;g2dec2a597ca_1_105" descr="purchase.firsthand.co&#10;">
            <a:extLst>
              <a:ext uri="{FF2B5EF4-FFF2-40B4-BE49-F238E27FC236}">
                <a16:creationId xmlns:a16="http://schemas.microsoft.com/office/drawing/2014/main" id="{A427E7B1-7B88-5933-CDB4-89BC29F1B881}"/>
              </a:ext>
              <a:ext uri="{C183D7F6-B498-43B3-948B-1728B52AA6E4}">
                <adec:decorative xmlns:adec="http://schemas.microsoft.com/office/drawing/2017/decorative" val="0"/>
              </a:ext>
            </a:extLst>
          </p:cNvPr>
          <p:cNvSpPr txBox="1"/>
          <p:nvPr/>
        </p:nvSpPr>
        <p:spPr>
          <a:xfrm>
            <a:off x="512928" y="9489058"/>
            <a:ext cx="15096000" cy="646331"/>
          </a:xfrm>
          <a:prstGeom prst="rect">
            <a:avLst/>
          </a:prstGeom>
          <a:noFill/>
          <a:ln>
            <a:noFill/>
          </a:ln>
        </p:spPr>
        <p:txBody>
          <a:bodyPr spcFirstLastPara="1" wrap="square" lIns="0" tIns="0" rIns="0" bIns="0" anchor="t" anchorCtr="0">
            <a:spAutoFit/>
          </a:bodyPr>
          <a:lstStyle/>
          <a:p>
            <a:pPr marL="0" marR="0" lvl="0" indent="0" algn="l" rtl="0">
              <a:lnSpc>
                <a:spcPct val="175000"/>
              </a:lnSpc>
              <a:spcBef>
                <a:spcPts val="0"/>
              </a:spcBef>
              <a:spcAft>
                <a:spcPts val="0"/>
              </a:spcAft>
              <a:buNone/>
            </a:pPr>
            <a:r>
              <a:rPr lang="en-US" sz="2400" b="1" dirty="0">
                <a:solidFill>
                  <a:schemeClr val="bg1"/>
                </a:solidFill>
                <a:latin typeface="Montserrat"/>
                <a:ea typeface="Montserrat"/>
                <a:cs typeface="Montserrat"/>
                <a:sym typeface="Montserrat"/>
              </a:rPr>
              <a:t>purchase.firsthand.co</a:t>
            </a:r>
            <a:endParaRPr sz="2400" b="1" dirty="0">
              <a:solidFill>
                <a:schemeClr val="bg1"/>
              </a:solidFill>
              <a:latin typeface="Montserrat"/>
              <a:ea typeface="Montserrat"/>
              <a:cs typeface="Montserrat"/>
              <a:sym typeface="Montserrat"/>
            </a:endParaRPr>
          </a:p>
        </p:txBody>
      </p:sp>
      <p:sp>
        <p:nvSpPr>
          <p:cNvPr id="7" name="Rectangle 6">
            <a:extLst>
              <a:ext uri="{FF2B5EF4-FFF2-40B4-BE49-F238E27FC236}">
                <a16:creationId xmlns:a16="http://schemas.microsoft.com/office/drawing/2014/main" id="{05DB9E9C-0D3F-310A-5E1F-E7604DD534BD}"/>
              </a:ext>
              <a:ext uri="{C183D7F6-B498-43B3-948B-1728B52AA6E4}">
                <adec:decorative xmlns:adec="http://schemas.microsoft.com/office/drawing/2017/decorative" val="1"/>
              </a:ext>
            </a:extLst>
          </p:cNvPr>
          <p:cNvSpPr/>
          <p:nvPr/>
        </p:nvSpPr>
        <p:spPr>
          <a:xfrm>
            <a:off x="770339" y="3151801"/>
            <a:ext cx="1688906" cy="40780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5F3B4E25-7A46-27AB-D998-D68852114181}"/>
              </a:ext>
              <a:ext uri="{C183D7F6-B498-43B3-948B-1728B52AA6E4}">
                <adec:decorative xmlns:adec="http://schemas.microsoft.com/office/drawing/2017/decorative" val="1"/>
              </a:ext>
            </a:extLst>
          </p:cNvPr>
          <p:cNvPicPr>
            <a:picLocks noChangeAspect="1"/>
          </p:cNvPicPr>
          <p:nvPr/>
        </p:nvPicPr>
        <p:blipFill rotWithShape="1">
          <a:blip r:embed="rId5"/>
          <a:srcRect l="45523" t="13112" r="22917" b="47978"/>
          <a:stretch/>
        </p:blipFill>
        <p:spPr>
          <a:xfrm>
            <a:off x="321798" y="2381310"/>
            <a:ext cx="8498782" cy="5632041"/>
          </a:xfrm>
          <a:prstGeom prst="rect">
            <a:avLst/>
          </a:prstGeom>
        </p:spPr>
      </p:pic>
      <p:sp>
        <p:nvSpPr>
          <p:cNvPr id="10" name="Rectangle 9">
            <a:extLst>
              <a:ext uri="{FF2B5EF4-FFF2-40B4-BE49-F238E27FC236}">
                <a16:creationId xmlns:a16="http://schemas.microsoft.com/office/drawing/2014/main" id="{69CD3EB3-D7E3-A210-5D5C-6E67ADF7B0FC}"/>
              </a:ext>
              <a:ext uri="{C183D7F6-B498-43B3-948B-1728B52AA6E4}">
                <adec:decorative xmlns:adec="http://schemas.microsoft.com/office/drawing/2017/decorative" val="1"/>
              </a:ext>
            </a:extLst>
          </p:cNvPr>
          <p:cNvSpPr/>
          <p:nvPr/>
        </p:nvSpPr>
        <p:spPr>
          <a:xfrm>
            <a:off x="843169" y="2869919"/>
            <a:ext cx="1688906" cy="40780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60933A3-0DA9-2D9F-D3E6-96E3B989A9D9}"/>
              </a:ext>
              <a:ext uri="{C183D7F6-B498-43B3-948B-1728B52AA6E4}">
                <adec:decorative xmlns:adec="http://schemas.microsoft.com/office/drawing/2017/decorative" val="1"/>
              </a:ext>
            </a:extLst>
          </p:cNvPr>
          <p:cNvPicPr>
            <a:picLocks noChangeAspect="1"/>
          </p:cNvPicPr>
          <p:nvPr/>
        </p:nvPicPr>
        <p:blipFill rotWithShape="1">
          <a:blip r:embed="rId6"/>
          <a:srcRect t="60944" r="1593" b="10342"/>
          <a:stretch/>
        </p:blipFill>
        <p:spPr>
          <a:xfrm>
            <a:off x="767190" y="6469293"/>
            <a:ext cx="7649933" cy="1199777"/>
          </a:xfrm>
          <a:prstGeom prst="rect">
            <a:avLst/>
          </a:prstGeom>
        </p:spPr>
      </p:pic>
      <p:pic>
        <p:nvPicPr>
          <p:cNvPr id="13" name="Picture 12">
            <a:extLst>
              <a:ext uri="{FF2B5EF4-FFF2-40B4-BE49-F238E27FC236}">
                <a16:creationId xmlns:a16="http://schemas.microsoft.com/office/drawing/2014/main" id="{C072FC9B-05D9-E7A8-BAA8-5A27FA490CF9}"/>
              </a:ext>
              <a:ext uri="{C183D7F6-B498-43B3-948B-1728B52AA6E4}">
                <adec:decorative xmlns:adec="http://schemas.microsoft.com/office/drawing/2017/decorative" val="1"/>
              </a:ext>
            </a:extLst>
          </p:cNvPr>
          <p:cNvPicPr>
            <a:picLocks noChangeAspect="1"/>
          </p:cNvPicPr>
          <p:nvPr/>
        </p:nvPicPr>
        <p:blipFill>
          <a:blip r:embed="rId7"/>
          <a:srcRect l="5000" t="77548" r="5000" b="6051"/>
          <a:stretch/>
        </p:blipFill>
        <p:spPr>
          <a:xfrm>
            <a:off x="767190" y="6424108"/>
            <a:ext cx="7649933" cy="749325"/>
          </a:xfrm>
          <a:prstGeom prst="rect">
            <a:avLst/>
          </a:prstGeom>
        </p:spPr>
      </p:pic>
      <p:pic>
        <p:nvPicPr>
          <p:cNvPr id="18" name="Picture 17">
            <a:extLst>
              <a:ext uri="{FF2B5EF4-FFF2-40B4-BE49-F238E27FC236}">
                <a16:creationId xmlns:a16="http://schemas.microsoft.com/office/drawing/2014/main" id="{FF330EA6-4D6F-F59B-9D80-74816B4F9EE1}"/>
              </a:ext>
              <a:ext uri="{C183D7F6-B498-43B3-948B-1728B52AA6E4}">
                <adec:decorative xmlns:adec="http://schemas.microsoft.com/office/drawing/2017/decorative" val="1"/>
              </a:ext>
            </a:extLst>
          </p:cNvPr>
          <p:cNvPicPr>
            <a:picLocks noChangeAspect="1"/>
          </p:cNvPicPr>
          <p:nvPr/>
        </p:nvPicPr>
        <p:blipFill>
          <a:blip r:embed="rId8"/>
          <a:srcRect t="12015" r="833"/>
          <a:stretch/>
        </p:blipFill>
        <p:spPr>
          <a:xfrm>
            <a:off x="784639" y="2678438"/>
            <a:ext cx="7649933" cy="364818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oogle Shape;118;g12a6645ade0_0_0">
            <a:extLst>
              <a:ext uri="{FF2B5EF4-FFF2-40B4-BE49-F238E27FC236}">
                <a16:creationId xmlns:a16="http://schemas.microsoft.com/office/drawing/2014/main" id="{651783B1-3A3F-7011-14F1-48D49E843149}"/>
              </a:ext>
              <a:ext uri="{C183D7F6-B498-43B3-948B-1728B52AA6E4}">
                <adec:decorative xmlns:adec="http://schemas.microsoft.com/office/drawing/2017/decorative" val="1"/>
              </a:ext>
            </a:extLst>
          </p:cNvPr>
          <p:cNvPicPr preferRelativeResize="0"/>
          <p:nvPr/>
        </p:nvPicPr>
        <p:blipFill rotWithShape="1">
          <a:blip r:embed="rId2">
            <a:alphaModFix/>
          </a:blip>
          <a:srcRect/>
          <a:stretch/>
        </p:blipFill>
        <p:spPr>
          <a:xfrm>
            <a:off x="-8676" y="17760"/>
            <a:ext cx="18296676" cy="10269240"/>
          </a:xfrm>
          <a:prstGeom prst="rect">
            <a:avLst/>
          </a:prstGeom>
          <a:noFill/>
          <a:ln>
            <a:noFill/>
          </a:ln>
        </p:spPr>
      </p:pic>
      <p:sp>
        <p:nvSpPr>
          <p:cNvPr id="5" name="TextBox 12" descr="Connect with Mentees&#10;">
            <a:extLst>
              <a:ext uri="{FF2B5EF4-FFF2-40B4-BE49-F238E27FC236}">
                <a16:creationId xmlns:a16="http://schemas.microsoft.com/office/drawing/2014/main" id="{26B5ABEC-2942-5839-9461-BF6EEF25D929}"/>
              </a:ext>
            </a:extLst>
          </p:cNvPr>
          <p:cNvSpPr txBox="1">
            <a:spLocks noGrp="1"/>
          </p:cNvSpPr>
          <p:nvPr>
            <p:ph type="title" idx="4294967295"/>
          </p:nvPr>
        </p:nvSpPr>
        <p:spPr>
          <a:xfrm>
            <a:off x="533400" y="474776"/>
            <a:ext cx="17754600" cy="141064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10999"/>
              </a:lnSpc>
              <a:spcBef>
                <a:spcPts val="0"/>
              </a:spcBef>
              <a:spcAft>
                <a:spcPts val="0"/>
              </a:spcAft>
              <a:buClrTx/>
              <a:buSzTx/>
              <a:buFontTx/>
              <a:buNone/>
              <a:tabLst/>
              <a:defRPr/>
            </a:pPr>
            <a:r>
              <a:rPr kumimoji="0" lang="en-US" sz="10000" b="0" i="0" u="none" strike="noStrike" kern="1200" cap="none" spc="0" normalizeH="0" baseline="0" noProof="0" dirty="0">
                <a:ln>
                  <a:noFill/>
                </a:ln>
                <a:solidFill>
                  <a:srgbClr val="4C555C"/>
                </a:solidFill>
                <a:effectLst/>
                <a:uLnTx/>
                <a:uFillTx/>
                <a:latin typeface="Fira Sans Semi-Bold"/>
                <a:ea typeface="+mn-ea"/>
                <a:cs typeface="+mn-cs"/>
              </a:rPr>
              <a:t>Connect with Mentees</a:t>
            </a:r>
          </a:p>
        </p:txBody>
      </p:sp>
      <p:grpSp>
        <p:nvGrpSpPr>
          <p:cNvPr id="10" name="Group 3">
            <a:extLst>
              <a:ext uri="{FF2B5EF4-FFF2-40B4-BE49-F238E27FC236}">
                <a16:creationId xmlns:a16="http://schemas.microsoft.com/office/drawing/2014/main" id="{3A7CB215-FDBF-6A96-E236-845BC9A21D67}"/>
              </a:ext>
              <a:ext uri="{C183D7F6-B498-43B3-948B-1728B52AA6E4}">
                <adec:decorative xmlns:adec="http://schemas.microsoft.com/office/drawing/2017/decorative" val="1"/>
              </a:ext>
            </a:extLst>
          </p:cNvPr>
          <p:cNvGrpSpPr/>
          <p:nvPr/>
        </p:nvGrpSpPr>
        <p:grpSpPr>
          <a:xfrm>
            <a:off x="9115750" y="2093671"/>
            <a:ext cx="8923250" cy="6683965"/>
            <a:chOff x="-12663493" y="581238"/>
            <a:chExt cx="10235298" cy="8911957"/>
          </a:xfrm>
        </p:grpSpPr>
        <p:sp>
          <p:nvSpPr>
            <p:cNvPr id="11" name="TextBox 4" descr="When you get a consultation request, you will receive an email notification from the platform.&#10;Accept, decline or suggest new times to meet for the mentee to choose from. It is important to respond to the meeting request within a day or two to avoid your account being flagged as an unresponsive mentor in the system.&#10;Your consultation homepage allows you to communicate with the mentee and share files.&#10;When your meeting is confirmed, you will be sent a conference link to join– your mentee will also receive similar messaging so they can join at your scheduled time. &#10;">
              <a:extLst>
                <a:ext uri="{FF2B5EF4-FFF2-40B4-BE49-F238E27FC236}">
                  <a16:creationId xmlns:a16="http://schemas.microsoft.com/office/drawing/2014/main" id="{08BE01DB-7538-9C9B-88BD-A89E91F3F229}"/>
                </a:ext>
              </a:extLst>
            </p:cNvPr>
            <p:cNvSpPr txBox="1"/>
            <p:nvPr/>
          </p:nvSpPr>
          <p:spPr>
            <a:xfrm>
              <a:off x="-12663493" y="1443809"/>
              <a:ext cx="10235298" cy="8049386"/>
            </a:xfrm>
            <a:prstGeom prst="rect">
              <a:avLst/>
            </a:prstGeom>
          </p:spPr>
          <p:txBody>
            <a:bodyPr wrap="square" lIns="0" tIns="0" rIns="0" bIns="0" rtlCol="0" anchor="t">
              <a:spAutoFit/>
            </a:bodyPr>
            <a:lstStyle/>
            <a:p>
              <a:pPr marL="285750" indent="-285750" algn="l">
                <a:lnSpc>
                  <a:spcPct val="150000"/>
                </a:lnSpc>
                <a:buFont typeface="Arial" panose="020B0604020202020204" pitchFamily="34" charset="0"/>
                <a:buChar char="•"/>
              </a:pPr>
              <a:r>
                <a:rPr lang="en-US" sz="2400" b="1" spc="15" dirty="0">
                  <a:solidFill>
                    <a:srgbClr val="000000"/>
                  </a:solidFill>
                  <a:latin typeface="Fira Sans Light"/>
                </a:rPr>
                <a:t>When you get a consultation request, you will receive an email notification from the platform.</a:t>
              </a:r>
            </a:p>
            <a:p>
              <a:pPr marL="285750" indent="-285750" algn="l">
                <a:lnSpc>
                  <a:spcPct val="150000"/>
                </a:lnSpc>
                <a:buFont typeface="Arial" panose="020B0604020202020204" pitchFamily="34" charset="0"/>
                <a:buChar char="•"/>
              </a:pPr>
              <a:r>
                <a:rPr lang="en-US" sz="2400" b="1" spc="15" dirty="0">
                  <a:solidFill>
                    <a:srgbClr val="000000"/>
                  </a:solidFill>
                  <a:latin typeface="Fira Sans Light"/>
                </a:rPr>
                <a:t>Accept, decline or suggest new times to meet for the mentee to choose from. It is important to respond to the meeting request within a day or two to avoid your account being flagged as an unresponsive mentor in the system.</a:t>
              </a:r>
            </a:p>
            <a:p>
              <a:pPr marL="285750" indent="-285750" algn="l">
                <a:lnSpc>
                  <a:spcPct val="150000"/>
                </a:lnSpc>
                <a:buFont typeface="Arial" panose="020B0604020202020204" pitchFamily="34" charset="0"/>
                <a:buChar char="•"/>
              </a:pPr>
              <a:r>
                <a:rPr lang="en-US" sz="2400" b="1" spc="15" dirty="0">
                  <a:solidFill>
                    <a:srgbClr val="000000"/>
                  </a:solidFill>
                  <a:latin typeface="Fira Sans Light"/>
                </a:rPr>
                <a:t>Your consultation homepage allows you to communicate with the mentee and share files.</a:t>
              </a:r>
            </a:p>
            <a:p>
              <a:pPr marL="285750" indent="-285750" algn="l">
                <a:lnSpc>
                  <a:spcPct val="150000"/>
                </a:lnSpc>
                <a:buFont typeface="Arial" panose="020B0604020202020204" pitchFamily="34" charset="0"/>
                <a:buChar char="•"/>
              </a:pPr>
              <a:r>
                <a:rPr lang="en-US" sz="2400" b="1" spc="15" dirty="0">
                  <a:solidFill>
                    <a:srgbClr val="000000"/>
                  </a:solidFill>
                  <a:latin typeface="Fira Sans Light"/>
                </a:rPr>
                <a:t>When your meeting is confirmed, you will be sent a conference link to join– your mentee will also receive similar messaging so they can join at your scheduled time. </a:t>
              </a:r>
            </a:p>
          </p:txBody>
        </p:sp>
        <p:sp>
          <p:nvSpPr>
            <p:cNvPr id="12" name="TextBox 5" descr="Get Connected&#10;">
              <a:extLst>
                <a:ext uri="{FF2B5EF4-FFF2-40B4-BE49-F238E27FC236}">
                  <a16:creationId xmlns:a16="http://schemas.microsoft.com/office/drawing/2014/main" id="{853387B0-402A-E12F-806D-6F61709A7A38}"/>
                </a:ext>
              </a:extLst>
            </p:cNvPr>
            <p:cNvSpPr txBox="1"/>
            <p:nvPr/>
          </p:nvSpPr>
          <p:spPr>
            <a:xfrm>
              <a:off x="-12663493" y="581238"/>
              <a:ext cx="10235298" cy="756104"/>
            </a:xfrm>
            <a:prstGeom prst="rect">
              <a:avLst/>
            </a:prstGeom>
          </p:spPr>
          <p:txBody>
            <a:bodyPr wrap="square" lIns="0" tIns="0" rIns="0" bIns="0" rtlCol="0" anchor="t">
              <a:spAutoFit/>
            </a:bodyPr>
            <a:lstStyle/>
            <a:p>
              <a:pPr algn="l">
                <a:lnSpc>
                  <a:spcPts val="4200"/>
                </a:lnSpc>
              </a:pPr>
              <a:r>
                <a:rPr lang="en-US" sz="4400" spc="105" dirty="0">
                  <a:solidFill>
                    <a:srgbClr val="3F175E"/>
                  </a:solidFill>
                  <a:latin typeface="Fira Sans Semi-Bold"/>
                </a:rPr>
                <a:t>Get Connected</a:t>
              </a:r>
            </a:p>
          </p:txBody>
        </p:sp>
      </p:grpSp>
      <p:sp>
        <p:nvSpPr>
          <p:cNvPr id="28" name="Rectangle 27">
            <a:extLst>
              <a:ext uri="{FF2B5EF4-FFF2-40B4-BE49-F238E27FC236}">
                <a16:creationId xmlns:a16="http://schemas.microsoft.com/office/drawing/2014/main" id="{6D78E83F-8BA0-BDCE-20A4-35790E314A2D}"/>
              </a:ext>
              <a:ext uri="{C183D7F6-B498-43B3-948B-1728B52AA6E4}">
                <adec:decorative xmlns:adec="http://schemas.microsoft.com/office/drawing/2017/decorative" val="1"/>
              </a:ext>
            </a:extLst>
          </p:cNvPr>
          <p:cNvSpPr/>
          <p:nvPr/>
        </p:nvSpPr>
        <p:spPr>
          <a:xfrm>
            <a:off x="1147539" y="3166011"/>
            <a:ext cx="1688906" cy="40780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descr="Purchase logo">
            <a:extLst>
              <a:ext uri="{FF2B5EF4-FFF2-40B4-BE49-F238E27FC236}">
                <a16:creationId xmlns:a16="http://schemas.microsoft.com/office/drawing/2014/main" id="{9E72BB0E-1F9B-2661-D81B-D6F05987463D}"/>
              </a:ext>
            </a:extLst>
          </p:cNvPr>
          <p:cNvSpPr/>
          <p:nvPr/>
        </p:nvSpPr>
        <p:spPr>
          <a:xfrm>
            <a:off x="825517" y="3035240"/>
            <a:ext cx="1688906" cy="40780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screenshot of  mentee connection page. ">
            <a:extLst>
              <a:ext uri="{FF2B5EF4-FFF2-40B4-BE49-F238E27FC236}">
                <a16:creationId xmlns:a16="http://schemas.microsoft.com/office/drawing/2014/main" id="{977EBE08-381E-1B3B-250F-7F2256795601}"/>
              </a:ext>
            </a:extLst>
          </p:cNvPr>
          <p:cNvPicPr>
            <a:picLocks noChangeAspect="1"/>
          </p:cNvPicPr>
          <p:nvPr/>
        </p:nvPicPr>
        <p:blipFill rotWithShape="1">
          <a:blip r:embed="rId3"/>
          <a:srcRect l="45523" t="13112" r="22917" b="47978"/>
          <a:stretch/>
        </p:blipFill>
        <p:spPr>
          <a:xfrm>
            <a:off x="367968" y="2740599"/>
            <a:ext cx="8498782" cy="5632041"/>
          </a:xfrm>
          <a:prstGeom prst="rect">
            <a:avLst/>
          </a:prstGeom>
        </p:spPr>
      </p:pic>
      <p:sp>
        <p:nvSpPr>
          <p:cNvPr id="18" name="Rectangle 17">
            <a:extLst>
              <a:ext uri="{FF2B5EF4-FFF2-40B4-BE49-F238E27FC236}">
                <a16:creationId xmlns:a16="http://schemas.microsoft.com/office/drawing/2014/main" id="{15B067AA-8724-BD85-839E-B067D1770C18}"/>
              </a:ext>
              <a:ext uri="{C183D7F6-B498-43B3-948B-1728B52AA6E4}">
                <adec:decorative xmlns:adec="http://schemas.microsoft.com/office/drawing/2017/decorative" val="1"/>
              </a:ext>
            </a:extLst>
          </p:cNvPr>
          <p:cNvSpPr/>
          <p:nvPr/>
        </p:nvSpPr>
        <p:spPr>
          <a:xfrm>
            <a:off x="889339" y="3229208"/>
            <a:ext cx="1688906" cy="40780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2" descr="Logo Files • Office of Communications &amp; Creative Services • Purchase College">
            <a:extLst>
              <a:ext uri="{FF2B5EF4-FFF2-40B4-BE49-F238E27FC236}">
                <a16:creationId xmlns:a16="http://schemas.microsoft.com/office/drawing/2014/main" id="{D1665E00-73BE-135E-C5EA-2074ABDC1DF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2002" y="3091634"/>
            <a:ext cx="1132797" cy="407807"/>
          </a:xfrm>
          <a:prstGeom prst="rect">
            <a:avLst/>
          </a:prstGeom>
          <a:noFill/>
          <a:extLst>
            <a:ext uri="{909E8E84-426E-40DD-AFC4-6F175D3DCCD1}">
              <a14:hiddenFill xmlns:a14="http://schemas.microsoft.com/office/drawing/2010/main">
                <a:solidFill>
                  <a:srgbClr val="FFFFFF"/>
                </a:solidFill>
              </a14:hiddenFill>
            </a:ext>
          </a:extLst>
        </p:spPr>
      </p:pic>
      <p:sp>
        <p:nvSpPr>
          <p:cNvPr id="20" name="Google Shape;201;g2dec2a597ca_1_105">
            <a:extLst>
              <a:ext uri="{FF2B5EF4-FFF2-40B4-BE49-F238E27FC236}">
                <a16:creationId xmlns:a16="http://schemas.microsoft.com/office/drawing/2014/main" id="{2EC19020-2C18-B113-0B9D-61F7998E42EB}"/>
              </a:ext>
              <a:ext uri="{C183D7F6-B498-43B3-948B-1728B52AA6E4}">
                <adec:decorative xmlns:adec="http://schemas.microsoft.com/office/drawing/2017/decorative" val="1"/>
              </a:ext>
            </a:extLst>
          </p:cNvPr>
          <p:cNvSpPr/>
          <p:nvPr/>
        </p:nvSpPr>
        <p:spPr>
          <a:xfrm>
            <a:off x="-457200" y="9376600"/>
            <a:ext cx="19429204" cy="1678781"/>
          </a:xfrm>
          <a:custGeom>
            <a:avLst/>
            <a:gdLst/>
            <a:ahLst/>
            <a:cxnLst/>
            <a:rect l="l" t="t" r="r" b="b"/>
            <a:pathLst>
              <a:path w="63702307" h="5372100" extrusionOk="0">
                <a:moveTo>
                  <a:pt x="62151636" y="0"/>
                </a:moveTo>
                <a:lnTo>
                  <a:pt x="1550670" y="0"/>
                </a:lnTo>
                <a:lnTo>
                  <a:pt x="0" y="2686050"/>
                </a:lnTo>
                <a:lnTo>
                  <a:pt x="1550670" y="5372100"/>
                </a:lnTo>
                <a:lnTo>
                  <a:pt x="62151636" y="5372100"/>
                </a:lnTo>
                <a:lnTo>
                  <a:pt x="63702307" y="2686050"/>
                </a:lnTo>
                <a:lnTo>
                  <a:pt x="62151636" y="0"/>
                </a:lnTo>
                <a:close/>
              </a:path>
            </a:pathLst>
          </a:custGeom>
          <a:solidFill>
            <a:srgbClr val="3F175E"/>
          </a:solidFill>
          <a:ln>
            <a:solidFill>
              <a:srgbClr val="3F175E"/>
            </a:solid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
        <p:nvSpPr>
          <p:cNvPr id="21" name="Google Shape;202;g2dec2a597ca_1_105" descr="purchase.firsthand.co&#10;">
            <a:extLst>
              <a:ext uri="{FF2B5EF4-FFF2-40B4-BE49-F238E27FC236}">
                <a16:creationId xmlns:a16="http://schemas.microsoft.com/office/drawing/2014/main" id="{A4A4180A-DED5-3C55-B0B6-018A71CA6112}"/>
              </a:ext>
            </a:extLst>
          </p:cNvPr>
          <p:cNvSpPr txBox="1"/>
          <p:nvPr/>
        </p:nvSpPr>
        <p:spPr>
          <a:xfrm>
            <a:off x="512928" y="9489058"/>
            <a:ext cx="15096000" cy="646331"/>
          </a:xfrm>
          <a:prstGeom prst="rect">
            <a:avLst/>
          </a:prstGeom>
          <a:noFill/>
          <a:ln>
            <a:noFill/>
          </a:ln>
        </p:spPr>
        <p:txBody>
          <a:bodyPr spcFirstLastPara="1" wrap="square" lIns="0" tIns="0" rIns="0" bIns="0" anchor="t" anchorCtr="0">
            <a:spAutoFit/>
          </a:bodyPr>
          <a:lstStyle/>
          <a:p>
            <a:pPr marL="0" marR="0" lvl="0" indent="0" algn="l" rtl="0">
              <a:lnSpc>
                <a:spcPct val="175000"/>
              </a:lnSpc>
              <a:spcBef>
                <a:spcPts val="0"/>
              </a:spcBef>
              <a:spcAft>
                <a:spcPts val="0"/>
              </a:spcAft>
              <a:buNone/>
            </a:pPr>
            <a:r>
              <a:rPr lang="en-US" sz="2400" b="1" dirty="0">
                <a:solidFill>
                  <a:schemeClr val="bg1"/>
                </a:solidFill>
                <a:latin typeface="Montserrat"/>
                <a:ea typeface="Montserrat"/>
                <a:cs typeface="Montserrat"/>
                <a:sym typeface="Montserrat"/>
              </a:rPr>
              <a:t>purchase.firsthand.co</a:t>
            </a:r>
            <a:endParaRPr sz="2400" b="1" dirty="0">
              <a:solidFill>
                <a:schemeClr val="bg1"/>
              </a:solidFill>
              <a:latin typeface="Montserrat"/>
              <a:ea typeface="Montserrat"/>
              <a:cs typeface="Montserrat"/>
              <a:sym typeface="Montserrat"/>
            </a:endParaRPr>
          </a:p>
        </p:txBody>
      </p:sp>
    </p:spTree>
    <p:extLst>
      <p:ext uri="{BB962C8B-B14F-4D97-AF65-F5344CB8AC3E}">
        <p14:creationId xmlns:p14="http://schemas.microsoft.com/office/powerpoint/2010/main" val="38983937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Google Shape;118;g12a6645ade0_0_0">
            <a:extLst>
              <a:ext uri="{FF2B5EF4-FFF2-40B4-BE49-F238E27FC236}">
                <a16:creationId xmlns:a16="http://schemas.microsoft.com/office/drawing/2014/main" id="{A5A7BBA6-402F-A96A-BF36-893C57A7D9BF}"/>
              </a:ext>
              <a:ext uri="{C183D7F6-B498-43B3-948B-1728B52AA6E4}">
                <adec:decorative xmlns:adec="http://schemas.microsoft.com/office/drawing/2017/decorative" val="1"/>
              </a:ext>
            </a:extLst>
          </p:cNvPr>
          <p:cNvPicPr preferRelativeResize="0"/>
          <p:nvPr/>
        </p:nvPicPr>
        <p:blipFill rotWithShape="1">
          <a:blip r:embed="rId3">
            <a:alphaModFix/>
          </a:blip>
          <a:srcRect/>
          <a:stretch/>
        </p:blipFill>
        <p:spPr>
          <a:xfrm>
            <a:off x="-8676" y="17760"/>
            <a:ext cx="18296676" cy="10269240"/>
          </a:xfrm>
          <a:prstGeom prst="rect">
            <a:avLst/>
          </a:prstGeom>
          <a:noFill/>
          <a:ln>
            <a:noFill/>
          </a:ln>
        </p:spPr>
      </p:pic>
      <p:sp>
        <p:nvSpPr>
          <p:cNvPr id="2" name="TextBox 2" descr="Manage Your Profile&#10;"/>
          <p:cNvSpPr txBox="1">
            <a:spLocks noGrp="1"/>
          </p:cNvSpPr>
          <p:nvPr>
            <p:ph type="title" idx="4294967295"/>
          </p:nvPr>
        </p:nvSpPr>
        <p:spPr>
          <a:xfrm>
            <a:off x="7941983" y="849120"/>
            <a:ext cx="9965016" cy="282128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r" defTabSz="914400" rtl="0" eaLnBrk="1" fontAlgn="auto" latinLnBrk="0" hangingPunct="1">
              <a:lnSpc>
                <a:spcPts val="10999"/>
              </a:lnSpc>
              <a:spcBef>
                <a:spcPts val="0"/>
              </a:spcBef>
              <a:spcAft>
                <a:spcPts val="0"/>
              </a:spcAft>
              <a:buClrTx/>
              <a:buSzTx/>
              <a:buFontTx/>
              <a:buNone/>
              <a:tabLst/>
              <a:defRPr/>
            </a:pPr>
            <a:r>
              <a:rPr kumimoji="0" lang="en-US" sz="9999" b="0" i="0" u="none" strike="noStrike" kern="1200" cap="none" spc="0" normalizeH="0" baseline="0" noProof="0" dirty="0">
                <a:ln>
                  <a:noFill/>
                </a:ln>
                <a:solidFill>
                  <a:srgbClr val="4C555C"/>
                </a:solidFill>
                <a:effectLst/>
                <a:uLnTx/>
                <a:uFillTx/>
                <a:latin typeface="Fira Sans Semi-Bold"/>
                <a:ea typeface="+mn-ea"/>
                <a:cs typeface="+mn-cs"/>
              </a:rPr>
              <a:t>Manage Your Profile</a:t>
            </a:r>
          </a:p>
        </p:txBody>
      </p:sp>
      <p:sp>
        <p:nvSpPr>
          <p:cNvPr id="22" name="TextBox 5" descr="CULTIVATE AUTHENTIC CONNECTIONS&#10;">
            <a:extLst>
              <a:ext uri="{FF2B5EF4-FFF2-40B4-BE49-F238E27FC236}">
                <a16:creationId xmlns:a16="http://schemas.microsoft.com/office/drawing/2014/main" id="{C68319B3-1906-72AA-8E77-51D735F26CE5}"/>
              </a:ext>
            </a:extLst>
          </p:cNvPr>
          <p:cNvSpPr txBox="1"/>
          <p:nvPr/>
        </p:nvSpPr>
        <p:spPr>
          <a:xfrm>
            <a:off x="7768456" y="3911391"/>
            <a:ext cx="10138543" cy="1105687"/>
          </a:xfrm>
          <a:prstGeom prst="rect">
            <a:avLst/>
          </a:prstGeom>
        </p:spPr>
        <p:txBody>
          <a:bodyPr wrap="square" lIns="0" tIns="0" rIns="0" bIns="0" rtlCol="0" anchor="t">
            <a:spAutoFit/>
          </a:bodyPr>
          <a:lstStyle/>
          <a:p>
            <a:pPr algn="r">
              <a:lnSpc>
                <a:spcPts val="4200"/>
              </a:lnSpc>
            </a:pPr>
            <a:r>
              <a:rPr lang="en-US" sz="4800" spc="105" dirty="0">
                <a:solidFill>
                  <a:srgbClr val="3F175E"/>
                </a:solidFill>
                <a:latin typeface="Fira Sans Semi-Bold"/>
              </a:rPr>
              <a:t>CULTIVATE AUTHENTIC CONNECTIONS</a:t>
            </a:r>
          </a:p>
        </p:txBody>
      </p:sp>
      <p:grpSp>
        <p:nvGrpSpPr>
          <p:cNvPr id="3" name="Group 3" descr="When you’re logged into your account, you will be able to make changes to your profile, set out of office hours, edit your availability and view and manage past and current consultations">
            <a:extLst>
              <a:ext uri="{C183D7F6-B498-43B3-948B-1728B52AA6E4}">
                <adec:decorative xmlns:adec="http://schemas.microsoft.com/office/drawing/2017/decorative" val="0"/>
              </a:ext>
            </a:extLst>
          </p:cNvPr>
          <p:cNvGrpSpPr/>
          <p:nvPr/>
        </p:nvGrpSpPr>
        <p:grpSpPr>
          <a:xfrm>
            <a:off x="7146758" y="2867728"/>
            <a:ext cx="10760242" cy="5062538"/>
            <a:chOff x="-885331" y="-3584590"/>
            <a:chExt cx="13681330" cy="6750048"/>
          </a:xfrm>
        </p:grpSpPr>
        <p:sp>
          <p:nvSpPr>
            <p:cNvPr id="4" name="TextBox 4" descr="When you’re logged into your account, you will be able to make changes to your profile, set out of office hours, edit your availability and view and manage past and current consultations. &#10;"/>
            <p:cNvSpPr txBox="1"/>
            <p:nvPr/>
          </p:nvSpPr>
          <p:spPr>
            <a:xfrm>
              <a:off x="2294461" y="-381666"/>
              <a:ext cx="10501538" cy="3547124"/>
            </a:xfrm>
            <a:prstGeom prst="rect">
              <a:avLst/>
            </a:prstGeom>
          </p:spPr>
          <p:txBody>
            <a:bodyPr wrap="square" lIns="0" tIns="0" rIns="0" bIns="0" rtlCol="0" anchor="t">
              <a:spAutoFit/>
            </a:bodyPr>
            <a:lstStyle/>
            <a:p>
              <a:pPr algn="r">
                <a:lnSpc>
                  <a:spcPts val="4200"/>
                </a:lnSpc>
              </a:pPr>
              <a:r>
                <a:rPr lang="en-US" sz="3000" spc="15" dirty="0">
                  <a:latin typeface="Fira Sans Light"/>
                </a:rPr>
                <a:t>When you’re logged into your account, you will be able to make changes to your profile, set out of office hours, edit your availability and view and manage past and current consultations. </a:t>
              </a:r>
            </a:p>
          </p:txBody>
        </p:sp>
        <p:sp>
          <p:nvSpPr>
            <p:cNvPr id="5" name="TextBox 5"/>
            <p:cNvSpPr txBox="1"/>
            <p:nvPr/>
          </p:nvSpPr>
          <p:spPr>
            <a:xfrm>
              <a:off x="-885331" y="-3584590"/>
              <a:ext cx="13681330" cy="783292"/>
            </a:xfrm>
            <a:prstGeom prst="rect">
              <a:avLst/>
            </a:prstGeom>
          </p:spPr>
          <p:txBody>
            <a:bodyPr wrap="square" lIns="0" tIns="0" rIns="0" bIns="0" rtlCol="0" anchor="t">
              <a:spAutoFit/>
            </a:bodyPr>
            <a:lstStyle/>
            <a:p>
              <a:pPr algn="r">
                <a:lnSpc>
                  <a:spcPts val="4200"/>
                </a:lnSpc>
              </a:pPr>
              <a:endParaRPr lang="en-US" sz="5400" spc="105" dirty="0">
                <a:solidFill>
                  <a:srgbClr val="005941"/>
                </a:solidFill>
                <a:latin typeface="Fira Sans Semi-Bold"/>
              </a:endParaRPr>
            </a:p>
          </p:txBody>
        </p:sp>
      </p:grpSp>
      <p:sp>
        <p:nvSpPr>
          <p:cNvPr id="6" name="Google Shape;201;g2dec2a597ca_1_105">
            <a:extLst>
              <a:ext uri="{FF2B5EF4-FFF2-40B4-BE49-F238E27FC236}">
                <a16:creationId xmlns:a16="http://schemas.microsoft.com/office/drawing/2014/main" id="{B32A8AE5-C06D-7AA5-9602-0161ADA62DF7}"/>
              </a:ext>
              <a:ext uri="{C183D7F6-B498-43B3-948B-1728B52AA6E4}">
                <adec:decorative xmlns:adec="http://schemas.microsoft.com/office/drawing/2017/decorative" val="1"/>
              </a:ext>
            </a:extLst>
          </p:cNvPr>
          <p:cNvSpPr/>
          <p:nvPr/>
        </p:nvSpPr>
        <p:spPr>
          <a:xfrm>
            <a:off x="-457200" y="9376600"/>
            <a:ext cx="19429204" cy="1678781"/>
          </a:xfrm>
          <a:custGeom>
            <a:avLst/>
            <a:gdLst/>
            <a:ahLst/>
            <a:cxnLst/>
            <a:rect l="l" t="t" r="r" b="b"/>
            <a:pathLst>
              <a:path w="63702307" h="5372100" extrusionOk="0">
                <a:moveTo>
                  <a:pt x="62151636" y="0"/>
                </a:moveTo>
                <a:lnTo>
                  <a:pt x="1550670" y="0"/>
                </a:lnTo>
                <a:lnTo>
                  <a:pt x="0" y="2686050"/>
                </a:lnTo>
                <a:lnTo>
                  <a:pt x="1550670" y="5372100"/>
                </a:lnTo>
                <a:lnTo>
                  <a:pt x="62151636" y="5372100"/>
                </a:lnTo>
                <a:lnTo>
                  <a:pt x="63702307" y="2686050"/>
                </a:lnTo>
                <a:lnTo>
                  <a:pt x="62151636" y="0"/>
                </a:lnTo>
                <a:close/>
              </a:path>
            </a:pathLst>
          </a:custGeom>
          <a:solidFill>
            <a:srgbClr val="3F175E"/>
          </a:solidFill>
          <a:ln>
            <a:solidFill>
              <a:srgbClr val="3F175E"/>
            </a:solid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
        <p:nvSpPr>
          <p:cNvPr id="7" name="Google Shape;202;g2dec2a597ca_1_105">
            <a:extLst>
              <a:ext uri="{FF2B5EF4-FFF2-40B4-BE49-F238E27FC236}">
                <a16:creationId xmlns:a16="http://schemas.microsoft.com/office/drawing/2014/main" id="{CD50BB28-ABD9-DC0B-5371-A774F0A9AA4B}"/>
              </a:ext>
            </a:extLst>
          </p:cNvPr>
          <p:cNvSpPr txBox="1"/>
          <p:nvPr/>
        </p:nvSpPr>
        <p:spPr>
          <a:xfrm>
            <a:off x="512928" y="9489058"/>
            <a:ext cx="15096000" cy="646331"/>
          </a:xfrm>
          <a:prstGeom prst="rect">
            <a:avLst/>
          </a:prstGeom>
          <a:noFill/>
          <a:ln>
            <a:noFill/>
          </a:ln>
        </p:spPr>
        <p:txBody>
          <a:bodyPr spcFirstLastPara="1" wrap="square" lIns="0" tIns="0" rIns="0" bIns="0" anchor="t" anchorCtr="0">
            <a:spAutoFit/>
          </a:bodyPr>
          <a:lstStyle/>
          <a:p>
            <a:pPr marL="0" marR="0" lvl="0" indent="0" algn="l" rtl="0">
              <a:lnSpc>
                <a:spcPct val="175000"/>
              </a:lnSpc>
              <a:spcBef>
                <a:spcPts val="0"/>
              </a:spcBef>
              <a:spcAft>
                <a:spcPts val="0"/>
              </a:spcAft>
              <a:buNone/>
            </a:pPr>
            <a:r>
              <a:rPr lang="en-US" sz="2400" b="1" dirty="0">
                <a:solidFill>
                  <a:schemeClr val="bg1"/>
                </a:solidFill>
                <a:latin typeface="Montserrat"/>
                <a:ea typeface="Montserrat"/>
                <a:cs typeface="Montserrat"/>
                <a:sym typeface="Montserrat"/>
              </a:rPr>
              <a:t>purchase.firsthand.co</a:t>
            </a:r>
            <a:endParaRPr sz="2400" b="1" dirty="0">
              <a:solidFill>
                <a:schemeClr val="bg1"/>
              </a:solidFill>
              <a:latin typeface="Montserrat"/>
              <a:ea typeface="Montserrat"/>
              <a:cs typeface="Montserrat"/>
              <a:sym typeface="Montserrat"/>
            </a:endParaRPr>
          </a:p>
        </p:txBody>
      </p:sp>
      <p:pic>
        <p:nvPicPr>
          <p:cNvPr id="11" name="Picture 10">
            <a:extLst>
              <a:ext uri="{FF2B5EF4-FFF2-40B4-BE49-F238E27FC236}">
                <a16:creationId xmlns:a16="http://schemas.microsoft.com/office/drawing/2014/main" id="{0C76A2E6-1A08-676A-C94D-E2CF027A667D}"/>
              </a:ext>
              <a:ext uri="{C183D7F6-B498-43B3-948B-1728B52AA6E4}">
                <adec:decorative xmlns:adec="http://schemas.microsoft.com/office/drawing/2017/decorative" val="1"/>
              </a:ext>
            </a:extLst>
          </p:cNvPr>
          <p:cNvPicPr>
            <a:picLocks noChangeAspect="1"/>
          </p:cNvPicPr>
          <p:nvPr/>
        </p:nvPicPr>
        <p:blipFill>
          <a:blip r:embed="rId4"/>
          <a:srcRect l="25000" t="12987" r="25833" b="4264"/>
          <a:stretch/>
        </p:blipFill>
        <p:spPr>
          <a:xfrm>
            <a:off x="381000" y="513356"/>
            <a:ext cx="9307445" cy="8419785"/>
          </a:xfrm>
          <a:prstGeom prst="rect">
            <a:avLst/>
          </a:prstGeom>
          <a:ln>
            <a:solidFill>
              <a:srgbClr val="3F175E"/>
            </a:solid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oogle Shape;118;g12a6645ade0_0_0">
            <a:extLst>
              <a:ext uri="{FF2B5EF4-FFF2-40B4-BE49-F238E27FC236}">
                <a16:creationId xmlns:a16="http://schemas.microsoft.com/office/drawing/2014/main" id="{A6C7D52C-FEDB-D476-A616-FDD5C6D9F4B2}"/>
              </a:ext>
              <a:ext uri="{C183D7F6-B498-43B3-948B-1728B52AA6E4}">
                <adec:decorative xmlns:adec="http://schemas.microsoft.com/office/drawing/2017/decorative" val="1"/>
              </a:ext>
            </a:extLst>
          </p:cNvPr>
          <p:cNvPicPr preferRelativeResize="0"/>
          <p:nvPr/>
        </p:nvPicPr>
        <p:blipFill rotWithShape="1">
          <a:blip r:embed="rId3">
            <a:alphaModFix/>
          </a:blip>
          <a:srcRect/>
          <a:stretch/>
        </p:blipFill>
        <p:spPr>
          <a:xfrm>
            <a:off x="-8676" y="17760"/>
            <a:ext cx="18296676" cy="10269240"/>
          </a:xfrm>
          <a:prstGeom prst="rect">
            <a:avLst/>
          </a:prstGeom>
          <a:noFill/>
          <a:ln>
            <a:noFill/>
          </a:ln>
        </p:spPr>
      </p:pic>
      <p:sp>
        <p:nvSpPr>
          <p:cNvPr id="2" name="TextBox 12" descr="FAQ&#10;">
            <a:extLst>
              <a:ext uri="{FF2B5EF4-FFF2-40B4-BE49-F238E27FC236}">
                <a16:creationId xmlns:a16="http://schemas.microsoft.com/office/drawing/2014/main" id="{2395D05A-DAD6-62AD-6160-F3466DF8B093}"/>
              </a:ext>
            </a:extLst>
          </p:cNvPr>
          <p:cNvSpPr txBox="1">
            <a:spLocks noGrp="1"/>
          </p:cNvSpPr>
          <p:nvPr>
            <p:ph type="title" idx="4294967295"/>
          </p:nvPr>
        </p:nvSpPr>
        <p:spPr>
          <a:xfrm>
            <a:off x="533400" y="474776"/>
            <a:ext cx="17754600" cy="141064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10999"/>
              </a:lnSpc>
              <a:spcBef>
                <a:spcPts val="0"/>
              </a:spcBef>
              <a:spcAft>
                <a:spcPts val="0"/>
              </a:spcAft>
              <a:buClrTx/>
              <a:buSzTx/>
              <a:buFontTx/>
              <a:buNone/>
              <a:tabLst/>
              <a:defRPr/>
            </a:pPr>
            <a:r>
              <a:rPr kumimoji="0" lang="en-US" sz="10000" b="0" i="0" u="none" strike="noStrike" kern="1200" cap="none" spc="0" normalizeH="0" baseline="0" noProof="0" dirty="0">
                <a:ln>
                  <a:noFill/>
                </a:ln>
                <a:solidFill>
                  <a:srgbClr val="4C555C"/>
                </a:solidFill>
                <a:effectLst/>
                <a:uLnTx/>
                <a:uFillTx/>
                <a:latin typeface="Fira Sans Semi-Bold"/>
                <a:ea typeface="+mn-ea"/>
                <a:cs typeface="+mn-cs"/>
              </a:rPr>
              <a:t>FAQ</a:t>
            </a:r>
          </a:p>
        </p:txBody>
      </p:sp>
      <p:grpSp>
        <p:nvGrpSpPr>
          <p:cNvPr id="7" name="Group 3" descr="You are welcome to provide any career-related advice that you think is relevant to your mentee. Whether they are interviewing for a job or internship or learning about a specific industry, mentees want your unique perspective. Mentees are responsible for outlining what type of information they are seeking. Feel free to ask your mentee for additional clarification in advance of the conversation.&#10;">
            <a:extLst>
              <a:ext uri="{FF2B5EF4-FFF2-40B4-BE49-F238E27FC236}">
                <a16:creationId xmlns:a16="http://schemas.microsoft.com/office/drawing/2014/main" id="{8EB929B0-9EDB-B1CE-B64B-C82A3EE0A877}"/>
              </a:ext>
            </a:extLst>
          </p:cNvPr>
          <p:cNvGrpSpPr/>
          <p:nvPr/>
        </p:nvGrpSpPr>
        <p:grpSpPr>
          <a:xfrm>
            <a:off x="569495" y="1953242"/>
            <a:ext cx="17326317" cy="2733023"/>
            <a:chOff x="778574" y="-4142468"/>
            <a:chExt cx="23101755" cy="3644029"/>
          </a:xfrm>
        </p:grpSpPr>
        <p:sp>
          <p:nvSpPr>
            <p:cNvPr id="8" name="TextBox 4" descr="You are welcome to provide any career-related advice that you think is relevant to your mentee. Whether they are interviewing for a job or internship or learning about a specific industry, mentees want your unique perspective. Mentees are responsible for outlining what type of information they are seeking. Feel free to ask your mentee for additional clarification in advance of the conversation.&#10;">
              <a:extLst>
                <a:ext uri="{FF2B5EF4-FFF2-40B4-BE49-F238E27FC236}">
                  <a16:creationId xmlns:a16="http://schemas.microsoft.com/office/drawing/2014/main" id="{F65B4514-E1FD-6429-A2CD-7D6DFC75082B}"/>
                </a:ext>
              </a:extLst>
            </p:cNvPr>
            <p:cNvSpPr txBox="1"/>
            <p:nvPr/>
          </p:nvSpPr>
          <p:spPr>
            <a:xfrm>
              <a:off x="778574" y="-3300230"/>
              <a:ext cx="23075018" cy="2801791"/>
            </a:xfrm>
            <a:prstGeom prst="rect">
              <a:avLst/>
            </a:prstGeom>
          </p:spPr>
          <p:txBody>
            <a:bodyPr wrap="square" lIns="0" tIns="0" rIns="0" bIns="0" rtlCol="0" anchor="t">
              <a:spAutoFit/>
            </a:bodyPr>
            <a:lstStyle/>
            <a:p>
              <a:pPr>
                <a:lnSpc>
                  <a:spcPts val="4200"/>
                </a:lnSpc>
              </a:pPr>
              <a:r>
                <a:rPr lang="en-US" sz="2800" spc="15" dirty="0">
                  <a:solidFill>
                    <a:srgbClr val="000000"/>
                  </a:solidFill>
                  <a:latin typeface="Fira Sans Light"/>
                </a:rPr>
                <a:t>You are welcome to provide any career-related advice that you think is relevant to your mentee. Whether they are interviewing for a job or internship or learning about a specific industry, mentees want your unique perspective. Mentees are responsible for outlining what type of information they are seeking. Feel free to ask your mentee for additional clarification in advance of the conversation.</a:t>
              </a:r>
            </a:p>
          </p:txBody>
        </p:sp>
        <p:sp>
          <p:nvSpPr>
            <p:cNvPr id="10" name="TextBox 5" descr="What types of advice can I offer?&#10;">
              <a:extLst>
                <a:ext uri="{FF2B5EF4-FFF2-40B4-BE49-F238E27FC236}">
                  <a16:creationId xmlns:a16="http://schemas.microsoft.com/office/drawing/2014/main" id="{13031DCF-74C3-8554-6C55-EFA04E0BD601}"/>
                </a:ext>
              </a:extLst>
            </p:cNvPr>
            <p:cNvSpPr txBox="1"/>
            <p:nvPr/>
          </p:nvSpPr>
          <p:spPr>
            <a:xfrm>
              <a:off x="778574" y="-4142468"/>
              <a:ext cx="23101755" cy="756104"/>
            </a:xfrm>
            <a:prstGeom prst="rect">
              <a:avLst/>
            </a:prstGeom>
          </p:spPr>
          <p:txBody>
            <a:bodyPr wrap="square" lIns="0" tIns="0" rIns="0" bIns="0" rtlCol="0" anchor="t">
              <a:spAutoFit/>
            </a:bodyPr>
            <a:lstStyle/>
            <a:p>
              <a:pPr>
                <a:lnSpc>
                  <a:spcPts val="4200"/>
                </a:lnSpc>
              </a:pPr>
              <a:r>
                <a:rPr lang="en-US" sz="4800" spc="105" dirty="0">
                  <a:solidFill>
                    <a:srgbClr val="3F175E"/>
                  </a:solidFill>
                  <a:latin typeface="Fira Sans Semi-Bold"/>
                </a:rPr>
                <a:t>What types of advice can I offer?</a:t>
              </a:r>
            </a:p>
          </p:txBody>
        </p:sp>
      </p:grpSp>
      <p:grpSp>
        <p:nvGrpSpPr>
          <p:cNvPr id="15" name="Group 3" descr="No, your phone number and email address are never shared with the mentee as all communication is routed through your consultation homepage.&#10;">
            <a:extLst>
              <a:ext uri="{FF2B5EF4-FFF2-40B4-BE49-F238E27FC236}">
                <a16:creationId xmlns:a16="http://schemas.microsoft.com/office/drawing/2014/main" id="{E732FC5A-E5C9-6B92-8394-881793485CCF}"/>
              </a:ext>
            </a:extLst>
          </p:cNvPr>
          <p:cNvGrpSpPr/>
          <p:nvPr/>
        </p:nvGrpSpPr>
        <p:grpSpPr>
          <a:xfrm>
            <a:off x="504577" y="5023791"/>
            <a:ext cx="17326317" cy="1727030"/>
            <a:chOff x="1827884" y="-12450207"/>
            <a:chExt cx="23101755" cy="9726125"/>
          </a:xfrm>
        </p:grpSpPr>
        <p:sp>
          <p:nvSpPr>
            <p:cNvPr id="16" name="TextBox 4" descr="No, your phone number and email address are never shared with the mentee as all communication is routed through your consultation homepage.&#10;">
              <a:extLst>
                <a:ext uri="{FF2B5EF4-FFF2-40B4-BE49-F238E27FC236}">
                  <a16:creationId xmlns:a16="http://schemas.microsoft.com/office/drawing/2014/main" id="{C4E9C6B3-5D20-9B93-4EC7-92A9088FE987}"/>
                </a:ext>
              </a:extLst>
            </p:cNvPr>
            <p:cNvSpPr txBox="1"/>
            <p:nvPr/>
          </p:nvSpPr>
          <p:spPr>
            <a:xfrm>
              <a:off x="1909093" y="-8568216"/>
              <a:ext cx="22715620" cy="5844134"/>
            </a:xfrm>
            <a:prstGeom prst="rect">
              <a:avLst/>
            </a:prstGeom>
          </p:spPr>
          <p:txBody>
            <a:bodyPr wrap="square" lIns="0" tIns="0" rIns="0" bIns="0" rtlCol="0" anchor="t">
              <a:spAutoFit/>
            </a:bodyPr>
            <a:lstStyle/>
            <a:p>
              <a:pPr>
                <a:lnSpc>
                  <a:spcPts val="4200"/>
                </a:lnSpc>
              </a:pPr>
              <a:r>
                <a:rPr lang="en-US" sz="2800" spc="15" dirty="0">
                  <a:solidFill>
                    <a:srgbClr val="000000"/>
                  </a:solidFill>
                  <a:latin typeface="Fira Sans Light"/>
                </a:rPr>
                <a:t>No, your phone number and email address are never shared with the mentee as all communication is routed through your consultation homepage.</a:t>
              </a:r>
            </a:p>
          </p:txBody>
        </p:sp>
        <p:sp>
          <p:nvSpPr>
            <p:cNvPr id="17" name="TextBox 5" descr="Will the mentee be able to see my phone number or email?&#10;">
              <a:extLst>
                <a:ext uri="{FF2B5EF4-FFF2-40B4-BE49-F238E27FC236}">
                  <a16:creationId xmlns:a16="http://schemas.microsoft.com/office/drawing/2014/main" id="{6CDC6CC1-7E4A-76F7-AC41-2866C92F66D1}"/>
                </a:ext>
              </a:extLst>
            </p:cNvPr>
            <p:cNvSpPr txBox="1"/>
            <p:nvPr/>
          </p:nvSpPr>
          <p:spPr>
            <a:xfrm>
              <a:off x="1827884" y="-12450207"/>
              <a:ext cx="23101755" cy="6226904"/>
            </a:xfrm>
            <a:prstGeom prst="rect">
              <a:avLst/>
            </a:prstGeom>
          </p:spPr>
          <p:txBody>
            <a:bodyPr wrap="square" lIns="0" tIns="0" rIns="0" bIns="0" rtlCol="0" anchor="t">
              <a:spAutoFit/>
            </a:bodyPr>
            <a:lstStyle/>
            <a:p>
              <a:pPr>
                <a:lnSpc>
                  <a:spcPts val="4200"/>
                </a:lnSpc>
              </a:pPr>
              <a:r>
                <a:rPr lang="en-US" sz="4800" spc="105" dirty="0">
                  <a:solidFill>
                    <a:srgbClr val="3F175E"/>
                  </a:solidFill>
                  <a:latin typeface="Fira Sans Semi-Bold"/>
                </a:rPr>
                <a:t>Will the mentee be able to see my phone number or email?</a:t>
              </a:r>
            </a:p>
            <a:p>
              <a:pPr>
                <a:lnSpc>
                  <a:spcPts val="4200"/>
                </a:lnSpc>
              </a:pPr>
              <a:endParaRPr lang="en-US" sz="4800" spc="105" dirty="0">
                <a:solidFill>
                  <a:srgbClr val="005941"/>
                </a:solidFill>
                <a:latin typeface="Fira Sans Semi-Bold"/>
              </a:endParaRPr>
            </a:p>
          </p:txBody>
        </p:sp>
      </p:grpSp>
      <p:grpSp>
        <p:nvGrpSpPr>
          <p:cNvPr id="19" name="Group 3">
            <a:extLst>
              <a:ext uri="{FF2B5EF4-FFF2-40B4-BE49-F238E27FC236}">
                <a16:creationId xmlns:a16="http://schemas.microsoft.com/office/drawing/2014/main" id="{50D21BC0-87F3-C8DF-EDF0-A3D9FD43EB06}"/>
              </a:ext>
              <a:ext uri="{C183D7F6-B498-43B3-948B-1728B52AA6E4}">
                <adec:decorative xmlns:adec="http://schemas.microsoft.com/office/drawing/2017/decorative" val="1"/>
              </a:ext>
            </a:extLst>
          </p:cNvPr>
          <p:cNvGrpSpPr/>
          <p:nvPr/>
        </p:nvGrpSpPr>
        <p:grpSpPr>
          <a:xfrm>
            <a:off x="476503" y="7039564"/>
            <a:ext cx="17326317" cy="2143407"/>
            <a:chOff x="1828883" y="-12442154"/>
            <a:chExt cx="23101755" cy="12071038"/>
          </a:xfrm>
        </p:grpSpPr>
        <p:sp>
          <p:nvSpPr>
            <p:cNvPr id="20" name="TextBox 4" descr="We recommend filling out your headline and ‘About Me’ section to give mentees a better idea of what you can offer. Generally, the more details the better.&#10;">
              <a:extLst>
                <a:ext uri="{FF2B5EF4-FFF2-40B4-BE49-F238E27FC236}">
                  <a16:creationId xmlns:a16="http://schemas.microsoft.com/office/drawing/2014/main" id="{6DB4D0CC-5BDC-B817-6062-5C79242BCF07}"/>
                </a:ext>
              </a:extLst>
            </p:cNvPr>
            <p:cNvSpPr txBox="1"/>
            <p:nvPr/>
          </p:nvSpPr>
          <p:spPr>
            <a:xfrm>
              <a:off x="1828883" y="-6215250"/>
              <a:ext cx="22834262" cy="5844134"/>
            </a:xfrm>
            <a:prstGeom prst="rect">
              <a:avLst/>
            </a:prstGeom>
          </p:spPr>
          <p:txBody>
            <a:bodyPr wrap="square" lIns="0" tIns="0" rIns="0" bIns="0" rtlCol="0" anchor="t">
              <a:spAutoFit/>
            </a:bodyPr>
            <a:lstStyle/>
            <a:p>
              <a:pPr>
                <a:lnSpc>
                  <a:spcPts val="4200"/>
                </a:lnSpc>
              </a:pPr>
              <a:r>
                <a:rPr lang="en-US" sz="2800" spc="15" dirty="0">
                  <a:solidFill>
                    <a:srgbClr val="000000"/>
                  </a:solidFill>
                  <a:latin typeface="Fira Sans Light"/>
                </a:rPr>
                <a:t>We recommend filling out your headline and ‘About Me’ section to give mentees a better idea of what you can offer. Generally, the more details the better.</a:t>
              </a:r>
            </a:p>
          </p:txBody>
        </p:sp>
        <p:sp>
          <p:nvSpPr>
            <p:cNvPr id="22" name="TextBox 5" descr="Where on my profile can I outline how I can be most helpful to mentees?&#10;">
              <a:extLst>
                <a:ext uri="{FF2B5EF4-FFF2-40B4-BE49-F238E27FC236}">
                  <a16:creationId xmlns:a16="http://schemas.microsoft.com/office/drawing/2014/main" id="{54515537-F1F8-4D5C-8D91-C096743E59AC}"/>
                </a:ext>
              </a:extLst>
            </p:cNvPr>
            <p:cNvSpPr txBox="1"/>
            <p:nvPr/>
          </p:nvSpPr>
          <p:spPr>
            <a:xfrm>
              <a:off x="1828883" y="-12442154"/>
              <a:ext cx="23101755" cy="6226904"/>
            </a:xfrm>
            <a:prstGeom prst="rect">
              <a:avLst/>
            </a:prstGeom>
          </p:spPr>
          <p:txBody>
            <a:bodyPr wrap="square" lIns="0" tIns="0" rIns="0" bIns="0" rtlCol="0" anchor="t">
              <a:spAutoFit/>
            </a:bodyPr>
            <a:lstStyle/>
            <a:p>
              <a:pPr>
                <a:lnSpc>
                  <a:spcPts val="4200"/>
                </a:lnSpc>
              </a:pPr>
              <a:r>
                <a:rPr lang="en-US" sz="4800" spc="105" dirty="0">
                  <a:solidFill>
                    <a:srgbClr val="3F175E"/>
                  </a:solidFill>
                  <a:latin typeface="Fira Sans Semi-Bold"/>
                </a:rPr>
                <a:t>Where on my profile can I outline how I can be most helpful to mentees?</a:t>
              </a:r>
            </a:p>
          </p:txBody>
        </p:sp>
      </p:grpSp>
      <p:sp>
        <p:nvSpPr>
          <p:cNvPr id="5" name="Google Shape;201;g2dec2a597ca_1_105">
            <a:extLst>
              <a:ext uri="{FF2B5EF4-FFF2-40B4-BE49-F238E27FC236}">
                <a16:creationId xmlns:a16="http://schemas.microsoft.com/office/drawing/2014/main" id="{D6F6AC1A-1DDF-CF08-4EB0-EA282D66084F}"/>
              </a:ext>
              <a:ext uri="{C183D7F6-B498-43B3-948B-1728B52AA6E4}">
                <adec:decorative xmlns:adec="http://schemas.microsoft.com/office/drawing/2017/decorative" val="1"/>
              </a:ext>
            </a:extLst>
          </p:cNvPr>
          <p:cNvSpPr/>
          <p:nvPr/>
        </p:nvSpPr>
        <p:spPr>
          <a:xfrm>
            <a:off x="-457200" y="9376600"/>
            <a:ext cx="19429204" cy="1678781"/>
          </a:xfrm>
          <a:custGeom>
            <a:avLst/>
            <a:gdLst/>
            <a:ahLst/>
            <a:cxnLst/>
            <a:rect l="l" t="t" r="r" b="b"/>
            <a:pathLst>
              <a:path w="63702307" h="5372100" extrusionOk="0">
                <a:moveTo>
                  <a:pt x="62151636" y="0"/>
                </a:moveTo>
                <a:lnTo>
                  <a:pt x="1550670" y="0"/>
                </a:lnTo>
                <a:lnTo>
                  <a:pt x="0" y="2686050"/>
                </a:lnTo>
                <a:lnTo>
                  <a:pt x="1550670" y="5372100"/>
                </a:lnTo>
                <a:lnTo>
                  <a:pt x="62151636" y="5372100"/>
                </a:lnTo>
                <a:lnTo>
                  <a:pt x="63702307" y="2686050"/>
                </a:lnTo>
                <a:lnTo>
                  <a:pt x="62151636" y="0"/>
                </a:lnTo>
                <a:close/>
              </a:path>
            </a:pathLst>
          </a:custGeom>
          <a:solidFill>
            <a:srgbClr val="3F175E"/>
          </a:solidFill>
          <a:ln>
            <a:solidFill>
              <a:srgbClr val="3F175E"/>
            </a:solid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
        <p:nvSpPr>
          <p:cNvPr id="6" name="Google Shape;202;g2dec2a597ca_1_105" descr="purchase.firsthand.co&#10;">
            <a:extLst>
              <a:ext uri="{FF2B5EF4-FFF2-40B4-BE49-F238E27FC236}">
                <a16:creationId xmlns:a16="http://schemas.microsoft.com/office/drawing/2014/main" id="{78302B9D-D306-B27B-85E9-1A1A16104E4F}"/>
              </a:ext>
            </a:extLst>
          </p:cNvPr>
          <p:cNvSpPr txBox="1"/>
          <p:nvPr/>
        </p:nvSpPr>
        <p:spPr>
          <a:xfrm>
            <a:off x="512928" y="9489058"/>
            <a:ext cx="15096000" cy="646331"/>
          </a:xfrm>
          <a:prstGeom prst="rect">
            <a:avLst/>
          </a:prstGeom>
          <a:noFill/>
          <a:ln>
            <a:noFill/>
          </a:ln>
        </p:spPr>
        <p:txBody>
          <a:bodyPr spcFirstLastPara="1" wrap="square" lIns="0" tIns="0" rIns="0" bIns="0" anchor="t" anchorCtr="0">
            <a:spAutoFit/>
          </a:bodyPr>
          <a:lstStyle/>
          <a:p>
            <a:pPr marL="0" marR="0" lvl="0" indent="0" algn="l" rtl="0">
              <a:lnSpc>
                <a:spcPct val="175000"/>
              </a:lnSpc>
              <a:spcBef>
                <a:spcPts val="0"/>
              </a:spcBef>
              <a:spcAft>
                <a:spcPts val="0"/>
              </a:spcAft>
              <a:buNone/>
            </a:pPr>
            <a:r>
              <a:rPr lang="en-US" sz="2400" b="1" dirty="0">
                <a:solidFill>
                  <a:schemeClr val="bg1"/>
                </a:solidFill>
                <a:latin typeface="Montserrat"/>
                <a:ea typeface="Montserrat"/>
                <a:cs typeface="Montserrat"/>
                <a:sym typeface="Montserrat"/>
              </a:rPr>
              <a:t>purchase.firsthand.co</a:t>
            </a:r>
            <a:endParaRPr sz="2400" b="1" dirty="0">
              <a:solidFill>
                <a:schemeClr val="bg1"/>
              </a:solidFill>
              <a:latin typeface="Montserrat"/>
              <a:ea typeface="Montserrat"/>
              <a:cs typeface="Montserrat"/>
              <a:sym typeface="Montserrat"/>
            </a:endParaRPr>
          </a:p>
        </p:txBody>
      </p:sp>
    </p:spTree>
    <p:extLst>
      <p:ext uri="{BB962C8B-B14F-4D97-AF65-F5344CB8AC3E}">
        <p14:creationId xmlns:p14="http://schemas.microsoft.com/office/powerpoint/2010/main" val="13634197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oogle Shape;118;g12a6645ade0_0_0">
            <a:extLst>
              <a:ext uri="{FF2B5EF4-FFF2-40B4-BE49-F238E27FC236}">
                <a16:creationId xmlns:a16="http://schemas.microsoft.com/office/drawing/2014/main" id="{A6C7D52C-FEDB-D476-A616-FDD5C6D9F4B2}"/>
              </a:ext>
              <a:ext uri="{C183D7F6-B498-43B3-948B-1728B52AA6E4}">
                <adec:decorative xmlns:adec="http://schemas.microsoft.com/office/drawing/2017/decorative" val="1"/>
              </a:ext>
            </a:extLst>
          </p:cNvPr>
          <p:cNvPicPr preferRelativeResize="0"/>
          <p:nvPr/>
        </p:nvPicPr>
        <p:blipFill rotWithShape="1">
          <a:blip r:embed="rId3">
            <a:alphaModFix/>
          </a:blip>
          <a:srcRect/>
          <a:stretch/>
        </p:blipFill>
        <p:spPr>
          <a:xfrm>
            <a:off x="-8676" y="17760"/>
            <a:ext cx="18296676" cy="10269240"/>
          </a:xfrm>
          <a:prstGeom prst="rect">
            <a:avLst/>
          </a:prstGeom>
          <a:noFill/>
          <a:ln>
            <a:noFill/>
          </a:ln>
        </p:spPr>
      </p:pic>
      <p:sp>
        <p:nvSpPr>
          <p:cNvPr id="2" name="TextBox 12" descr="Tips for a Successful Meeting&#10;">
            <a:extLst>
              <a:ext uri="{FF2B5EF4-FFF2-40B4-BE49-F238E27FC236}">
                <a16:creationId xmlns:a16="http://schemas.microsoft.com/office/drawing/2014/main" id="{2395D05A-DAD6-62AD-6160-F3466DF8B093}"/>
              </a:ext>
              <a:ext uri="{C183D7F6-B498-43B3-948B-1728B52AA6E4}">
                <adec:decorative xmlns:adec="http://schemas.microsoft.com/office/drawing/2017/decorative" val="0"/>
              </a:ext>
            </a:extLst>
          </p:cNvPr>
          <p:cNvSpPr txBox="1">
            <a:spLocks noGrp="1"/>
          </p:cNvSpPr>
          <p:nvPr>
            <p:ph type="title" idx="4294967295"/>
          </p:nvPr>
        </p:nvSpPr>
        <p:spPr>
          <a:xfrm>
            <a:off x="533400" y="474776"/>
            <a:ext cx="17754600" cy="141064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10999"/>
              </a:lnSpc>
              <a:spcBef>
                <a:spcPts val="0"/>
              </a:spcBef>
              <a:spcAft>
                <a:spcPts val="0"/>
              </a:spcAft>
              <a:buClrTx/>
              <a:buSzTx/>
              <a:buFontTx/>
              <a:buNone/>
              <a:tabLst/>
              <a:defRPr/>
            </a:pPr>
            <a:r>
              <a:rPr kumimoji="0" lang="en-US" sz="10000" b="0" i="0" u="none" strike="noStrike" kern="1200" cap="none" spc="0" normalizeH="0" baseline="0" noProof="0" dirty="0">
                <a:ln>
                  <a:noFill/>
                </a:ln>
                <a:solidFill>
                  <a:srgbClr val="4C555C"/>
                </a:solidFill>
                <a:effectLst/>
                <a:uLnTx/>
                <a:uFillTx/>
                <a:latin typeface="Fira Sans Semi-Bold"/>
                <a:ea typeface="+mn-ea"/>
                <a:cs typeface="+mn-cs"/>
              </a:rPr>
              <a:t>Tips for a Successful Meeting</a:t>
            </a:r>
          </a:p>
        </p:txBody>
      </p:sp>
      <p:grpSp>
        <p:nvGrpSpPr>
          <p:cNvPr id="7" name="Group 3">
            <a:extLst>
              <a:ext uri="{FF2B5EF4-FFF2-40B4-BE49-F238E27FC236}">
                <a16:creationId xmlns:a16="http://schemas.microsoft.com/office/drawing/2014/main" id="{8EB929B0-9EDB-B1CE-B64B-C82A3EE0A877}"/>
              </a:ext>
              <a:ext uri="{C183D7F6-B498-43B3-948B-1728B52AA6E4}">
                <adec:decorative xmlns:adec="http://schemas.microsoft.com/office/drawing/2017/decorative" val="1"/>
              </a:ext>
            </a:extLst>
          </p:cNvPr>
          <p:cNvGrpSpPr/>
          <p:nvPr/>
        </p:nvGrpSpPr>
        <p:grpSpPr>
          <a:xfrm>
            <a:off x="495900" y="2596106"/>
            <a:ext cx="17326317" cy="2041917"/>
            <a:chOff x="778574" y="-4142468"/>
            <a:chExt cx="23101755" cy="2722554"/>
          </a:xfrm>
        </p:grpSpPr>
        <p:sp>
          <p:nvSpPr>
            <p:cNvPr id="8" name="TextBox 4" descr="You will receive an email that will have some suggested meeting times and will also include details about the type of advice the mentee is looking for (e.g., informational interview for internship). Once you accept the meeting request for a specific time, you will receive a calendar invitation.&#10;">
              <a:extLst>
                <a:ext uri="{FF2B5EF4-FFF2-40B4-BE49-F238E27FC236}">
                  <a16:creationId xmlns:a16="http://schemas.microsoft.com/office/drawing/2014/main" id="{F65B4514-E1FD-6429-A2CD-7D6DFC75082B}"/>
                </a:ext>
              </a:extLst>
            </p:cNvPr>
            <p:cNvSpPr txBox="1"/>
            <p:nvPr/>
          </p:nvSpPr>
          <p:spPr>
            <a:xfrm>
              <a:off x="778574" y="-3143462"/>
              <a:ext cx="23101755" cy="1723548"/>
            </a:xfrm>
            <a:prstGeom prst="rect">
              <a:avLst/>
            </a:prstGeom>
          </p:spPr>
          <p:txBody>
            <a:bodyPr wrap="square" lIns="0" tIns="0" rIns="0" bIns="0" rtlCol="0" anchor="t">
              <a:spAutoFit/>
            </a:bodyPr>
            <a:lstStyle/>
            <a:p>
              <a:pPr marL="457200" indent="-457200">
                <a:buFont typeface="Arial" panose="020B0604020202020204" pitchFamily="34" charset="0"/>
                <a:buChar char="•"/>
              </a:pPr>
              <a:r>
                <a:rPr lang="en-US" sz="2800" spc="15" dirty="0">
                  <a:solidFill>
                    <a:srgbClr val="000000"/>
                  </a:solidFill>
                  <a:latin typeface="Fira Sans Light"/>
                </a:rPr>
                <a:t>You will receive an email that will have some suggested meeting times and will also include details about the type of advice the mentee is looking for (e.g., informational interview for internship). Once you accept the meeting request for a specific time, you will receive a calendar invitation.</a:t>
              </a:r>
              <a:endParaRPr lang="en-US" sz="2400" spc="15" dirty="0">
                <a:solidFill>
                  <a:srgbClr val="000000"/>
                </a:solidFill>
                <a:latin typeface="Fira Sans Light"/>
              </a:endParaRPr>
            </a:p>
          </p:txBody>
        </p:sp>
        <p:sp>
          <p:nvSpPr>
            <p:cNvPr id="10" name="TextBox 5" descr="Requests">
              <a:extLst>
                <a:ext uri="{FF2B5EF4-FFF2-40B4-BE49-F238E27FC236}">
                  <a16:creationId xmlns:a16="http://schemas.microsoft.com/office/drawing/2014/main" id="{13031DCF-74C3-8554-6C55-EFA04E0BD601}"/>
                </a:ext>
              </a:extLst>
            </p:cNvPr>
            <p:cNvSpPr txBox="1"/>
            <p:nvPr/>
          </p:nvSpPr>
          <p:spPr>
            <a:xfrm>
              <a:off x="778574" y="-4142468"/>
              <a:ext cx="23101755" cy="737979"/>
            </a:xfrm>
            <a:prstGeom prst="rect">
              <a:avLst/>
            </a:prstGeom>
          </p:spPr>
          <p:txBody>
            <a:bodyPr wrap="square" lIns="0" tIns="0" rIns="0" bIns="0" rtlCol="0" anchor="t">
              <a:spAutoFit/>
            </a:bodyPr>
            <a:lstStyle/>
            <a:p>
              <a:pPr>
                <a:lnSpc>
                  <a:spcPts val="4200"/>
                </a:lnSpc>
              </a:pPr>
              <a:r>
                <a:rPr lang="en-US" sz="4400" spc="105" dirty="0">
                  <a:solidFill>
                    <a:srgbClr val="3F175E"/>
                  </a:solidFill>
                  <a:latin typeface="Fira Sans Semi-Bold"/>
                </a:rPr>
                <a:t>Meeting Requests:</a:t>
              </a:r>
            </a:p>
          </p:txBody>
        </p:sp>
      </p:grpSp>
      <p:grpSp>
        <p:nvGrpSpPr>
          <p:cNvPr id="3" name="Group 3">
            <a:extLst>
              <a:ext uri="{FF2B5EF4-FFF2-40B4-BE49-F238E27FC236}">
                <a16:creationId xmlns:a16="http://schemas.microsoft.com/office/drawing/2014/main" id="{FA76CF2E-3380-10B8-B2D8-CFF12ACB24F4}"/>
              </a:ext>
              <a:ext uri="{C183D7F6-B498-43B3-948B-1728B52AA6E4}">
                <adec:decorative xmlns:adec="http://schemas.microsoft.com/office/drawing/2017/decorative" val="1"/>
              </a:ext>
            </a:extLst>
          </p:cNvPr>
          <p:cNvGrpSpPr/>
          <p:nvPr/>
        </p:nvGrpSpPr>
        <p:grpSpPr>
          <a:xfrm>
            <a:off x="412241" y="5500888"/>
            <a:ext cx="17463518" cy="2903691"/>
            <a:chOff x="778574" y="-4142468"/>
            <a:chExt cx="23284690" cy="3871585"/>
          </a:xfrm>
        </p:grpSpPr>
        <p:sp>
          <p:nvSpPr>
            <p:cNvPr id="4" name="TextBox 4" descr="We recommend you prepare as you would for any professional meeting. You can contact your student in advance of the meeting through the consultation homepage (accessible on your mentor profile) if you have specific questions on what they would like to cover (e.g., types of investment banking interviews they want to focus on) or if you want them to forward additional files to your attention. All information will be shared through this consultation page and we will notify you by email if the student contacts you.&#10;">
              <a:extLst>
                <a:ext uri="{FF2B5EF4-FFF2-40B4-BE49-F238E27FC236}">
                  <a16:creationId xmlns:a16="http://schemas.microsoft.com/office/drawing/2014/main" id="{FF59B4EE-BAF9-F516-B9F2-912636CDF57C}"/>
                </a:ext>
              </a:extLst>
            </p:cNvPr>
            <p:cNvSpPr txBox="1"/>
            <p:nvPr/>
          </p:nvSpPr>
          <p:spPr>
            <a:xfrm>
              <a:off x="778574" y="-3143462"/>
              <a:ext cx="23284690" cy="2872579"/>
            </a:xfrm>
            <a:prstGeom prst="rect">
              <a:avLst/>
            </a:prstGeom>
          </p:spPr>
          <p:txBody>
            <a:bodyPr wrap="square" lIns="0" tIns="0" rIns="0" bIns="0" rtlCol="0" anchor="t">
              <a:spAutoFit/>
            </a:bodyPr>
            <a:lstStyle/>
            <a:p>
              <a:pPr marL="457200" indent="-457200">
                <a:buFont typeface="Arial" panose="020B0604020202020204" pitchFamily="34" charset="0"/>
                <a:buChar char="•"/>
              </a:pPr>
              <a:r>
                <a:rPr lang="en-US" sz="2800" spc="15" dirty="0">
                  <a:solidFill>
                    <a:srgbClr val="000000"/>
                  </a:solidFill>
                  <a:latin typeface="Fira Sans Light"/>
                </a:rPr>
                <a:t>We recommend you prepare as you would for any professional meeting. You can contact your student in advance of the meeting through the consultation homepage (accessible on your mentor profile) if you have specific questions on what they would like to cover (e.g., types of investment banking interviews they want to focus on) or if you want them to forward additional files to your attention. All information will be shared through this consultation page and we will notify you by email if the student contacts you.</a:t>
              </a:r>
            </a:p>
          </p:txBody>
        </p:sp>
        <p:sp>
          <p:nvSpPr>
            <p:cNvPr id="5" name="TextBox 5" descr="Preparing for Your Meeting: &#10;">
              <a:extLst>
                <a:ext uri="{FF2B5EF4-FFF2-40B4-BE49-F238E27FC236}">
                  <a16:creationId xmlns:a16="http://schemas.microsoft.com/office/drawing/2014/main" id="{BA911821-CAA1-63B5-9713-D1D7380C1DEC}"/>
                </a:ext>
              </a:extLst>
            </p:cNvPr>
            <p:cNvSpPr txBox="1"/>
            <p:nvPr/>
          </p:nvSpPr>
          <p:spPr>
            <a:xfrm>
              <a:off x="778574" y="-4142468"/>
              <a:ext cx="23101755" cy="737979"/>
            </a:xfrm>
            <a:prstGeom prst="rect">
              <a:avLst/>
            </a:prstGeom>
          </p:spPr>
          <p:txBody>
            <a:bodyPr wrap="square" lIns="0" tIns="0" rIns="0" bIns="0" rtlCol="0" anchor="t">
              <a:spAutoFit/>
            </a:bodyPr>
            <a:lstStyle/>
            <a:p>
              <a:pPr>
                <a:lnSpc>
                  <a:spcPts val="4200"/>
                </a:lnSpc>
              </a:pPr>
              <a:r>
                <a:rPr lang="en-US" sz="4400" spc="105" dirty="0">
                  <a:solidFill>
                    <a:srgbClr val="3F175E"/>
                  </a:solidFill>
                  <a:latin typeface="Fira Sans Semi-Bold"/>
                </a:rPr>
                <a:t>Preparing for Your Meeting: </a:t>
              </a:r>
            </a:p>
          </p:txBody>
        </p:sp>
      </p:grpSp>
      <p:sp>
        <p:nvSpPr>
          <p:cNvPr id="12" name="Google Shape;201;g2dec2a597ca_1_105">
            <a:extLst>
              <a:ext uri="{FF2B5EF4-FFF2-40B4-BE49-F238E27FC236}">
                <a16:creationId xmlns:a16="http://schemas.microsoft.com/office/drawing/2014/main" id="{D1B265DF-D71F-4012-BCF7-E923EDBB6D78}"/>
              </a:ext>
              <a:ext uri="{C183D7F6-B498-43B3-948B-1728B52AA6E4}">
                <adec:decorative xmlns:adec="http://schemas.microsoft.com/office/drawing/2017/decorative" val="1"/>
              </a:ext>
            </a:extLst>
          </p:cNvPr>
          <p:cNvSpPr/>
          <p:nvPr/>
        </p:nvSpPr>
        <p:spPr>
          <a:xfrm>
            <a:off x="-457200" y="9376600"/>
            <a:ext cx="19429204" cy="1678781"/>
          </a:xfrm>
          <a:custGeom>
            <a:avLst/>
            <a:gdLst/>
            <a:ahLst/>
            <a:cxnLst/>
            <a:rect l="l" t="t" r="r" b="b"/>
            <a:pathLst>
              <a:path w="63702307" h="5372100" extrusionOk="0">
                <a:moveTo>
                  <a:pt x="62151636" y="0"/>
                </a:moveTo>
                <a:lnTo>
                  <a:pt x="1550670" y="0"/>
                </a:lnTo>
                <a:lnTo>
                  <a:pt x="0" y="2686050"/>
                </a:lnTo>
                <a:lnTo>
                  <a:pt x="1550670" y="5372100"/>
                </a:lnTo>
                <a:lnTo>
                  <a:pt x="62151636" y="5372100"/>
                </a:lnTo>
                <a:lnTo>
                  <a:pt x="63702307" y="2686050"/>
                </a:lnTo>
                <a:lnTo>
                  <a:pt x="62151636" y="0"/>
                </a:lnTo>
                <a:close/>
              </a:path>
            </a:pathLst>
          </a:custGeom>
          <a:solidFill>
            <a:srgbClr val="3F175E"/>
          </a:solidFill>
          <a:ln>
            <a:solidFill>
              <a:srgbClr val="3F175E"/>
            </a:solid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
        <p:nvSpPr>
          <p:cNvPr id="13" name="Google Shape;202;g2dec2a597ca_1_105">
            <a:extLst>
              <a:ext uri="{FF2B5EF4-FFF2-40B4-BE49-F238E27FC236}">
                <a16:creationId xmlns:a16="http://schemas.microsoft.com/office/drawing/2014/main" id="{7A307DAE-BD61-2637-0BE3-C803682E0104}"/>
              </a:ext>
            </a:extLst>
          </p:cNvPr>
          <p:cNvSpPr txBox="1"/>
          <p:nvPr/>
        </p:nvSpPr>
        <p:spPr>
          <a:xfrm>
            <a:off x="512928" y="9489058"/>
            <a:ext cx="15096000" cy="646331"/>
          </a:xfrm>
          <a:prstGeom prst="rect">
            <a:avLst/>
          </a:prstGeom>
          <a:noFill/>
          <a:ln>
            <a:noFill/>
          </a:ln>
        </p:spPr>
        <p:txBody>
          <a:bodyPr spcFirstLastPara="1" wrap="square" lIns="0" tIns="0" rIns="0" bIns="0" anchor="t" anchorCtr="0">
            <a:spAutoFit/>
          </a:bodyPr>
          <a:lstStyle/>
          <a:p>
            <a:pPr marL="0" marR="0" lvl="0" indent="0" algn="l" rtl="0">
              <a:lnSpc>
                <a:spcPct val="175000"/>
              </a:lnSpc>
              <a:spcBef>
                <a:spcPts val="0"/>
              </a:spcBef>
              <a:spcAft>
                <a:spcPts val="0"/>
              </a:spcAft>
              <a:buNone/>
            </a:pPr>
            <a:r>
              <a:rPr lang="en-US" sz="2400" b="1" dirty="0">
                <a:solidFill>
                  <a:schemeClr val="bg1"/>
                </a:solidFill>
                <a:latin typeface="Montserrat"/>
                <a:ea typeface="Montserrat"/>
                <a:cs typeface="Montserrat"/>
                <a:sym typeface="Montserrat"/>
              </a:rPr>
              <a:t>purchase.firsthand.co</a:t>
            </a:r>
            <a:endParaRPr sz="2400" b="1" dirty="0">
              <a:solidFill>
                <a:schemeClr val="bg1"/>
              </a:solidFill>
              <a:latin typeface="Montserrat"/>
              <a:ea typeface="Montserrat"/>
              <a:cs typeface="Montserrat"/>
              <a:sym typeface="Montserrat"/>
            </a:endParaRPr>
          </a:p>
        </p:txBody>
      </p:sp>
    </p:spTree>
    <p:extLst>
      <p:ext uri="{BB962C8B-B14F-4D97-AF65-F5344CB8AC3E}">
        <p14:creationId xmlns:p14="http://schemas.microsoft.com/office/powerpoint/2010/main" val="1322630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Google Shape;118;g12a6645ade0_0_0">
            <a:extLst>
              <a:ext uri="{FF2B5EF4-FFF2-40B4-BE49-F238E27FC236}">
                <a16:creationId xmlns:a16="http://schemas.microsoft.com/office/drawing/2014/main" id="{89885272-BD93-48D7-03AE-2E833DB241AF}"/>
              </a:ext>
              <a:ext uri="{C183D7F6-B498-43B3-948B-1728B52AA6E4}">
                <adec:decorative xmlns:adec="http://schemas.microsoft.com/office/drawing/2017/decorative" val="1"/>
              </a:ext>
            </a:extLst>
          </p:cNvPr>
          <p:cNvPicPr preferRelativeResize="0"/>
          <p:nvPr/>
        </p:nvPicPr>
        <p:blipFill rotWithShape="1">
          <a:blip r:embed="rId3">
            <a:alphaModFix/>
          </a:blip>
          <a:srcRect/>
          <a:stretch/>
        </p:blipFill>
        <p:spPr>
          <a:xfrm>
            <a:off x="-8677" y="0"/>
            <a:ext cx="18296676" cy="10269240"/>
          </a:xfrm>
          <a:prstGeom prst="rect">
            <a:avLst/>
          </a:prstGeom>
          <a:noFill/>
          <a:ln>
            <a:noFill/>
          </a:ln>
        </p:spPr>
      </p:pic>
      <p:sp>
        <p:nvSpPr>
          <p:cNvPr id="20" name="TextBox 3">
            <a:extLst>
              <a:ext uri="{FF2B5EF4-FFF2-40B4-BE49-F238E27FC236}">
                <a16:creationId xmlns:a16="http://schemas.microsoft.com/office/drawing/2014/main" id="{D6EE6F93-2EC7-108A-DC0A-76203C002703}"/>
              </a:ext>
              <a:ext uri="{C183D7F6-B498-43B3-948B-1728B52AA6E4}">
                <adec:decorative xmlns:adec="http://schemas.microsoft.com/office/drawing/2017/decorative" val="1"/>
              </a:ext>
            </a:extLst>
          </p:cNvPr>
          <p:cNvSpPr txBox="1"/>
          <p:nvPr/>
        </p:nvSpPr>
        <p:spPr>
          <a:xfrm>
            <a:off x="-8676" y="9761325"/>
            <a:ext cx="18296675" cy="499111"/>
          </a:xfrm>
          <a:prstGeom prst="rect">
            <a:avLst/>
          </a:prstGeom>
        </p:spPr>
        <p:txBody>
          <a:bodyPr wrap="square" lIns="0" tIns="0" rIns="0" bIns="0" rtlCol="0" anchor="t">
            <a:spAutoFit/>
          </a:bodyPr>
          <a:lstStyle/>
          <a:p>
            <a:pPr>
              <a:lnSpc>
                <a:spcPts val="4200"/>
              </a:lnSpc>
            </a:pPr>
            <a:r>
              <a:rPr lang="en-US" sz="2400" b="1" spc="15" dirty="0">
                <a:solidFill>
                  <a:schemeClr val="bg1"/>
                </a:solidFill>
                <a:latin typeface="Fira Sans Light"/>
              </a:rPr>
              <a:t>Contact VaultCampus@Vault.com</a:t>
            </a:r>
          </a:p>
        </p:txBody>
      </p:sp>
      <p:sp>
        <p:nvSpPr>
          <p:cNvPr id="9" name="Hexagon 8">
            <a:extLst>
              <a:ext uri="{FF2B5EF4-FFF2-40B4-BE49-F238E27FC236}">
                <a16:creationId xmlns:a16="http://schemas.microsoft.com/office/drawing/2014/main" id="{7D3A2074-9E24-8820-84F2-6DF0DD2093B5}"/>
              </a:ext>
              <a:ext uri="{C183D7F6-B498-43B3-948B-1728B52AA6E4}">
                <adec:decorative xmlns:adec="http://schemas.microsoft.com/office/drawing/2017/decorative" val="1"/>
              </a:ext>
            </a:extLst>
          </p:cNvPr>
          <p:cNvSpPr/>
          <p:nvPr/>
        </p:nvSpPr>
        <p:spPr>
          <a:xfrm>
            <a:off x="433835" y="2342748"/>
            <a:ext cx="10288921" cy="7061914"/>
          </a:xfrm>
          <a:prstGeom prst="hexagon">
            <a:avLst/>
          </a:prstGeom>
          <a:blipFill dpi="0" rotWithShape="1">
            <a:blip r:embed="rId4"/>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12" descr="Give Back Today!&#10;">
            <a:extLst>
              <a:ext uri="{FF2B5EF4-FFF2-40B4-BE49-F238E27FC236}">
                <a16:creationId xmlns:a16="http://schemas.microsoft.com/office/drawing/2014/main" id="{36EDCE5A-4727-E98B-EC27-4C986C76DC0B}"/>
              </a:ext>
            </a:extLst>
          </p:cNvPr>
          <p:cNvSpPr txBox="1">
            <a:spLocks noGrp="1"/>
          </p:cNvSpPr>
          <p:nvPr>
            <p:ph type="title" idx="4294967295"/>
          </p:nvPr>
        </p:nvSpPr>
        <p:spPr>
          <a:xfrm>
            <a:off x="8610600" y="814964"/>
            <a:ext cx="9677400" cy="141064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10999"/>
              </a:lnSpc>
              <a:spcBef>
                <a:spcPts val="0"/>
              </a:spcBef>
              <a:spcAft>
                <a:spcPts val="0"/>
              </a:spcAft>
              <a:buClrTx/>
              <a:buSzTx/>
              <a:buFontTx/>
              <a:buNone/>
              <a:tabLst/>
              <a:defRPr/>
            </a:pPr>
            <a:r>
              <a:rPr kumimoji="0" lang="en-US" sz="9700" b="0" i="0" u="none" strike="noStrike" kern="1200" cap="none" spc="0" normalizeH="0" baseline="0" noProof="0" dirty="0">
                <a:ln>
                  <a:noFill/>
                </a:ln>
                <a:solidFill>
                  <a:srgbClr val="4C555C"/>
                </a:solidFill>
                <a:effectLst/>
                <a:uLnTx/>
                <a:uFillTx/>
                <a:latin typeface="Fira Sans Semi-Bold"/>
                <a:ea typeface="+mn-ea"/>
                <a:cs typeface="+mn-cs"/>
              </a:rPr>
              <a:t>Give Back Today!</a:t>
            </a:r>
          </a:p>
        </p:txBody>
      </p:sp>
      <p:sp>
        <p:nvSpPr>
          <p:cNvPr id="10" name="TextBox 9" descr="WANT MORE INFORMATION? &#10;">
            <a:extLst>
              <a:ext uri="{FF2B5EF4-FFF2-40B4-BE49-F238E27FC236}">
                <a16:creationId xmlns:a16="http://schemas.microsoft.com/office/drawing/2014/main" id="{155F57EC-E530-7C28-BE3E-5B795B3B2F6A}"/>
              </a:ext>
            </a:extLst>
          </p:cNvPr>
          <p:cNvSpPr txBox="1"/>
          <p:nvPr/>
        </p:nvSpPr>
        <p:spPr>
          <a:xfrm>
            <a:off x="10885491" y="2997307"/>
            <a:ext cx="6324600" cy="1126077"/>
          </a:xfrm>
          <a:prstGeom prst="rect">
            <a:avLst/>
          </a:prstGeom>
        </p:spPr>
        <p:txBody>
          <a:bodyPr wrap="square" lIns="0" tIns="0" rIns="0" bIns="0" rtlCol="0" anchor="t">
            <a:spAutoFit/>
          </a:bodyPr>
          <a:lstStyle/>
          <a:p>
            <a:pPr algn="ctr">
              <a:lnSpc>
                <a:spcPts val="4200"/>
              </a:lnSpc>
            </a:pPr>
            <a:r>
              <a:rPr lang="en-US" sz="5400" spc="105" dirty="0">
                <a:solidFill>
                  <a:srgbClr val="3F175E"/>
                </a:solidFill>
                <a:latin typeface="Fira Sans Semi-Bold"/>
              </a:rPr>
              <a:t>WANT MORE INFORMATION? </a:t>
            </a:r>
          </a:p>
        </p:txBody>
      </p:sp>
      <p:sp>
        <p:nvSpPr>
          <p:cNvPr id="3" name="TextBox 2" descr="You can reach out to alumni@purchase.edu and support@firsthand.co&#10;for any questions or concerns. &#10;">
            <a:extLst>
              <a:ext uri="{FF2B5EF4-FFF2-40B4-BE49-F238E27FC236}">
                <a16:creationId xmlns:a16="http://schemas.microsoft.com/office/drawing/2014/main" id="{639B7C08-0564-7F30-358F-52694C8CDCDC}"/>
              </a:ext>
            </a:extLst>
          </p:cNvPr>
          <p:cNvSpPr txBox="1"/>
          <p:nvPr/>
        </p:nvSpPr>
        <p:spPr>
          <a:xfrm>
            <a:off x="10527948" y="4716661"/>
            <a:ext cx="6971453" cy="2114938"/>
          </a:xfrm>
          <a:prstGeom prst="rect">
            <a:avLst/>
          </a:prstGeom>
        </p:spPr>
        <p:txBody>
          <a:bodyPr wrap="square" lIns="0" tIns="0" rIns="0" bIns="0" rtlCol="0" anchor="t">
            <a:spAutoFit/>
          </a:bodyPr>
          <a:lstStyle/>
          <a:p>
            <a:pPr algn="ctr">
              <a:lnSpc>
                <a:spcPts val="4200"/>
              </a:lnSpc>
            </a:pPr>
            <a:r>
              <a:rPr lang="en-US" sz="2800" b="1" spc="15" dirty="0">
                <a:solidFill>
                  <a:schemeClr val="tx1">
                    <a:lumMod val="85000"/>
                    <a:lumOff val="15000"/>
                  </a:schemeClr>
                </a:solidFill>
                <a:latin typeface="Montserrat" panose="00000500000000000000" pitchFamily="2" charset="0"/>
              </a:rPr>
              <a:t>You can reach out to </a:t>
            </a:r>
            <a:r>
              <a:rPr lang="en-US" sz="2800" b="1" spc="15" dirty="0">
                <a:solidFill>
                  <a:srgbClr val="3F175E"/>
                </a:solidFill>
                <a:latin typeface="Montserrat" panose="00000500000000000000" pitchFamily="2" charset="0"/>
                <a:hlinkClick r:id="rId5">
                  <a:extLst>
                    <a:ext uri="{A12FA001-AC4F-418D-AE19-62706E023703}">
                      <ahyp:hlinkClr xmlns:ahyp="http://schemas.microsoft.com/office/drawing/2018/hyperlinkcolor" val="tx"/>
                    </a:ext>
                  </a:extLst>
                </a:hlinkClick>
              </a:rPr>
              <a:t>alumni@purchase.edu</a:t>
            </a:r>
            <a:r>
              <a:rPr lang="en-US" sz="2800" b="1" spc="15" dirty="0">
                <a:solidFill>
                  <a:srgbClr val="3F175E"/>
                </a:solidFill>
                <a:latin typeface="Montserrat" panose="00000500000000000000" pitchFamily="2" charset="0"/>
              </a:rPr>
              <a:t> </a:t>
            </a:r>
            <a:r>
              <a:rPr lang="en-US" sz="2800" b="1" spc="15" dirty="0">
                <a:solidFill>
                  <a:schemeClr val="tx1">
                    <a:lumMod val="85000"/>
                    <a:lumOff val="15000"/>
                  </a:schemeClr>
                </a:solidFill>
                <a:latin typeface="Montserrat" panose="00000500000000000000" pitchFamily="2" charset="0"/>
              </a:rPr>
              <a:t>and </a:t>
            </a:r>
            <a:r>
              <a:rPr lang="en-US" sz="2800" b="1" dirty="0">
                <a:solidFill>
                  <a:srgbClr val="3F175E"/>
                </a:solidFill>
                <a:latin typeface="Montserrat" panose="00000500000000000000" pitchFamily="2" charset="0"/>
                <a:ea typeface="Montserrat"/>
                <a:cs typeface="Montserrat"/>
                <a:sym typeface="Montserrat"/>
                <a:hlinkClick r:id="rId6">
                  <a:extLst>
                    <a:ext uri="{A12FA001-AC4F-418D-AE19-62706E023703}">
                      <ahyp:hlinkClr xmlns:ahyp="http://schemas.microsoft.com/office/drawing/2018/hyperlinkcolor" val="tx"/>
                    </a:ext>
                  </a:extLst>
                </a:hlinkClick>
              </a:rPr>
              <a:t>support@firsthand.co</a:t>
            </a:r>
            <a:endParaRPr lang="en-US" sz="2800" b="1" dirty="0">
              <a:solidFill>
                <a:srgbClr val="3F175E"/>
              </a:solidFill>
              <a:latin typeface="Montserrat" panose="00000500000000000000" pitchFamily="2" charset="0"/>
              <a:ea typeface="Montserrat"/>
              <a:cs typeface="Montserrat"/>
              <a:sym typeface="Montserrat"/>
            </a:endParaRPr>
          </a:p>
          <a:p>
            <a:pPr algn="ctr">
              <a:lnSpc>
                <a:spcPts val="4200"/>
              </a:lnSpc>
            </a:pPr>
            <a:r>
              <a:rPr lang="en-US" sz="2800" b="1" spc="15" dirty="0">
                <a:solidFill>
                  <a:schemeClr val="tx1">
                    <a:lumMod val="85000"/>
                    <a:lumOff val="15000"/>
                  </a:schemeClr>
                </a:solidFill>
                <a:latin typeface="Montserrat" panose="00000500000000000000" pitchFamily="2" charset="0"/>
              </a:rPr>
              <a:t>for any questions or concerns. </a:t>
            </a:r>
            <a:endParaRPr lang="en-US" sz="2800" spc="15" dirty="0">
              <a:solidFill>
                <a:srgbClr val="404040"/>
              </a:solidFill>
              <a:latin typeface="Montserrat" panose="00000500000000000000" pitchFamily="2" charset="0"/>
            </a:endParaRPr>
          </a:p>
        </p:txBody>
      </p:sp>
      <p:pic>
        <p:nvPicPr>
          <p:cNvPr id="2" name="Picture 8">
            <a:extLst>
              <a:ext uri="{FF2B5EF4-FFF2-40B4-BE49-F238E27FC236}">
                <a16:creationId xmlns:a16="http://schemas.microsoft.com/office/drawing/2014/main" id="{079A2F30-1C79-EB0D-9DC7-CBAB5B751B5F}"/>
              </a:ext>
              <a:ext uri="{C183D7F6-B498-43B3-948B-1728B52AA6E4}">
                <adec:decorative xmlns:adec="http://schemas.microsoft.com/office/drawing/2017/decorative" val="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22757" y="7053110"/>
            <a:ext cx="5849200" cy="2105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895215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image" Target="../media/image1.pn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a:blip xmlns:r="http://schemas.openxmlformats.org/officeDocument/2006/relationships" r:embed="rId1">
            <a:extLst>
              <a:ext uri="{96DAC541-7B7A-43D3-8B79-37D633B846F1}">
                <asvg:svgBlip xmlns:asvg="http://schemas.microsoft.com/office/drawing/2016/SVG/main" r:embed="rId2"/>
              </a:ext>
            </a:extLst>
          </a:blip>
          <a:stretch>
            <a:fillRect t="-51576"/>
          </a:stretch>
        </a:blipFill>
      </a:spPr>
      <a:bodyPr/>
      <a:lstStyle>
        <a:defPPr algn="l">
          <a:defRPr/>
        </a:defPPr>
      </a:lstStyle>
    </a:sp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1544</TotalTime>
  <Words>801</Words>
  <Application>Microsoft Office PowerPoint</Application>
  <PresentationFormat>Custom</PresentationFormat>
  <Paragraphs>59</Paragraphs>
  <Slides>8</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Fira Sans Light</vt:lpstr>
      <vt:lpstr>Calibri</vt:lpstr>
      <vt:lpstr>Fira Sans Semi-Bold</vt:lpstr>
      <vt:lpstr>Aptos</vt:lpstr>
      <vt:lpstr>Montserrat</vt:lpstr>
      <vt:lpstr>Office Theme</vt:lpstr>
      <vt:lpstr>Mentor User Guide</vt:lpstr>
      <vt:lpstr>Why Give Back?</vt:lpstr>
      <vt:lpstr>Register as a Mentor</vt:lpstr>
      <vt:lpstr>Connect with Mentees</vt:lpstr>
      <vt:lpstr>Manage Your Profile</vt:lpstr>
      <vt:lpstr>FAQ</vt:lpstr>
      <vt:lpstr>Tips for a Successful Meeting</vt:lpstr>
      <vt:lpstr>Give Back Today!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Sales Presentation</dc:title>
  <dc:creator>Frank Siano</dc:creator>
  <cp:lastModifiedBy>Mazzia, Jessica</cp:lastModifiedBy>
  <cp:revision>94</cp:revision>
  <dcterms:created xsi:type="dcterms:W3CDTF">2006-08-16T00:00:00Z</dcterms:created>
  <dcterms:modified xsi:type="dcterms:W3CDTF">2025-10-30T19:36:58Z</dcterms:modified>
  <dc:identifier>DAGFfS9AiG4</dc:identifier>
</cp:coreProperties>
</file>