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9" r:id="rId1"/>
    <p:sldMasterId id="2147483750" r:id="rId2"/>
  </p:sldMasterIdLst>
  <p:handoutMasterIdLst>
    <p:handoutMasterId r:id="rId19"/>
  </p:handoutMasterIdLst>
  <p:sldIdLst>
    <p:sldId id="256" r:id="rId3"/>
    <p:sldId id="258" r:id="rId4"/>
    <p:sldId id="261" r:id="rId5"/>
    <p:sldId id="262" r:id="rId6"/>
    <p:sldId id="257" r:id="rId7"/>
    <p:sldId id="259" r:id="rId8"/>
    <p:sldId id="260" r:id="rId9"/>
    <p:sldId id="263" r:id="rId10"/>
    <p:sldId id="270" r:id="rId11"/>
    <p:sldId id="271" r:id="rId12"/>
    <p:sldId id="272" r:id="rId13"/>
    <p:sldId id="273" r:id="rId14"/>
    <p:sldId id="266" r:id="rId15"/>
    <p:sldId id="274" r:id="rId16"/>
    <p:sldId id="265"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FF66CC"/>
    <a:srgbClr val="CC66FF"/>
    <a:srgbClr val="CDC0DA"/>
    <a:srgbClr val="BAA8CC"/>
    <a:srgbClr val="A790BE"/>
    <a:srgbClr val="9D83B7"/>
    <a:srgbClr val="7B5D99"/>
    <a:srgbClr val="8668A4"/>
    <a:srgbClr val="A08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02"/>
      </p:cViewPr>
      <p:guideLst/>
    </p:cSldViewPr>
  </p:slideViewPr>
  <p:notesTextViewPr>
    <p:cViewPr>
      <p:scale>
        <a:sx n="1" d="1"/>
        <a:sy n="1" d="1"/>
      </p:scale>
      <p:origin x="0" y="0"/>
    </p:cViewPr>
  </p:notesTextViewPr>
  <p:notesViewPr>
    <p:cSldViewPr snapToGrid="0">
      <p:cViewPr varScale="1">
        <p:scale>
          <a:sx n="87" d="100"/>
          <a:sy n="87" d="100"/>
        </p:scale>
        <p:origin x="298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A25ABA-E517-47B3-8480-EDD6CFE6B7CD}" type="doc">
      <dgm:prSet loTypeId="urn:microsoft.com/office/officeart/2005/8/layout/cycle6" loCatId="relationship" qsTypeId="urn:microsoft.com/office/officeart/2005/8/quickstyle/simple1" qsCatId="simple" csTypeId="urn:microsoft.com/office/officeart/2005/8/colors/accent1_4" csCatId="accent1" phldr="1"/>
      <dgm:spPr/>
      <dgm:t>
        <a:bodyPr/>
        <a:lstStyle/>
        <a:p>
          <a:endParaRPr lang="en-US"/>
        </a:p>
      </dgm:t>
    </dgm:pt>
    <dgm:pt modelId="{771F3A43-A6ED-4577-94A6-74A895453367}">
      <dgm:prSet phldrT="[Text]"/>
      <dgm:spPr>
        <a:solidFill>
          <a:srgbClr val="7B5D99"/>
        </a:solidFill>
      </dgm:spPr>
      <dgm:t>
        <a:bodyPr/>
        <a:lstStyle/>
        <a:p>
          <a:r>
            <a:rPr lang="en-US" dirty="0"/>
            <a:t>Federal Government</a:t>
          </a:r>
        </a:p>
      </dgm:t>
    </dgm:pt>
    <dgm:pt modelId="{3CA46A3D-7295-4525-8347-8A5E48355CBC}" type="parTrans" cxnId="{740EBF5E-DB3F-4D5D-97BB-76C0F1E0750F}">
      <dgm:prSet/>
      <dgm:spPr/>
      <dgm:t>
        <a:bodyPr/>
        <a:lstStyle/>
        <a:p>
          <a:endParaRPr lang="en-US"/>
        </a:p>
      </dgm:t>
    </dgm:pt>
    <dgm:pt modelId="{AB0B63AE-7D25-41AD-9C17-22747C871010}" type="sibTrans" cxnId="{740EBF5E-DB3F-4D5D-97BB-76C0F1E0750F}">
      <dgm:prSet/>
      <dgm:spPr>
        <a:ln>
          <a:solidFill>
            <a:srgbClr val="FF66CC"/>
          </a:solidFill>
        </a:ln>
      </dgm:spPr>
      <dgm:t>
        <a:bodyPr/>
        <a:lstStyle/>
        <a:p>
          <a:endParaRPr lang="en-US"/>
        </a:p>
      </dgm:t>
    </dgm:pt>
    <dgm:pt modelId="{C560F816-0CB2-475B-9F03-08B9EF6F2E19}">
      <dgm:prSet phldrT="[Text]"/>
      <dgm:spPr>
        <a:solidFill>
          <a:srgbClr val="9D83B7"/>
        </a:solidFill>
      </dgm:spPr>
      <dgm:t>
        <a:bodyPr/>
        <a:lstStyle/>
        <a:p>
          <a:r>
            <a:rPr lang="en-US" dirty="0"/>
            <a:t>States</a:t>
          </a:r>
        </a:p>
      </dgm:t>
    </dgm:pt>
    <dgm:pt modelId="{B6195AF9-446F-4D49-A5C9-6E33543917DA}" type="parTrans" cxnId="{F042C8D1-9ACE-4767-A6E4-F652BE81A8E8}">
      <dgm:prSet/>
      <dgm:spPr/>
      <dgm:t>
        <a:bodyPr/>
        <a:lstStyle/>
        <a:p>
          <a:endParaRPr lang="en-US"/>
        </a:p>
      </dgm:t>
    </dgm:pt>
    <dgm:pt modelId="{E99AF907-7E91-472E-80F8-84C6AE33485B}" type="sibTrans" cxnId="{F042C8D1-9ACE-4767-A6E4-F652BE81A8E8}">
      <dgm:prSet/>
      <dgm:spPr>
        <a:ln>
          <a:solidFill>
            <a:srgbClr val="FF66CC"/>
          </a:solidFill>
        </a:ln>
      </dgm:spPr>
      <dgm:t>
        <a:bodyPr/>
        <a:lstStyle/>
        <a:p>
          <a:endParaRPr lang="en-US"/>
        </a:p>
      </dgm:t>
    </dgm:pt>
    <dgm:pt modelId="{CBED2BD1-D8E2-4BC4-B644-8621D1C28EA7}">
      <dgm:prSet phldrT="[Text]"/>
      <dgm:spPr>
        <a:solidFill>
          <a:srgbClr val="A790BE"/>
        </a:solidFill>
        <a:ln>
          <a:solidFill>
            <a:schemeClr val="accent5">
              <a:lumMod val="40000"/>
              <a:lumOff val="60000"/>
            </a:schemeClr>
          </a:solidFill>
        </a:ln>
      </dgm:spPr>
      <dgm:t>
        <a:bodyPr/>
        <a:lstStyle/>
        <a:p>
          <a:r>
            <a:rPr lang="en-US" dirty="0"/>
            <a:t>Colleges &amp; Universities</a:t>
          </a:r>
        </a:p>
      </dgm:t>
    </dgm:pt>
    <dgm:pt modelId="{B4FA1166-B5F8-418E-AE12-A865CFD3A225}" type="parTrans" cxnId="{4D0CBE63-8FDD-453B-B562-9CB3AB8D3ACE}">
      <dgm:prSet/>
      <dgm:spPr/>
      <dgm:t>
        <a:bodyPr/>
        <a:lstStyle/>
        <a:p>
          <a:endParaRPr lang="en-US"/>
        </a:p>
      </dgm:t>
    </dgm:pt>
    <dgm:pt modelId="{A169E2B7-E792-45AC-B627-151F821D66DF}" type="sibTrans" cxnId="{4D0CBE63-8FDD-453B-B562-9CB3AB8D3ACE}">
      <dgm:prSet/>
      <dgm:spPr>
        <a:ln>
          <a:solidFill>
            <a:srgbClr val="FF66CC"/>
          </a:solidFill>
        </a:ln>
      </dgm:spPr>
      <dgm:t>
        <a:bodyPr/>
        <a:lstStyle/>
        <a:p>
          <a:endParaRPr lang="en-US"/>
        </a:p>
      </dgm:t>
    </dgm:pt>
    <dgm:pt modelId="{E99C0A93-BBD0-4113-B934-24BE2F3D7BEA}">
      <dgm:prSet phldrT="[Text]"/>
      <dgm:spPr>
        <a:solidFill>
          <a:srgbClr val="BAA8CC"/>
        </a:solidFill>
      </dgm:spPr>
      <dgm:t>
        <a:bodyPr/>
        <a:lstStyle/>
        <a:p>
          <a:r>
            <a:rPr lang="en-US" dirty="0"/>
            <a:t>Private Sources</a:t>
          </a:r>
        </a:p>
      </dgm:t>
    </dgm:pt>
    <dgm:pt modelId="{597D03D7-9BA2-48A0-B90D-1663E856A008}" type="parTrans" cxnId="{805075FC-23FD-469F-888D-FEA416E1F5EB}">
      <dgm:prSet/>
      <dgm:spPr/>
      <dgm:t>
        <a:bodyPr/>
        <a:lstStyle/>
        <a:p>
          <a:endParaRPr lang="en-US"/>
        </a:p>
      </dgm:t>
    </dgm:pt>
    <dgm:pt modelId="{62314ED8-85D7-456A-9E5F-D5D0319F6C9C}" type="sibTrans" cxnId="{805075FC-23FD-469F-888D-FEA416E1F5EB}">
      <dgm:prSet/>
      <dgm:spPr>
        <a:ln>
          <a:solidFill>
            <a:srgbClr val="FF66CC"/>
          </a:solidFill>
        </a:ln>
      </dgm:spPr>
      <dgm:t>
        <a:bodyPr/>
        <a:lstStyle/>
        <a:p>
          <a:endParaRPr lang="en-US"/>
        </a:p>
      </dgm:t>
    </dgm:pt>
    <dgm:pt modelId="{DD9BE201-3FFC-4917-8432-DF10153BEA65}">
      <dgm:prSet phldrT="[Text]"/>
      <dgm:spPr>
        <a:solidFill>
          <a:srgbClr val="CDC0DA"/>
        </a:solidFill>
      </dgm:spPr>
      <dgm:t>
        <a:bodyPr/>
        <a:lstStyle/>
        <a:p>
          <a:r>
            <a:rPr lang="en-US" dirty="0"/>
            <a:t>Employers</a:t>
          </a:r>
        </a:p>
      </dgm:t>
    </dgm:pt>
    <dgm:pt modelId="{08C79B7D-F224-472D-86B6-1A5598C89C55}" type="parTrans" cxnId="{09D2E302-AF3C-4BB2-810E-BA2554FBBA34}">
      <dgm:prSet/>
      <dgm:spPr/>
      <dgm:t>
        <a:bodyPr/>
        <a:lstStyle/>
        <a:p>
          <a:endParaRPr lang="en-US"/>
        </a:p>
      </dgm:t>
    </dgm:pt>
    <dgm:pt modelId="{F70382C2-1573-4216-8295-B547EDB6EE4E}" type="sibTrans" cxnId="{09D2E302-AF3C-4BB2-810E-BA2554FBBA34}">
      <dgm:prSet/>
      <dgm:spPr>
        <a:ln>
          <a:solidFill>
            <a:srgbClr val="FF66CC"/>
          </a:solidFill>
        </a:ln>
      </dgm:spPr>
      <dgm:t>
        <a:bodyPr/>
        <a:lstStyle/>
        <a:p>
          <a:endParaRPr lang="en-US"/>
        </a:p>
      </dgm:t>
    </dgm:pt>
    <dgm:pt modelId="{7DA6F88E-F771-4419-A630-4CC864345B64}" type="pres">
      <dgm:prSet presAssocID="{6EA25ABA-E517-47B3-8480-EDD6CFE6B7CD}" presName="cycle" presStyleCnt="0">
        <dgm:presLayoutVars>
          <dgm:dir/>
          <dgm:resizeHandles val="exact"/>
        </dgm:presLayoutVars>
      </dgm:prSet>
      <dgm:spPr/>
    </dgm:pt>
    <dgm:pt modelId="{1AEABBDD-C268-41C6-877D-0D2EE1DE45FE}" type="pres">
      <dgm:prSet presAssocID="{771F3A43-A6ED-4577-94A6-74A895453367}" presName="node" presStyleLbl="node1" presStyleIdx="0" presStyleCnt="5">
        <dgm:presLayoutVars>
          <dgm:bulletEnabled val="1"/>
        </dgm:presLayoutVars>
      </dgm:prSet>
      <dgm:spPr/>
    </dgm:pt>
    <dgm:pt modelId="{76DC1C06-9ACC-4FB9-A415-D5C5D54D001E}" type="pres">
      <dgm:prSet presAssocID="{771F3A43-A6ED-4577-94A6-74A895453367}" presName="spNode" presStyleCnt="0"/>
      <dgm:spPr/>
    </dgm:pt>
    <dgm:pt modelId="{EB3CA7F7-2D9B-4FF5-B394-C370E45F69A6}" type="pres">
      <dgm:prSet presAssocID="{AB0B63AE-7D25-41AD-9C17-22747C871010}" presName="sibTrans" presStyleLbl="sibTrans1D1" presStyleIdx="0" presStyleCnt="5"/>
      <dgm:spPr/>
    </dgm:pt>
    <dgm:pt modelId="{F6BB7D9B-2D4B-461E-9780-8EE5CB7AAB8C}" type="pres">
      <dgm:prSet presAssocID="{C560F816-0CB2-475B-9F03-08B9EF6F2E19}" presName="node" presStyleLbl="node1" presStyleIdx="1" presStyleCnt="5" custRadScaleRad="98108" custRadScaleInc="4168">
        <dgm:presLayoutVars>
          <dgm:bulletEnabled val="1"/>
        </dgm:presLayoutVars>
      </dgm:prSet>
      <dgm:spPr/>
    </dgm:pt>
    <dgm:pt modelId="{72E5F22E-8C88-4C0F-828C-35B6A839EB5D}" type="pres">
      <dgm:prSet presAssocID="{C560F816-0CB2-475B-9F03-08B9EF6F2E19}" presName="spNode" presStyleCnt="0"/>
      <dgm:spPr/>
    </dgm:pt>
    <dgm:pt modelId="{2E622A1F-4EF3-49DF-81DF-5F55FDF45C5A}" type="pres">
      <dgm:prSet presAssocID="{E99AF907-7E91-472E-80F8-84C6AE33485B}" presName="sibTrans" presStyleLbl="sibTrans1D1" presStyleIdx="1" presStyleCnt="5"/>
      <dgm:spPr/>
    </dgm:pt>
    <dgm:pt modelId="{C2FFAF84-39C1-4EE3-BF17-C75979E7C60A}" type="pres">
      <dgm:prSet presAssocID="{CBED2BD1-D8E2-4BC4-B644-8621D1C28EA7}" presName="node" presStyleLbl="node1" presStyleIdx="2" presStyleCnt="5">
        <dgm:presLayoutVars>
          <dgm:bulletEnabled val="1"/>
        </dgm:presLayoutVars>
      </dgm:prSet>
      <dgm:spPr/>
    </dgm:pt>
    <dgm:pt modelId="{A497BEBF-23E6-491C-A920-07348505D01E}" type="pres">
      <dgm:prSet presAssocID="{CBED2BD1-D8E2-4BC4-B644-8621D1C28EA7}" presName="spNode" presStyleCnt="0"/>
      <dgm:spPr/>
    </dgm:pt>
    <dgm:pt modelId="{5EA4B8C6-BFC8-4FE9-BAB2-1A55808B3FE2}" type="pres">
      <dgm:prSet presAssocID="{A169E2B7-E792-45AC-B627-151F821D66DF}" presName="sibTrans" presStyleLbl="sibTrans1D1" presStyleIdx="2" presStyleCnt="5"/>
      <dgm:spPr/>
    </dgm:pt>
    <dgm:pt modelId="{9201D49D-3693-45A5-9AB7-21D4B5525D24}" type="pres">
      <dgm:prSet presAssocID="{E99C0A93-BBD0-4113-B934-24BE2F3D7BEA}" presName="node" presStyleLbl="node1" presStyleIdx="3" presStyleCnt="5">
        <dgm:presLayoutVars>
          <dgm:bulletEnabled val="1"/>
        </dgm:presLayoutVars>
      </dgm:prSet>
      <dgm:spPr/>
    </dgm:pt>
    <dgm:pt modelId="{7D22CF18-F9C2-4539-9A6B-8335E302D77E}" type="pres">
      <dgm:prSet presAssocID="{E99C0A93-BBD0-4113-B934-24BE2F3D7BEA}" presName="spNode" presStyleCnt="0"/>
      <dgm:spPr/>
    </dgm:pt>
    <dgm:pt modelId="{466DBBF2-36EB-4F3E-BBC1-BC8500AD071E}" type="pres">
      <dgm:prSet presAssocID="{62314ED8-85D7-456A-9E5F-D5D0319F6C9C}" presName="sibTrans" presStyleLbl="sibTrans1D1" presStyleIdx="3" presStyleCnt="5"/>
      <dgm:spPr/>
    </dgm:pt>
    <dgm:pt modelId="{79A73742-71D4-43D3-925A-E56FED4CE763}" type="pres">
      <dgm:prSet presAssocID="{DD9BE201-3FFC-4917-8432-DF10153BEA65}" presName="node" presStyleLbl="node1" presStyleIdx="4" presStyleCnt="5" custRadScaleRad="99498" custRadScaleInc="-3796">
        <dgm:presLayoutVars>
          <dgm:bulletEnabled val="1"/>
        </dgm:presLayoutVars>
      </dgm:prSet>
      <dgm:spPr/>
    </dgm:pt>
    <dgm:pt modelId="{267FB54E-D535-4683-B630-39D2D797CEAF}" type="pres">
      <dgm:prSet presAssocID="{DD9BE201-3FFC-4917-8432-DF10153BEA65}" presName="spNode" presStyleCnt="0"/>
      <dgm:spPr/>
    </dgm:pt>
    <dgm:pt modelId="{0611299C-D68D-48A0-80D2-23D0066FC570}" type="pres">
      <dgm:prSet presAssocID="{F70382C2-1573-4216-8295-B547EDB6EE4E}" presName="sibTrans" presStyleLbl="sibTrans1D1" presStyleIdx="4" presStyleCnt="5"/>
      <dgm:spPr/>
    </dgm:pt>
  </dgm:ptLst>
  <dgm:cxnLst>
    <dgm:cxn modelId="{09D2E302-AF3C-4BB2-810E-BA2554FBBA34}" srcId="{6EA25ABA-E517-47B3-8480-EDD6CFE6B7CD}" destId="{DD9BE201-3FFC-4917-8432-DF10153BEA65}" srcOrd="4" destOrd="0" parTransId="{08C79B7D-F224-472D-86B6-1A5598C89C55}" sibTransId="{F70382C2-1573-4216-8295-B547EDB6EE4E}"/>
    <dgm:cxn modelId="{038C3123-5D49-4DD7-862C-99DBFE7DFC44}" type="presOf" srcId="{A169E2B7-E792-45AC-B627-151F821D66DF}" destId="{5EA4B8C6-BFC8-4FE9-BAB2-1A55808B3FE2}" srcOrd="0" destOrd="0" presId="urn:microsoft.com/office/officeart/2005/8/layout/cycle6"/>
    <dgm:cxn modelId="{740EBF5E-DB3F-4D5D-97BB-76C0F1E0750F}" srcId="{6EA25ABA-E517-47B3-8480-EDD6CFE6B7CD}" destId="{771F3A43-A6ED-4577-94A6-74A895453367}" srcOrd="0" destOrd="0" parTransId="{3CA46A3D-7295-4525-8347-8A5E48355CBC}" sibTransId="{AB0B63AE-7D25-41AD-9C17-22747C871010}"/>
    <dgm:cxn modelId="{D35F9742-B837-4B5B-ACB0-EAF68711346F}" type="presOf" srcId="{62314ED8-85D7-456A-9E5F-D5D0319F6C9C}" destId="{466DBBF2-36EB-4F3E-BBC1-BC8500AD071E}" srcOrd="0" destOrd="0" presId="urn:microsoft.com/office/officeart/2005/8/layout/cycle6"/>
    <dgm:cxn modelId="{4D0CBE63-8FDD-453B-B562-9CB3AB8D3ACE}" srcId="{6EA25ABA-E517-47B3-8480-EDD6CFE6B7CD}" destId="{CBED2BD1-D8E2-4BC4-B644-8621D1C28EA7}" srcOrd="2" destOrd="0" parTransId="{B4FA1166-B5F8-418E-AE12-A865CFD3A225}" sibTransId="{A169E2B7-E792-45AC-B627-151F821D66DF}"/>
    <dgm:cxn modelId="{57D8DB51-F338-49CE-917C-819C6AEFC7EE}" type="presOf" srcId="{E99C0A93-BBD0-4113-B934-24BE2F3D7BEA}" destId="{9201D49D-3693-45A5-9AB7-21D4B5525D24}" srcOrd="0" destOrd="0" presId="urn:microsoft.com/office/officeart/2005/8/layout/cycle6"/>
    <dgm:cxn modelId="{85C14F7E-CD88-4911-8C2A-7B7CFB823118}" type="presOf" srcId="{771F3A43-A6ED-4577-94A6-74A895453367}" destId="{1AEABBDD-C268-41C6-877D-0D2EE1DE45FE}" srcOrd="0" destOrd="0" presId="urn:microsoft.com/office/officeart/2005/8/layout/cycle6"/>
    <dgm:cxn modelId="{B685E081-7418-45EB-B6B0-F808A0342D6F}" type="presOf" srcId="{CBED2BD1-D8E2-4BC4-B644-8621D1C28EA7}" destId="{C2FFAF84-39C1-4EE3-BF17-C75979E7C60A}" srcOrd="0" destOrd="0" presId="urn:microsoft.com/office/officeart/2005/8/layout/cycle6"/>
    <dgm:cxn modelId="{EBD61ABE-8837-43DE-A7E7-6C01300D207A}" type="presOf" srcId="{C560F816-0CB2-475B-9F03-08B9EF6F2E19}" destId="{F6BB7D9B-2D4B-461E-9780-8EE5CB7AAB8C}" srcOrd="0" destOrd="0" presId="urn:microsoft.com/office/officeart/2005/8/layout/cycle6"/>
    <dgm:cxn modelId="{E6197ECD-ADCC-4A5A-B23E-FB0F35C86C6C}" type="presOf" srcId="{AB0B63AE-7D25-41AD-9C17-22747C871010}" destId="{EB3CA7F7-2D9B-4FF5-B394-C370E45F69A6}" srcOrd="0" destOrd="0" presId="urn:microsoft.com/office/officeart/2005/8/layout/cycle6"/>
    <dgm:cxn modelId="{F042C8D1-9ACE-4767-A6E4-F652BE81A8E8}" srcId="{6EA25ABA-E517-47B3-8480-EDD6CFE6B7CD}" destId="{C560F816-0CB2-475B-9F03-08B9EF6F2E19}" srcOrd="1" destOrd="0" parTransId="{B6195AF9-446F-4D49-A5C9-6E33543917DA}" sibTransId="{E99AF907-7E91-472E-80F8-84C6AE33485B}"/>
    <dgm:cxn modelId="{FEB125D2-E189-4DF0-93C9-108AF12E39C2}" type="presOf" srcId="{F70382C2-1573-4216-8295-B547EDB6EE4E}" destId="{0611299C-D68D-48A0-80D2-23D0066FC570}" srcOrd="0" destOrd="0" presId="urn:microsoft.com/office/officeart/2005/8/layout/cycle6"/>
    <dgm:cxn modelId="{690382E2-606E-44E9-84D4-7E78A0967B52}" type="presOf" srcId="{DD9BE201-3FFC-4917-8432-DF10153BEA65}" destId="{79A73742-71D4-43D3-925A-E56FED4CE763}" srcOrd="0" destOrd="0" presId="urn:microsoft.com/office/officeart/2005/8/layout/cycle6"/>
    <dgm:cxn modelId="{AFB932ED-09C7-4094-996D-92A1892470B0}" type="presOf" srcId="{6EA25ABA-E517-47B3-8480-EDD6CFE6B7CD}" destId="{7DA6F88E-F771-4419-A630-4CC864345B64}" srcOrd="0" destOrd="0" presId="urn:microsoft.com/office/officeart/2005/8/layout/cycle6"/>
    <dgm:cxn modelId="{E90600F8-0F10-41D5-8BFB-56EC6EE728D8}" type="presOf" srcId="{E99AF907-7E91-472E-80F8-84C6AE33485B}" destId="{2E622A1F-4EF3-49DF-81DF-5F55FDF45C5A}" srcOrd="0" destOrd="0" presId="urn:microsoft.com/office/officeart/2005/8/layout/cycle6"/>
    <dgm:cxn modelId="{805075FC-23FD-469F-888D-FEA416E1F5EB}" srcId="{6EA25ABA-E517-47B3-8480-EDD6CFE6B7CD}" destId="{E99C0A93-BBD0-4113-B934-24BE2F3D7BEA}" srcOrd="3" destOrd="0" parTransId="{597D03D7-9BA2-48A0-B90D-1663E856A008}" sibTransId="{62314ED8-85D7-456A-9E5F-D5D0319F6C9C}"/>
    <dgm:cxn modelId="{872CC674-AF91-4910-9C3D-0AF8FBC7EDBD}" type="presParOf" srcId="{7DA6F88E-F771-4419-A630-4CC864345B64}" destId="{1AEABBDD-C268-41C6-877D-0D2EE1DE45FE}" srcOrd="0" destOrd="0" presId="urn:microsoft.com/office/officeart/2005/8/layout/cycle6"/>
    <dgm:cxn modelId="{3E87B6E0-4124-46D2-8B9B-4FC0F847892D}" type="presParOf" srcId="{7DA6F88E-F771-4419-A630-4CC864345B64}" destId="{76DC1C06-9ACC-4FB9-A415-D5C5D54D001E}" srcOrd="1" destOrd="0" presId="urn:microsoft.com/office/officeart/2005/8/layout/cycle6"/>
    <dgm:cxn modelId="{89B9B39F-CE28-4BBD-889D-86B23FCAD30F}" type="presParOf" srcId="{7DA6F88E-F771-4419-A630-4CC864345B64}" destId="{EB3CA7F7-2D9B-4FF5-B394-C370E45F69A6}" srcOrd="2" destOrd="0" presId="urn:microsoft.com/office/officeart/2005/8/layout/cycle6"/>
    <dgm:cxn modelId="{EDCFCFCD-D217-4686-89FB-9E4A13696ACF}" type="presParOf" srcId="{7DA6F88E-F771-4419-A630-4CC864345B64}" destId="{F6BB7D9B-2D4B-461E-9780-8EE5CB7AAB8C}" srcOrd="3" destOrd="0" presId="urn:microsoft.com/office/officeart/2005/8/layout/cycle6"/>
    <dgm:cxn modelId="{21C036EA-D53F-401A-8839-215BF4AA216C}" type="presParOf" srcId="{7DA6F88E-F771-4419-A630-4CC864345B64}" destId="{72E5F22E-8C88-4C0F-828C-35B6A839EB5D}" srcOrd="4" destOrd="0" presId="urn:microsoft.com/office/officeart/2005/8/layout/cycle6"/>
    <dgm:cxn modelId="{0A7C2AC7-0EFE-40C1-B63D-E958C60B692E}" type="presParOf" srcId="{7DA6F88E-F771-4419-A630-4CC864345B64}" destId="{2E622A1F-4EF3-49DF-81DF-5F55FDF45C5A}" srcOrd="5" destOrd="0" presId="urn:microsoft.com/office/officeart/2005/8/layout/cycle6"/>
    <dgm:cxn modelId="{DFA88DAD-079C-4628-A146-34BDA4DC684A}" type="presParOf" srcId="{7DA6F88E-F771-4419-A630-4CC864345B64}" destId="{C2FFAF84-39C1-4EE3-BF17-C75979E7C60A}" srcOrd="6" destOrd="0" presId="urn:microsoft.com/office/officeart/2005/8/layout/cycle6"/>
    <dgm:cxn modelId="{F8AB221E-1F97-4B67-8680-ABD623B00857}" type="presParOf" srcId="{7DA6F88E-F771-4419-A630-4CC864345B64}" destId="{A497BEBF-23E6-491C-A920-07348505D01E}" srcOrd="7" destOrd="0" presId="urn:microsoft.com/office/officeart/2005/8/layout/cycle6"/>
    <dgm:cxn modelId="{36411CB7-F5B3-4625-9344-BADB70C8AE9F}" type="presParOf" srcId="{7DA6F88E-F771-4419-A630-4CC864345B64}" destId="{5EA4B8C6-BFC8-4FE9-BAB2-1A55808B3FE2}" srcOrd="8" destOrd="0" presId="urn:microsoft.com/office/officeart/2005/8/layout/cycle6"/>
    <dgm:cxn modelId="{83449DEA-1207-40E8-B207-0A9D36B0F8B7}" type="presParOf" srcId="{7DA6F88E-F771-4419-A630-4CC864345B64}" destId="{9201D49D-3693-45A5-9AB7-21D4B5525D24}" srcOrd="9" destOrd="0" presId="urn:microsoft.com/office/officeart/2005/8/layout/cycle6"/>
    <dgm:cxn modelId="{DFB439B1-DCAC-413E-9733-B9585C79A1C7}" type="presParOf" srcId="{7DA6F88E-F771-4419-A630-4CC864345B64}" destId="{7D22CF18-F9C2-4539-9A6B-8335E302D77E}" srcOrd="10" destOrd="0" presId="urn:microsoft.com/office/officeart/2005/8/layout/cycle6"/>
    <dgm:cxn modelId="{887E1C4A-C4A8-47F4-87F4-CABEDA3E50B2}" type="presParOf" srcId="{7DA6F88E-F771-4419-A630-4CC864345B64}" destId="{466DBBF2-36EB-4F3E-BBC1-BC8500AD071E}" srcOrd="11" destOrd="0" presId="urn:microsoft.com/office/officeart/2005/8/layout/cycle6"/>
    <dgm:cxn modelId="{538E9C60-C507-476D-AC11-5A20CADFED7F}" type="presParOf" srcId="{7DA6F88E-F771-4419-A630-4CC864345B64}" destId="{79A73742-71D4-43D3-925A-E56FED4CE763}" srcOrd="12" destOrd="0" presId="urn:microsoft.com/office/officeart/2005/8/layout/cycle6"/>
    <dgm:cxn modelId="{2FBF161F-AD78-4F44-BC42-AD361911DC90}" type="presParOf" srcId="{7DA6F88E-F771-4419-A630-4CC864345B64}" destId="{267FB54E-D535-4683-B630-39D2D797CEAF}" srcOrd="13" destOrd="0" presId="urn:microsoft.com/office/officeart/2005/8/layout/cycle6"/>
    <dgm:cxn modelId="{7B53F936-ED29-4B57-B121-F42B05829CD0}" type="presParOf" srcId="{7DA6F88E-F771-4419-A630-4CC864345B64}" destId="{0611299C-D68D-48A0-80D2-23D0066FC570}"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ABBDD-C268-41C6-877D-0D2EE1DE45FE}">
      <dsp:nvSpPr>
        <dsp:cNvPr id="0" name=""/>
        <dsp:cNvSpPr/>
      </dsp:nvSpPr>
      <dsp:spPr>
        <a:xfrm>
          <a:off x="2641225" y="513"/>
          <a:ext cx="1164783" cy="757109"/>
        </a:xfrm>
        <a:prstGeom prst="roundRect">
          <a:avLst/>
        </a:prstGeom>
        <a:solidFill>
          <a:srgbClr val="7B5D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Federal Government</a:t>
          </a:r>
        </a:p>
      </dsp:txBody>
      <dsp:txXfrm>
        <a:off x="2678184" y="37472"/>
        <a:ext cx="1090865" cy="683191"/>
      </dsp:txXfrm>
    </dsp:sp>
    <dsp:sp modelId="{EB3CA7F7-2D9B-4FF5-B394-C370E45F69A6}">
      <dsp:nvSpPr>
        <dsp:cNvPr id="0" name=""/>
        <dsp:cNvSpPr/>
      </dsp:nvSpPr>
      <dsp:spPr>
        <a:xfrm>
          <a:off x="1663974" y="358573"/>
          <a:ext cx="3025516" cy="3025516"/>
        </a:xfrm>
        <a:custGeom>
          <a:avLst/>
          <a:gdLst/>
          <a:ahLst/>
          <a:cxnLst/>
          <a:rect l="0" t="0" r="0" b="0"/>
          <a:pathLst>
            <a:path>
              <a:moveTo>
                <a:pt x="2150033" y="140782"/>
              </a:moveTo>
              <a:arcTo wR="1512758" hR="1512758" stAng="17694875" swAng="1990957"/>
            </a:path>
          </a:pathLst>
        </a:custGeom>
        <a:noFill/>
        <a:ln w="6350" cap="flat" cmpd="sng" algn="ctr">
          <a:solidFill>
            <a:srgbClr val="FF66CC"/>
          </a:solidFill>
          <a:prstDash val="solid"/>
          <a:miter lim="800000"/>
        </a:ln>
        <a:effectLst/>
      </dsp:spPr>
      <dsp:style>
        <a:lnRef idx="1">
          <a:scrgbClr r="0" g="0" b="0"/>
        </a:lnRef>
        <a:fillRef idx="0">
          <a:scrgbClr r="0" g="0" b="0"/>
        </a:fillRef>
        <a:effectRef idx="0">
          <a:scrgbClr r="0" g="0" b="0"/>
        </a:effectRef>
        <a:fontRef idx="minor"/>
      </dsp:style>
    </dsp:sp>
    <dsp:sp modelId="{F6BB7D9B-2D4B-461E-9780-8EE5CB7AAB8C}">
      <dsp:nvSpPr>
        <dsp:cNvPr id="0" name=""/>
        <dsp:cNvSpPr/>
      </dsp:nvSpPr>
      <dsp:spPr>
        <a:xfrm>
          <a:off x="4060514" y="1079360"/>
          <a:ext cx="1164783" cy="757109"/>
        </a:xfrm>
        <a:prstGeom prst="roundRect">
          <a:avLst/>
        </a:prstGeom>
        <a:solidFill>
          <a:srgbClr val="9D83B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States</a:t>
          </a:r>
        </a:p>
      </dsp:txBody>
      <dsp:txXfrm>
        <a:off x="4097473" y="1116319"/>
        <a:ext cx="1090865" cy="683191"/>
      </dsp:txXfrm>
    </dsp:sp>
    <dsp:sp modelId="{2E622A1F-4EF3-49DF-81DF-5F55FDF45C5A}">
      <dsp:nvSpPr>
        <dsp:cNvPr id="0" name=""/>
        <dsp:cNvSpPr/>
      </dsp:nvSpPr>
      <dsp:spPr>
        <a:xfrm>
          <a:off x="1684268" y="419939"/>
          <a:ext cx="3025516" cy="3025516"/>
        </a:xfrm>
        <a:custGeom>
          <a:avLst/>
          <a:gdLst/>
          <a:ahLst/>
          <a:cxnLst/>
          <a:rect l="0" t="0" r="0" b="0"/>
          <a:pathLst>
            <a:path>
              <a:moveTo>
                <a:pt x="3023015" y="1425805"/>
              </a:moveTo>
              <a:arcTo wR="1512758" hR="1512758" stAng="21402289" swAng="2104054"/>
            </a:path>
          </a:pathLst>
        </a:custGeom>
        <a:noFill/>
        <a:ln w="6350" cap="flat" cmpd="sng" algn="ctr">
          <a:solidFill>
            <a:srgbClr val="FF66CC"/>
          </a:solidFill>
          <a:prstDash val="solid"/>
          <a:miter lim="800000"/>
        </a:ln>
        <a:effectLst/>
      </dsp:spPr>
      <dsp:style>
        <a:lnRef idx="1">
          <a:scrgbClr r="0" g="0" b="0"/>
        </a:lnRef>
        <a:fillRef idx="0">
          <a:scrgbClr r="0" g="0" b="0"/>
        </a:fillRef>
        <a:effectRef idx="0">
          <a:scrgbClr r="0" g="0" b="0"/>
        </a:effectRef>
        <a:fontRef idx="minor"/>
      </dsp:style>
    </dsp:sp>
    <dsp:sp modelId="{C2FFAF84-39C1-4EE3-BF17-C75979E7C60A}">
      <dsp:nvSpPr>
        <dsp:cNvPr id="0" name=""/>
        <dsp:cNvSpPr/>
      </dsp:nvSpPr>
      <dsp:spPr>
        <a:xfrm>
          <a:off x="3530402" y="2737119"/>
          <a:ext cx="1164783" cy="757109"/>
        </a:xfrm>
        <a:prstGeom prst="roundRect">
          <a:avLst/>
        </a:prstGeom>
        <a:solidFill>
          <a:srgbClr val="A790BE"/>
        </a:solidFill>
        <a:ln w="12700" cap="flat" cmpd="sng" algn="ctr">
          <a:solidFill>
            <a:schemeClr val="accent5">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Colleges &amp; Universities</a:t>
          </a:r>
        </a:p>
      </dsp:txBody>
      <dsp:txXfrm>
        <a:off x="3567361" y="2774078"/>
        <a:ext cx="1090865" cy="683191"/>
      </dsp:txXfrm>
    </dsp:sp>
    <dsp:sp modelId="{5EA4B8C6-BFC8-4FE9-BAB2-1A55808B3FE2}">
      <dsp:nvSpPr>
        <dsp:cNvPr id="0" name=""/>
        <dsp:cNvSpPr/>
      </dsp:nvSpPr>
      <dsp:spPr>
        <a:xfrm>
          <a:off x="1710858" y="379068"/>
          <a:ext cx="3025516" cy="3025516"/>
        </a:xfrm>
        <a:custGeom>
          <a:avLst/>
          <a:gdLst/>
          <a:ahLst/>
          <a:cxnLst/>
          <a:rect l="0" t="0" r="0" b="0"/>
          <a:pathLst>
            <a:path>
              <a:moveTo>
                <a:pt x="1813532" y="2995314"/>
              </a:moveTo>
              <a:arcTo wR="1512758" hR="1512758" stAng="4711904" swAng="1376193"/>
            </a:path>
          </a:pathLst>
        </a:custGeom>
        <a:noFill/>
        <a:ln w="6350" cap="flat" cmpd="sng" algn="ctr">
          <a:solidFill>
            <a:srgbClr val="FF66CC"/>
          </a:solidFill>
          <a:prstDash val="solid"/>
          <a:miter lim="800000"/>
        </a:ln>
        <a:effectLst/>
      </dsp:spPr>
      <dsp:style>
        <a:lnRef idx="1">
          <a:scrgbClr r="0" g="0" b="0"/>
        </a:lnRef>
        <a:fillRef idx="0">
          <a:scrgbClr r="0" g="0" b="0"/>
        </a:fillRef>
        <a:effectRef idx="0">
          <a:scrgbClr r="0" g="0" b="0"/>
        </a:effectRef>
        <a:fontRef idx="minor"/>
      </dsp:style>
    </dsp:sp>
    <dsp:sp modelId="{9201D49D-3693-45A5-9AB7-21D4B5525D24}">
      <dsp:nvSpPr>
        <dsp:cNvPr id="0" name=""/>
        <dsp:cNvSpPr/>
      </dsp:nvSpPr>
      <dsp:spPr>
        <a:xfrm>
          <a:off x="1752048" y="2737119"/>
          <a:ext cx="1164783" cy="757109"/>
        </a:xfrm>
        <a:prstGeom prst="roundRect">
          <a:avLst/>
        </a:prstGeom>
        <a:solidFill>
          <a:srgbClr val="BAA8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Private Sources</a:t>
          </a:r>
        </a:p>
      </dsp:txBody>
      <dsp:txXfrm>
        <a:off x="1789007" y="2774078"/>
        <a:ext cx="1090865" cy="683191"/>
      </dsp:txXfrm>
    </dsp:sp>
    <dsp:sp modelId="{466DBBF2-36EB-4F3E-BBC1-BC8500AD071E}">
      <dsp:nvSpPr>
        <dsp:cNvPr id="0" name=""/>
        <dsp:cNvSpPr/>
      </dsp:nvSpPr>
      <dsp:spPr>
        <a:xfrm>
          <a:off x="1717972" y="389723"/>
          <a:ext cx="3025516" cy="3025516"/>
        </a:xfrm>
        <a:custGeom>
          <a:avLst/>
          <a:gdLst/>
          <a:ahLst/>
          <a:cxnLst/>
          <a:rect l="0" t="0" r="0" b="0"/>
          <a:pathLst>
            <a:path>
              <a:moveTo>
                <a:pt x="245909" y="2339518"/>
              </a:moveTo>
              <a:arcTo wR="1512758" hR="1512758" stAng="8812265" swAng="2135462"/>
            </a:path>
          </a:pathLst>
        </a:custGeom>
        <a:noFill/>
        <a:ln w="6350" cap="flat" cmpd="sng" algn="ctr">
          <a:solidFill>
            <a:srgbClr val="FF66CC"/>
          </a:solidFill>
          <a:prstDash val="solid"/>
          <a:miter lim="800000"/>
        </a:ln>
        <a:effectLst/>
      </dsp:spPr>
      <dsp:style>
        <a:lnRef idx="1">
          <a:scrgbClr r="0" g="0" b="0"/>
        </a:lnRef>
        <a:fillRef idx="0">
          <a:scrgbClr r="0" g="0" b="0"/>
        </a:fillRef>
        <a:effectRef idx="0">
          <a:scrgbClr r="0" g="0" b="0"/>
        </a:effectRef>
        <a:fontRef idx="minor"/>
      </dsp:style>
    </dsp:sp>
    <dsp:sp modelId="{79A73742-71D4-43D3-925A-E56FED4CE763}">
      <dsp:nvSpPr>
        <dsp:cNvPr id="0" name=""/>
        <dsp:cNvSpPr/>
      </dsp:nvSpPr>
      <dsp:spPr>
        <a:xfrm>
          <a:off x="1202514" y="1070970"/>
          <a:ext cx="1164783" cy="757109"/>
        </a:xfrm>
        <a:prstGeom prst="roundRect">
          <a:avLst/>
        </a:prstGeom>
        <a:solidFill>
          <a:srgbClr val="CDC0D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Employers</a:t>
          </a:r>
        </a:p>
      </dsp:txBody>
      <dsp:txXfrm>
        <a:off x="1239473" y="1107929"/>
        <a:ext cx="1090865" cy="683191"/>
      </dsp:txXfrm>
    </dsp:sp>
    <dsp:sp modelId="{0611299C-D68D-48A0-80D2-23D0066FC570}">
      <dsp:nvSpPr>
        <dsp:cNvPr id="0" name=""/>
        <dsp:cNvSpPr/>
      </dsp:nvSpPr>
      <dsp:spPr>
        <a:xfrm>
          <a:off x="1723283" y="373820"/>
          <a:ext cx="3025516" cy="3025516"/>
        </a:xfrm>
        <a:custGeom>
          <a:avLst/>
          <a:gdLst/>
          <a:ahLst/>
          <a:cxnLst/>
          <a:rect l="0" t="0" r="0" b="0"/>
          <a:pathLst>
            <a:path>
              <a:moveTo>
                <a:pt x="243522" y="689667"/>
              </a:moveTo>
              <a:arcTo wR="1512758" hR="1512758" stAng="12777788" swAng="2012757"/>
            </a:path>
          </a:pathLst>
        </a:custGeom>
        <a:noFill/>
        <a:ln w="6350" cap="flat" cmpd="sng" algn="ctr">
          <a:solidFill>
            <a:srgbClr val="FF66CC"/>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8CF48DB-1B7F-4C6C-A1FE-6FBEFFEB89C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50C61B5-C623-4F3C-8F22-9179F822729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B99740C-BADB-42E6-8826-1EBF8189A242}" type="datetimeFigureOut">
              <a:rPr lang="en-US" smtClean="0"/>
              <a:t>2/2/2024</a:t>
            </a:fld>
            <a:endParaRPr lang="en-US"/>
          </a:p>
        </p:txBody>
      </p:sp>
      <p:sp>
        <p:nvSpPr>
          <p:cNvPr id="4" name="Footer Placeholder 3">
            <a:extLst>
              <a:ext uri="{FF2B5EF4-FFF2-40B4-BE49-F238E27FC236}">
                <a16:creationId xmlns:a16="http://schemas.microsoft.com/office/drawing/2014/main" id="{BC4E3ACF-8C34-454D-8930-17D4CAB78E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DE80AA2-E29C-4363-BC4B-1E4A8FA8322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3B300D7-EFF9-4145-B22B-D17F1BE13FC8}" type="slidenum">
              <a:rPr lang="en-US" smtClean="0"/>
              <a:t>‹#›</a:t>
            </a:fld>
            <a:endParaRPr lang="en-US"/>
          </a:p>
        </p:txBody>
      </p:sp>
    </p:spTree>
    <p:extLst>
      <p:ext uri="{BB962C8B-B14F-4D97-AF65-F5344CB8AC3E}">
        <p14:creationId xmlns:p14="http://schemas.microsoft.com/office/powerpoint/2010/main" val="30021830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532A4-182A-465E-B7A2-8C12BC88F959}"/>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2941579-939E-4E5A-A59D-9FF0D9656FC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B3450CE7-8A94-4140-83B7-684A0CFB6A32}"/>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D8D396C5-5B55-46D4-B283-222542E596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773FDF-71F1-438F-9F4F-0573234D75CA}"/>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2696988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BF788-AB2B-4505-933A-4B7B30CB35F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3646B9-6F50-433F-A72F-11495BAB7C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BAE2DA-5329-4DEB-AF6C-085AFBF0B68F}"/>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B50D17AE-C2D3-47B9-9B59-3E0D73D909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66D765-5879-4C7F-8EEE-B20CC6552AFF}"/>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1194519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1134E-CCC1-43CE-83A1-0607FD5C143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657B0124-0EFB-4C6C-8FED-B1EA1112DD22}"/>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C1B78A2-6969-4D97-9469-AF709DDF9397}"/>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6B1A6356-1955-4101-A64A-850B6D1483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B58A97-1004-42B2-8481-E01FFDD26B04}"/>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3950041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3866E-F5AF-45FA-932E-B85B411E5C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64B4F6-C8F4-40B1-A22A-7311B8CDC789}"/>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B5B880-9021-414E-B370-445791C400B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BD1BA2B-411E-4A40-BB66-B317486DEA60}"/>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6" name="Footer Placeholder 5">
            <a:extLst>
              <a:ext uri="{FF2B5EF4-FFF2-40B4-BE49-F238E27FC236}">
                <a16:creationId xmlns:a16="http://schemas.microsoft.com/office/drawing/2014/main" id="{508EE821-C180-46C7-ABC2-CD5B107D4B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F5A2ED-AA9D-4265-B9CD-0F88B4A566D4}"/>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1130873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BDB04-5C1A-4066-B841-A22F38A0A620}"/>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4C0877D-1B8B-4786-8E92-79D144D506DB}"/>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F5CEBA69-AD2A-4A16-B559-00E06F7E6168}"/>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9A3E8F-DC46-4EC3-B7F7-23135E93267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26DFB419-92EC-4BA8-841B-0B6045B53718}"/>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5391BB2-FA34-4033-9514-5CF77B886C70}"/>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8" name="Footer Placeholder 7">
            <a:extLst>
              <a:ext uri="{FF2B5EF4-FFF2-40B4-BE49-F238E27FC236}">
                <a16:creationId xmlns:a16="http://schemas.microsoft.com/office/drawing/2014/main" id="{47E245DC-7C72-432E-978F-06F639B40A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603A01-CA13-491A-B84D-41B7375C9D1E}"/>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3103113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4B170-FACD-40C5-AAF5-B7BB434F6A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030B7C-4BE4-43B2-BF74-56746761D6D2}"/>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4" name="Footer Placeholder 3">
            <a:extLst>
              <a:ext uri="{FF2B5EF4-FFF2-40B4-BE49-F238E27FC236}">
                <a16:creationId xmlns:a16="http://schemas.microsoft.com/office/drawing/2014/main" id="{21564B04-845F-4489-AF84-1678FF36A9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F83043-FB13-40ED-82DF-F301F238AB5D}"/>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1270029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C2EB49-B0EB-4FD9-A98A-5221A2A0DDE2}"/>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3" name="Footer Placeholder 2">
            <a:extLst>
              <a:ext uri="{FF2B5EF4-FFF2-40B4-BE49-F238E27FC236}">
                <a16:creationId xmlns:a16="http://schemas.microsoft.com/office/drawing/2014/main" id="{4D27A306-B398-4BCB-9DCF-88E371CE05A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73B7947-CC76-448D-9BC3-9D9BEBB89F38}"/>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1977570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AC380-9756-4F64-92D1-80CE705580E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4E1D1F6C-C48B-4E2C-8EA0-7DBB5C7C2A3B}"/>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D06DFE-9332-4FE6-AA69-72FD60A7AB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6AA1B8BC-A297-476D-83D1-F772254A369F}"/>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6" name="Footer Placeholder 5">
            <a:extLst>
              <a:ext uri="{FF2B5EF4-FFF2-40B4-BE49-F238E27FC236}">
                <a16:creationId xmlns:a16="http://schemas.microsoft.com/office/drawing/2014/main" id="{0E44933B-2AA9-489A-9A35-5C4EA7E6B0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8F188E-57AE-4453-B461-324A25EA3CB4}"/>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2371975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EE405-B2F3-4385-9A46-F859FAA1156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AF18500C-A5F3-47D8-80B2-94BFEC3B793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47FA5DB8-47A7-4FC7-8D5C-FDF0E53A53D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9367534E-936C-4380-BCA0-81B1CE081F4F}"/>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6" name="Footer Placeholder 5">
            <a:extLst>
              <a:ext uri="{FF2B5EF4-FFF2-40B4-BE49-F238E27FC236}">
                <a16:creationId xmlns:a16="http://schemas.microsoft.com/office/drawing/2014/main" id="{682F903E-011A-4C80-8672-BD0D05F292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E0ED11-BDBA-4CD0-A63E-AB30187AC1A4}"/>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66367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48097-6F54-48F0-8BB0-9DABCCDEE8D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4E2A01C-D718-42DE-B738-263A4538AEA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DFB854-2174-4C37-9208-9A366B1FAE3C}"/>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2881C36D-8EA3-4F81-977F-28D07670EE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A833CB-6D6F-4D38-8FF8-80C84579B88E}"/>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3084991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A4120A-327F-4CC7-8C2F-8CDB1ED3083B}"/>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625318-C9E2-47DB-8051-6365D182FA9A}"/>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F682E3-1D6D-42C4-B9E5-4E83128988BE}"/>
              </a:ext>
            </a:extLst>
          </p:cNvPr>
          <p:cNvSpPr>
            <a:spLocks noGrp="1"/>
          </p:cNvSpPr>
          <p:nvPr>
            <p:ph type="dt" sz="half" idx="10"/>
          </p:nvPr>
        </p:nvSpPr>
        <p:spPr/>
        <p:txBody>
          <a:body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E5F244F7-0EAF-4812-8DB9-CE78AA06F0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9BA5C4-3638-480A-A010-54C04987253F}"/>
              </a:ext>
            </a:extLst>
          </p:cNvPr>
          <p:cNvSpPr>
            <a:spLocks noGrp="1"/>
          </p:cNvSpPr>
          <p:nvPr>
            <p:ph type="sldNum" sz="quarter" idx="12"/>
          </p:nvPr>
        </p:nvSpPr>
        <p:spPr/>
        <p:txBody>
          <a:bodyPr/>
          <a:lstStyle/>
          <a:p>
            <a:fld id="{47ECA050-D70D-4E85-B28C-3C57BCE11BDF}" type="slidenum">
              <a:rPr lang="en-US" smtClean="0"/>
              <a:t>‹#›</a:t>
            </a:fld>
            <a:endParaRPr lang="en-US"/>
          </a:p>
        </p:txBody>
      </p:sp>
    </p:spTree>
    <p:extLst>
      <p:ext uri="{BB962C8B-B14F-4D97-AF65-F5344CB8AC3E}">
        <p14:creationId xmlns:p14="http://schemas.microsoft.com/office/powerpoint/2010/main" val="1901085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F379F-24F5-4FDF-BE78-400BFCCC827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D9D9109E-88CD-41A6-A6BE-8566FE1925A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6360EDAD-CA5C-42E9-8171-83882A21F69F}"/>
              </a:ext>
            </a:extLst>
          </p:cNvPr>
          <p:cNvSpPr>
            <a:spLocks noGrp="1"/>
          </p:cNvSpPr>
          <p:nvPr>
            <p:ph type="dt" sz="half" idx="10"/>
          </p:nvPr>
        </p:nvSpPr>
        <p:spPr/>
        <p:txBody>
          <a:bodyPr/>
          <a:lstStyle/>
          <a:p>
            <a:fld id="{5923F103-BC34-4FE4-A40E-EDDEECFDA5D0}" type="datetimeFigureOut">
              <a:rPr lang="en-US" smtClean="0"/>
              <a:pPr/>
              <a:t>2/2/2024</a:t>
            </a:fld>
            <a:endParaRPr lang="en-US" dirty="0"/>
          </a:p>
        </p:txBody>
      </p:sp>
      <p:sp>
        <p:nvSpPr>
          <p:cNvPr id="5" name="Footer Placeholder 4">
            <a:extLst>
              <a:ext uri="{FF2B5EF4-FFF2-40B4-BE49-F238E27FC236}">
                <a16:creationId xmlns:a16="http://schemas.microsoft.com/office/drawing/2014/main" id="{2EC2F3FC-3FE3-4C00-A635-6C9B2974DF1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C232543-0E22-4F77-A7A1-284FF7B5052B}"/>
              </a:ext>
            </a:extLst>
          </p:cNvPr>
          <p:cNvSpPr>
            <a:spLocks noGrp="1"/>
          </p:cNvSpPr>
          <p:nvPr>
            <p:ph type="sldNum" sz="quarter" idx="12"/>
          </p:nvPr>
        </p:nvSpPr>
        <p:spPr/>
        <p:txBody>
          <a:bodyPr/>
          <a:lstStyle/>
          <a:p>
            <a:fld id="{D57F1E4F-1CFF-5643-939E-217C01CDF565}" type="slidenum">
              <a:rPr lang="en-US" smtClean="0"/>
              <a:pPr/>
              <a:t>‹#›</a:t>
            </a:fld>
            <a:endParaRPr lang="en-US" dirty="0"/>
          </a:p>
        </p:txBody>
      </p:sp>
      <p:pic>
        <p:nvPicPr>
          <p:cNvPr id="7" name="Picture 6">
            <a:extLst>
              <a:ext uri="{FF2B5EF4-FFF2-40B4-BE49-F238E27FC236}">
                <a16:creationId xmlns:a16="http://schemas.microsoft.com/office/drawing/2014/main" id="{BE07E9D5-CF5B-4B98-BEDB-DD88475F260E}"/>
              </a:ext>
            </a:extLst>
          </p:cNvPr>
          <p:cNvPicPr>
            <a:picLocks noChangeAspect="1"/>
          </p:cNvPicPr>
          <p:nvPr userDrawn="1"/>
        </p:nvPicPr>
        <p:blipFill>
          <a:blip r:embed="rId2"/>
          <a:stretch>
            <a:fillRect/>
          </a:stretch>
        </p:blipFill>
        <p:spPr>
          <a:xfrm>
            <a:off x="1" y="5997264"/>
            <a:ext cx="6853370" cy="877824"/>
          </a:xfrm>
          <a:prstGeom prst="rect">
            <a:avLst/>
          </a:prstGeom>
        </p:spPr>
      </p:pic>
    </p:spTree>
    <p:extLst>
      <p:ext uri="{BB962C8B-B14F-4D97-AF65-F5344CB8AC3E}">
        <p14:creationId xmlns:p14="http://schemas.microsoft.com/office/powerpoint/2010/main" val="1373087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BF1B9-8CE7-4FB3-8FFC-BFB2ABBF4D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86A9E5-85DA-4888-AEF9-0CAFD5AEE2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5857C4-8448-4929-95D8-7AD7E302F676}"/>
              </a:ext>
            </a:extLst>
          </p:cNvPr>
          <p:cNvSpPr>
            <a:spLocks noGrp="1"/>
          </p:cNvSpPr>
          <p:nvPr>
            <p:ph type="dt" sz="half" idx="10"/>
          </p:nvPr>
        </p:nvSpPr>
        <p:spPr/>
        <p:txBody>
          <a:bodyPr/>
          <a:lstStyle/>
          <a:p>
            <a:fld id="{19C9CA7B-DFD4-44B5-8C60-D14B8CD1FB59}" type="datetimeFigureOut">
              <a:rPr lang="en-US" smtClean="0"/>
              <a:t>2/2/2024</a:t>
            </a:fld>
            <a:endParaRPr lang="en-US" dirty="0"/>
          </a:p>
        </p:txBody>
      </p:sp>
      <p:sp>
        <p:nvSpPr>
          <p:cNvPr id="5" name="Footer Placeholder 4">
            <a:extLst>
              <a:ext uri="{FF2B5EF4-FFF2-40B4-BE49-F238E27FC236}">
                <a16:creationId xmlns:a16="http://schemas.microsoft.com/office/drawing/2014/main" id="{5EC4AE50-8AE7-4C0F-A88A-91FE4974C53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5E46E28-6C35-4E54-8825-436BF981850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369438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D8BC7-EA67-4521-82D0-8528B9D3D1CA}"/>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16D5EAEE-E3CD-420B-B44F-ADB00814C2F0}"/>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051DC9F-3F9D-4E9D-8A40-1E99F745D16F}"/>
              </a:ext>
            </a:extLst>
          </p:cNvPr>
          <p:cNvSpPr>
            <a:spLocks noGrp="1"/>
          </p:cNvSpPr>
          <p:nvPr>
            <p:ph type="dt" sz="half" idx="10"/>
          </p:nvPr>
        </p:nvSpPr>
        <p:spPr/>
        <p:txBody>
          <a:bodyPr/>
          <a:lstStyle/>
          <a:p>
            <a:fld id="{F34E6425-0181-43F2-84FC-787E803FD2F8}" type="datetimeFigureOut">
              <a:rPr lang="en-US" smtClean="0"/>
              <a:t>2/2/2024</a:t>
            </a:fld>
            <a:endParaRPr lang="en-US" dirty="0"/>
          </a:p>
        </p:txBody>
      </p:sp>
      <p:sp>
        <p:nvSpPr>
          <p:cNvPr id="5" name="Footer Placeholder 4">
            <a:extLst>
              <a:ext uri="{FF2B5EF4-FFF2-40B4-BE49-F238E27FC236}">
                <a16:creationId xmlns:a16="http://schemas.microsoft.com/office/drawing/2014/main" id="{FA340273-9F10-437E-9D10-A365AE25CE1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45275EB-BCF2-48F6-87C7-CD8EAADCACC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1405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306FD-2BBB-4F1C-B1F5-C4053E9DA9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199ABC-4227-428B-B355-57BE52250352}"/>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C68F52F-836E-4F27-9DF2-80E456955F5F}"/>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83D132E-D26D-4574-959C-E9A813735E69}"/>
              </a:ext>
            </a:extLst>
          </p:cNvPr>
          <p:cNvSpPr>
            <a:spLocks noGrp="1"/>
          </p:cNvSpPr>
          <p:nvPr>
            <p:ph type="dt" sz="half" idx="10"/>
          </p:nvPr>
        </p:nvSpPr>
        <p:spPr/>
        <p:txBody>
          <a:bodyPr/>
          <a:lstStyle/>
          <a:p>
            <a:fld id="{3BDB8791-F1B0-41E7-B7FD-A781E65C4266}" type="datetimeFigureOut">
              <a:rPr lang="en-US" smtClean="0"/>
              <a:t>2/2/2024</a:t>
            </a:fld>
            <a:endParaRPr lang="en-US" dirty="0"/>
          </a:p>
        </p:txBody>
      </p:sp>
      <p:sp>
        <p:nvSpPr>
          <p:cNvPr id="6" name="Footer Placeholder 5">
            <a:extLst>
              <a:ext uri="{FF2B5EF4-FFF2-40B4-BE49-F238E27FC236}">
                <a16:creationId xmlns:a16="http://schemas.microsoft.com/office/drawing/2014/main" id="{B52D66C2-B37F-4010-B671-5FC0FF4E039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46C5EE2-9147-4116-B13E-3406C5A47126}"/>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42507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EE11E-AC29-4A40-8A55-34803CCD5910}"/>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938D818-D0E7-444A-836F-5DC9A639707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291930A0-6D55-48CA-B095-4E0712CBA049}"/>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09EB712-108F-4452-8E73-E04B3591DD4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F680016D-72E5-4675-9E05-874FFF1A2098}"/>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CAEF48-36BB-4EEF-ABE9-95E011EB436A}"/>
              </a:ext>
            </a:extLst>
          </p:cNvPr>
          <p:cNvSpPr>
            <a:spLocks noGrp="1"/>
          </p:cNvSpPr>
          <p:nvPr>
            <p:ph type="dt" sz="half" idx="10"/>
          </p:nvPr>
        </p:nvSpPr>
        <p:spPr/>
        <p:txBody>
          <a:bodyPr/>
          <a:lstStyle/>
          <a:p>
            <a:fld id="{5FDD63B2-E120-4ED8-B27B-C685F510A5FE}" type="datetimeFigureOut">
              <a:rPr lang="en-US" smtClean="0"/>
              <a:t>2/2/2024</a:t>
            </a:fld>
            <a:endParaRPr lang="en-US" dirty="0"/>
          </a:p>
        </p:txBody>
      </p:sp>
      <p:sp>
        <p:nvSpPr>
          <p:cNvPr id="8" name="Footer Placeholder 7">
            <a:extLst>
              <a:ext uri="{FF2B5EF4-FFF2-40B4-BE49-F238E27FC236}">
                <a16:creationId xmlns:a16="http://schemas.microsoft.com/office/drawing/2014/main" id="{3DD4C6ED-81D1-4882-AEBC-54297C5256D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2FDD2D8-D2EF-4A23-9CC4-823FFB1F3840}"/>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27439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8AD8F-E309-424B-B384-B86B1EB00E8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0168188-C11A-4DCF-80FB-239DD4201975}"/>
              </a:ext>
            </a:extLst>
          </p:cNvPr>
          <p:cNvSpPr>
            <a:spLocks noGrp="1"/>
          </p:cNvSpPr>
          <p:nvPr>
            <p:ph type="dt" sz="half" idx="10"/>
          </p:nvPr>
        </p:nvSpPr>
        <p:spPr/>
        <p:txBody>
          <a:bodyPr/>
          <a:lstStyle/>
          <a:p>
            <a:fld id="{7AA18ACC-A947-437B-A130-35BD54FDF1E9}" type="datetimeFigureOut">
              <a:rPr lang="en-US" smtClean="0"/>
              <a:t>2/2/2024</a:t>
            </a:fld>
            <a:endParaRPr lang="en-US" dirty="0"/>
          </a:p>
        </p:txBody>
      </p:sp>
      <p:sp>
        <p:nvSpPr>
          <p:cNvPr id="4" name="Footer Placeholder 3">
            <a:extLst>
              <a:ext uri="{FF2B5EF4-FFF2-40B4-BE49-F238E27FC236}">
                <a16:creationId xmlns:a16="http://schemas.microsoft.com/office/drawing/2014/main" id="{6ED860BA-2E8B-4D36-8D8E-72B5F384574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3A5AB86-C9D7-4430-93C6-B668C243C5B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93396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A48B45-9B3A-4124-9DDC-01527050FB2A}"/>
              </a:ext>
            </a:extLst>
          </p:cNvPr>
          <p:cNvSpPr>
            <a:spLocks noGrp="1"/>
          </p:cNvSpPr>
          <p:nvPr>
            <p:ph type="dt" sz="half" idx="10"/>
          </p:nvPr>
        </p:nvSpPr>
        <p:spPr/>
        <p:txBody>
          <a:bodyPr/>
          <a:lstStyle/>
          <a:p>
            <a:fld id="{7C8D7E02-BCB8-4D50-A234-369438C08659}" type="datetimeFigureOut">
              <a:rPr lang="en-US" smtClean="0"/>
              <a:t>2/2/2024</a:t>
            </a:fld>
            <a:endParaRPr lang="en-US" dirty="0"/>
          </a:p>
        </p:txBody>
      </p:sp>
      <p:sp>
        <p:nvSpPr>
          <p:cNvPr id="3" name="Footer Placeholder 2">
            <a:extLst>
              <a:ext uri="{FF2B5EF4-FFF2-40B4-BE49-F238E27FC236}">
                <a16:creationId xmlns:a16="http://schemas.microsoft.com/office/drawing/2014/main" id="{DCC42767-3CF0-425A-B2DD-CD4662032B1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4526041-622C-4BC8-A6E5-4C650DE407B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305553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4F1E3-CF81-42A2-8827-EF7BDB70F4A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55688E21-F52E-4382-A918-BF345FB363D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FAD3339-A0B3-4BF3-85F0-5D8697C0AA9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57B31681-CF74-47AA-B925-7AA186354E7A}"/>
              </a:ext>
            </a:extLst>
          </p:cNvPr>
          <p:cNvSpPr>
            <a:spLocks noGrp="1"/>
          </p:cNvSpPr>
          <p:nvPr>
            <p:ph type="dt" sz="half" idx="10"/>
          </p:nvPr>
        </p:nvSpPr>
        <p:spPr/>
        <p:txBody>
          <a:bodyPr/>
          <a:lstStyle/>
          <a:p>
            <a:fld id="{76E86A4C-8E40-4F87-A4F0-01A0687C5742}" type="datetimeFigureOut">
              <a:rPr lang="en-US" smtClean="0"/>
              <a:t>2/2/2024</a:t>
            </a:fld>
            <a:endParaRPr lang="en-US" dirty="0"/>
          </a:p>
        </p:txBody>
      </p:sp>
      <p:sp>
        <p:nvSpPr>
          <p:cNvPr id="6" name="Footer Placeholder 5">
            <a:extLst>
              <a:ext uri="{FF2B5EF4-FFF2-40B4-BE49-F238E27FC236}">
                <a16:creationId xmlns:a16="http://schemas.microsoft.com/office/drawing/2014/main" id="{DA1825B5-31E9-4B91-B2A6-29E17C702D1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C5F5FAE-1E7A-4A07-A377-393B9AF7D57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4215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02686-2153-41FB-A92B-34CB624F6DB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651D16FE-F681-42DD-9FE6-CA2609A9D6F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FB74BC9-BC99-4E8E-818E-36D7DEA4E1E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75FDA23D-67EB-4031-8AE0-27B4B7C56575}"/>
              </a:ext>
            </a:extLst>
          </p:cNvPr>
          <p:cNvSpPr>
            <a:spLocks noGrp="1"/>
          </p:cNvSpPr>
          <p:nvPr>
            <p:ph type="dt" sz="half" idx="10"/>
          </p:nvPr>
        </p:nvSpPr>
        <p:spPr/>
        <p:txBody>
          <a:bodyPr/>
          <a:lstStyle/>
          <a:p>
            <a:fld id="{35E72C73-2D91-4E12-BA25-F0AA0C03599B}" type="datetimeFigureOut">
              <a:rPr lang="en-US" smtClean="0"/>
              <a:t>2/2/2024</a:t>
            </a:fld>
            <a:endParaRPr lang="en-US" dirty="0"/>
          </a:p>
        </p:txBody>
      </p:sp>
      <p:sp>
        <p:nvSpPr>
          <p:cNvPr id="6" name="Footer Placeholder 5">
            <a:extLst>
              <a:ext uri="{FF2B5EF4-FFF2-40B4-BE49-F238E27FC236}">
                <a16:creationId xmlns:a16="http://schemas.microsoft.com/office/drawing/2014/main" id="{1C4F06D8-F3AF-4628-BCDA-29E246B11DD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8A6AF6-04FB-4728-997D-8F43AD8E31E7}"/>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44605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7C9DB-B0CB-4A4C-9C6A-2C51575505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A79B39D-0AF8-4BA6-96E1-B350C34CD32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1F68D1-80D9-4946-9FD7-DCB5633C764B}"/>
              </a:ext>
            </a:extLst>
          </p:cNvPr>
          <p:cNvSpPr>
            <a:spLocks noGrp="1"/>
          </p:cNvSpPr>
          <p:nvPr>
            <p:ph type="dt" sz="half" idx="10"/>
          </p:nvPr>
        </p:nvSpPr>
        <p:spPr/>
        <p:txBody>
          <a:bodyPr/>
          <a:lstStyle/>
          <a:p>
            <a:fld id="{53086D93-FCAC-47E0-A2EE-787E62CA814C}" type="datetimeFigureOut">
              <a:rPr lang="en-US" smtClean="0"/>
              <a:t>2/2/2024</a:t>
            </a:fld>
            <a:endParaRPr lang="en-US" dirty="0"/>
          </a:p>
        </p:txBody>
      </p:sp>
      <p:sp>
        <p:nvSpPr>
          <p:cNvPr id="5" name="Footer Placeholder 4">
            <a:extLst>
              <a:ext uri="{FF2B5EF4-FFF2-40B4-BE49-F238E27FC236}">
                <a16:creationId xmlns:a16="http://schemas.microsoft.com/office/drawing/2014/main" id="{264665E0-F3EC-4C52-81C1-F38EAEBC9F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CF966DB-7B7E-40AA-B2E5-8168413853F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00254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4EB3C1-E1D7-482A-8F9B-186365EEB4A4}"/>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D8FD9A0-A97F-43A6-8C6A-999621042437}"/>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985BEF-C278-4734-AB2D-0E917E88141F}"/>
              </a:ext>
            </a:extLst>
          </p:cNvPr>
          <p:cNvSpPr>
            <a:spLocks noGrp="1"/>
          </p:cNvSpPr>
          <p:nvPr>
            <p:ph type="dt" sz="half" idx="10"/>
          </p:nvPr>
        </p:nvSpPr>
        <p:spPr/>
        <p:txBody>
          <a:bodyPr/>
          <a:lstStyle/>
          <a:p>
            <a:fld id="{CDA879A6-0FD0-4734-A311-86BFCA472E6E}" type="datetimeFigureOut">
              <a:rPr lang="en-US" smtClean="0"/>
              <a:t>2/2/2024</a:t>
            </a:fld>
            <a:endParaRPr lang="en-US" dirty="0"/>
          </a:p>
        </p:txBody>
      </p:sp>
      <p:sp>
        <p:nvSpPr>
          <p:cNvPr id="5" name="Footer Placeholder 4">
            <a:extLst>
              <a:ext uri="{FF2B5EF4-FFF2-40B4-BE49-F238E27FC236}">
                <a16:creationId xmlns:a16="http://schemas.microsoft.com/office/drawing/2014/main" id="{7218B63B-F140-4572-AB83-01E029EC028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47CBA53-A0B5-4942-AED9-355AAB21ABBF}"/>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09608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15114-7320-4AB6-81BF-2AB3AFFB241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A315A60-BEF1-4D02-B8A8-73F060DBE724}"/>
              </a:ext>
            </a:extLst>
          </p:cNvPr>
          <p:cNvSpPr>
            <a:spLocks noGrp="1"/>
          </p:cNvSpPr>
          <p:nvPr>
            <p:ph type="dt" sz="half" idx="10"/>
          </p:nvPr>
        </p:nvSpPr>
        <p:spPr/>
        <p:txBody>
          <a:bodyPr/>
          <a:lstStyle/>
          <a:p>
            <a:fld id="{2BE451C3-0FF4-47C4-B829-773ADF60F88C}" type="datetimeFigureOut">
              <a:rPr lang="en-US" smtClean="0"/>
              <a:t>2/2/2024</a:t>
            </a:fld>
            <a:endParaRPr lang="en-US" dirty="0"/>
          </a:p>
        </p:txBody>
      </p:sp>
      <p:sp>
        <p:nvSpPr>
          <p:cNvPr id="4" name="Footer Placeholder 3">
            <a:extLst>
              <a:ext uri="{FF2B5EF4-FFF2-40B4-BE49-F238E27FC236}">
                <a16:creationId xmlns:a16="http://schemas.microsoft.com/office/drawing/2014/main" id="{14D3A814-1167-4C37-9326-7FD964086E5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A91A257-7FBA-4F9C-9244-4FB526DB87A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5658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780037-6104-4046-AC27-3C4EE51D923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BEF0474-8C25-4D23-89FC-C83231EE62C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CD5254-C9DD-465A-AC4C-5443E8D6345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EAD96396-9C03-48E2-9E19-1B6690C60FF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6A96EDC-EC99-4E11-9F2D-1AD87589D92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7ECA050-D70D-4E85-B28C-3C57BCE11BDF}" type="slidenum">
              <a:rPr lang="en-US" smtClean="0"/>
              <a:t>‹#›</a:t>
            </a:fld>
            <a:endParaRPr lang="en-US"/>
          </a:p>
        </p:txBody>
      </p:sp>
      <p:pic>
        <p:nvPicPr>
          <p:cNvPr id="7" name="Picture 6">
            <a:extLst>
              <a:ext uri="{FF2B5EF4-FFF2-40B4-BE49-F238E27FC236}">
                <a16:creationId xmlns:a16="http://schemas.microsoft.com/office/drawing/2014/main" id="{24B3583A-C7AD-49FB-A39E-8B31A04B911A}"/>
              </a:ext>
            </a:extLst>
          </p:cNvPr>
          <p:cNvPicPr>
            <a:picLocks noChangeAspect="1"/>
          </p:cNvPicPr>
          <p:nvPr userDrawn="1"/>
        </p:nvPicPr>
        <p:blipFill>
          <a:blip r:embed="rId13"/>
          <a:stretch>
            <a:fillRect/>
          </a:stretch>
        </p:blipFill>
        <p:spPr>
          <a:xfrm>
            <a:off x="0" y="5997264"/>
            <a:ext cx="9143999" cy="877824"/>
          </a:xfrm>
          <a:prstGeom prst="rect">
            <a:avLst/>
          </a:prstGeom>
        </p:spPr>
      </p:pic>
    </p:spTree>
    <p:extLst>
      <p:ext uri="{BB962C8B-B14F-4D97-AF65-F5344CB8AC3E}">
        <p14:creationId xmlns:p14="http://schemas.microsoft.com/office/powerpoint/2010/main" val="14899629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DC1113-035B-4713-80AB-75F95E3566D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9FF8F56-43D6-40CF-B6CF-818B6F5F606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98164-07FB-4176-B6F8-872FE54102E3}"/>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DE6E732-39AE-44F7-9813-503B9A39898E}" type="datetimeFigureOut">
              <a:rPr lang="en-US" smtClean="0"/>
              <a:t>2/2/2024</a:t>
            </a:fld>
            <a:endParaRPr lang="en-US"/>
          </a:p>
        </p:txBody>
      </p:sp>
      <p:sp>
        <p:nvSpPr>
          <p:cNvPr id="5" name="Footer Placeholder 4">
            <a:extLst>
              <a:ext uri="{FF2B5EF4-FFF2-40B4-BE49-F238E27FC236}">
                <a16:creationId xmlns:a16="http://schemas.microsoft.com/office/drawing/2014/main" id="{CBBD2506-0439-4933-88DE-62AD5614E4D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E72863F-F2E6-4D2E-ABBE-5AA21F3C355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7ECA050-D70D-4E85-B28C-3C57BCE11BDF}" type="slidenum">
              <a:rPr lang="en-US" smtClean="0"/>
              <a:t>‹#›</a:t>
            </a:fld>
            <a:endParaRPr lang="en-US"/>
          </a:p>
        </p:txBody>
      </p:sp>
    </p:spTree>
    <p:extLst>
      <p:ext uri="{BB962C8B-B14F-4D97-AF65-F5344CB8AC3E}">
        <p14:creationId xmlns:p14="http://schemas.microsoft.com/office/powerpoint/2010/main" val="3921789461"/>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08"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www.purchase.edu/financialservices"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CB6A3-5790-424E-9B89-54B7B5E21184}"/>
              </a:ext>
            </a:extLst>
          </p:cNvPr>
          <p:cNvSpPr>
            <a:spLocks noGrp="1"/>
          </p:cNvSpPr>
          <p:nvPr>
            <p:ph type="ctrTitle"/>
          </p:nvPr>
        </p:nvSpPr>
        <p:spPr>
          <a:xfrm>
            <a:off x="595619" y="1122363"/>
            <a:ext cx="7726260" cy="2387600"/>
          </a:xfrm>
        </p:spPr>
        <p:txBody>
          <a:bodyPr/>
          <a:lstStyle/>
          <a:p>
            <a:r>
              <a:rPr lang="en-US" b="1" dirty="0">
                <a:solidFill>
                  <a:srgbClr val="7030A0"/>
                </a:solidFill>
                <a:latin typeface="+mn-lt"/>
              </a:rPr>
              <a:t>What You Need to Know About Student Financial Services</a:t>
            </a:r>
          </a:p>
        </p:txBody>
      </p:sp>
      <p:sp>
        <p:nvSpPr>
          <p:cNvPr id="3" name="Subtitle 2">
            <a:extLst>
              <a:ext uri="{FF2B5EF4-FFF2-40B4-BE49-F238E27FC236}">
                <a16:creationId xmlns:a16="http://schemas.microsoft.com/office/drawing/2014/main" id="{D794A787-44CC-485D-8D15-4DCF1F796662}"/>
              </a:ext>
            </a:extLst>
          </p:cNvPr>
          <p:cNvSpPr>
            <a:spLocks noGrp="1"/>
          </p:cNvSpPr>
          <p:nvPr>
            <p:ph type="subTitle" idx="1"/>
          </p:nvPr>
        </p:nvSpPr>
        <p:spPr/>
        <p:txBody>
          <a:bodyPr/>
          <a:lstStyle/>
          <a:p>
            <a:r>
              <a:rPr lang="en-US" dirty="0">
                <a:solidFill>
                  <a:srgbClr val="D60093"/>
                </a:solidFill>
              </a:rPr>
              <a:t>(but were too overwhelmed to ask)</a:t>
            </a:r>
          </a:p>
        </p:txBody>
      </p:sp>
      <p:pic>
        <p:nvPicPr>
          <p:cNvPr id="8" name="Picture 7">
            <a:extLst>
              <a:ext uri="{FF2B5EF4-FFF2-40B4-BE49-F238E27FC236}">
                <a16:creationId xmlns:a16="http://schemas.microsoft.com/office/drawing/2014/main" id="{B396BCB1-D417-450B-BC15-6EE477FC0A14}"/>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3758595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9343D-2894-42D2-813B-B42B33F677A6}"/>
              </a:ext>
            </a:extLst>
          </p:cNvPr>
          <p:cNvSpPr>
            <a:spLocks noGrp="1"/>
          </p:cNvSpPr>
          <p:nvPr>
            <p:ph type="title"/>
          </p:nvPr>
        </p:nvSpPr>
        <p:spPr/>
        <p:txBody>
          <a:bodyPr/>
          <a:lstStyle/>
          <a:p>
            <a:r>
              <a:rPr lang="en-US" b="1" dirty="0">
                <a:solidFill>
                  <a:srgbClr val="7030A0"/>
                </a:solidFill>
                <a:latin typeface="+mn-lt"/>
              </a:rPr>
              <a:t>Welcome to our office!</a:t>
            </a:r>
          </a:p>
        </p:txBody>
      </p:sp>
      <p:sp>
        <p:nvSpPr>
          <p:cNvPr id="3" name="Content Placeholder 2">
            <a:extLst>
              <a:ext uri="{FF2B5EF4-FFF2-40B4-BE49-F238E27FC236}">
                <a16:creationId xmlns:a16="http://schemas.microsoft.com/office/drawing/2014/main" id="{6F90A24E-D35D-41C1-9A5F-D435506EB184}"/>
              </a:ext>
            </a:extLst>
          </p:cNvPr>
          <p:cNvSpPr>
            <a:spLocks noGrp="1"/>
          </p:cNvSpPr>
          <p:nvPr>
            <p:ph idx="1"/>
          </p:nvPr>
        </p:nvSpPr>
        <p:spPr>
          <a:xfrm>
            <a:off x="628649" y="1837189"/>
            <a:ext cx="7609339" cy="3858936"/>
          </a:xfrm>
        </p:spPr>
        <p:txBody>
          <a:bodyPr>
            <a:normAutofit fontScale="92500" lnSpcReduction="20000"/>
          </a:bodyPr>
          <a:lstStyle/>
          <a:p>
            <a:pPr>
              <a:lnSpc>
                <a:spcPct val="110000"/>
              </a:lnSpc>
            </a:pPr>
            <a:r>
              <a:rPr lang="en-US" dirty="0"/>
              <a:t>We are SFS!  This includes both Financial Aid and Student Accounts</a:t>
            </a:r>
          </a:p>
          <a:p>
            <a:pPr lvl="1">
              <a:lnSpc>
                <a:spcPct val="110000"/>
              </a:lnSpc>
            </a:pPr>
            <a:r>
              <a:rPr lang="en-US" dirty="0"/>
              <a:t>Full service, comprehensive customer service</a:t>
            </a:r>
          </a:p>
          <a:p>
            <a:pPr lvl="1">
              <a:lnSpc>
                <a:spcPct val="110000"/>
              </a:lnSpc>
              <a:buClr>
                <a:schemeClr val="tx1"/>
              </a:buClr>
            </a:pPr>
            <a:r>
              <a:rPr lang="en-US" dirty="0"/>
              <a:t>Access via email, phone, zoom and in person</a:t>
            </a:r>
          </a:p>
          <a:p>
            <a:pPr lvl="1">
              <a:lnSpc>
                <a:spcPct val="110000"/>
              </a:lnSpc>
            </a:pPr>
            <a:r>
              <a:rPr lang="en-US" dirty="0"/>
              <a:t>Web pages to help guide you through processes and policies</a:t>
            </a:r>
          </a:p>
          <a:p>
            <a:pPr lvl="1">
              <a:lnSpc>
                <a:spcPct val="110000"/>
              </a:lnSpc>
              <a:buClr>
                <a:schemeClr val="tx1"/>
              </a:buClr>
            </a:pPr>
            <a:r>
              <a:rPr lang="en-US" dirty="0"/>
              <a:t>DEADLINES ARE KEY! </a:t>
            </a:r>
          </a:p>
          <a:p>
            <a:pPr>
              <a:lnSpc>
                <a:spcPct val="110000"/>
              </a:lnSpc>
              <a:buClr>
                <a:schemeClr val="tx1"/>
              </a:buClr>
            </a:pPr>
            <a:r>
              <a:rPr lang="en-US" dirty="0"/>
              <a:t>The student is the responsible party</a:t>
            </a:r>
          </a:p>
          <a:p>
            <a:pPr lvl="1">
              <a:lnSpc>
                <a:spcPct val="110000"/>
              </a:lnSpc>
            </a:pPr>
            <a:r>
              <a:rPr lang="en-US" dirty="0"/>
              <a:t>FERPA – Federal Education Rights and Privacy Act dictates that the student is the owner of the student account and financial information</a:t>
            </a:r>
          </a:p>
          <a:p>
            <a:pPr lvl="1">
              <a:lnSpc>
                <a:spcPct val="110000"/>
              </a:lnSpc>
            </a:pPr>
            <a:r>
              <a:rPr lang="en-US" dirty="0"/>
              <a:t>Students can give parents/guardians/others proxy access to their information</a:t>
            </a:r>
          </a:p>
          <a:p>
            <a:pPr lvl="1">
              <a:lnSpc>
                <a:spcPct val="110000"/>
              </a:lnSpc>
            </a:pPr>
            <a:r>
              <a:rPr lang="en-US" dirty="0"/>
              <a:t>Students can create authorized user accounts for parents/guardians/others to allow login access to pay bills and create payment plans</a:t>
            </a:r>
          </a:p>
          <a:p>
            <a:pPr lvl="1">
              <a:lnSpc>
                <a:spcPct val="110000"/>
              </a:lnSpc>
            </a:pPr>
            <a:r>
              <a:rPr lang="en-US" dirty="0"/>
              <a:t>We cannot give out information regarding a student account without the student’s permission via a proxy access record</a:t>
            </a:r>
          </a:p>
        </p:txBody>
      </p:sp>
      <p:pic>
        <p:nvPicPr>
          <p:cNvPr id="4" name="Picture 3">
            <a:extLst>
              <a:ext uri="{FF2B5EF4-FFF2-40B4-BE49-F238E27FC236}">
                <a16:creationId xmlns:a16="http://schemas.microsoft.com/office/drawing/2014/main" id="{AFE02EDB-741D-4561-A2E3-5BDBA267DAB1}"/>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3329728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9DBD-D7C2-4B26-B1E6-43B051AD26F5}"/>
              </a:ext>
            </a:extLst>
          </p:cNvPr>
          <p:cNvSpPr>
            <a:spLocks noGrp="1"/>
          </p:cNvSpPr>
          <p:nvPr>
            <p:ph type="title"/>
          </p:nvPr>
        </p:nvSpPr>
        <p:spPr/>
        <p:txBody>
          <a:bodyPr/>
          <a:lstStyle/>
          <a:p>
            <a:r>
              <a:rPr lang="en-US" b="1" dirty="0">
                <a:solidFill>
                  <a:srgbClr val="7030A0"/>
                </a:solidFill>
                <a:latin typeface="+mn-lt"/>
              </a:rPr>
              <a:t>What is Financial Aid?</a:t>
            </a:r>
          </a:p>
        </p:txBody>
      </p:sp>
      <p:sp>
        <p:nvSpPr>
          <p:cNvPr id="3" name="Content Placeholder 2">
            <a:extLst>
              <a:ext uri="{FF2B5EF4-FFF2-40B4-BE49-F238E27FC236}">
                <a16:creationId xmlns:a16="http://schemas.microsoft.com/office/drawing/2014/main" id="{D30F0456-1F9D-486C-B373-0160969B66C6}"/>
              </a:ext>
            </a:extLst>
          </p:cNvPr>
          <p:cNvSpPr>
            <a:spLocks noGrp="1"/>
          </p:cNvSpPr>
          <p:nvPr>
            <p:ph idx="1"/>
          </p:nvPr>
        </p:nvSpPr>
        <p:spPr>
          <a:xfrm>
            <a:off x="508001" y="1961081"/>
            <a:ext cx="7805489" cy="3765791"/>
          </a:xfrm>
        </p:spPr>
        <p:txBody>
          <a:bodyPr>
            <a:normAutofit fontScale="92500"/>
          </a:bodyPr>
          <a:lstStyle/>
          <a:p>
            <a:pPr marL="0" indent="0">
              <a:lnSpc>
                <a:spcPct val="110000"/>
              </a:lnSpc>
              <a:buClr>
                <a:srgbClr val="D60093"/>
              </a:buClr>
              <a:buNone/>
            </a:pPr>
            <a:r>
              <a:rPr lang="en-US" sz="2300" dirty="0"/>
              <a:t>Financial Aid is</a:t>
            </a:r>
          </a:p>
          <a:p>
            <a:pPr lvl="1">
              <a:lnSpc>
                <a:spcPct val="110000"/>
              </a:lnSpc>
            </a:pPr>
            <a:r>
              <a:rPr lang="en-US" dirty="0"/>
              <a:t>Gift Aid: scholarships and grants</a:t>
            </a:r>
          </a:p>
          <a:p>
            <a:pPr lvl="2">
              <a:lnSpc>
                <a:spcPct val="110000"/>
              </a:lnSpc>
            </a:pPr>
            <a:r>
              <a:rPr lang="en-US" dirty="0"/>
              <a:t>Does not need to be paid back</a:t>
            </a:r>
          </a:p>
          <a:p>
            <a:pPr lvl="2">
              <a:lnSpc>
                <a:spcPct val="110000"/>
              </a:lnSpc>
            </a:pPr>
            <a:r>
              <a:rPr lang="en-US" dirty="0"/>
              <a:t>May have a GPA requirement and/or enrollment status (full-time) to maintain award</a:t>
            </a:r>
          </a:p>
          <a:p>
            <a:pPr lvl="2">
              <a:lnSpc>
                <a:spcPct val="110000"/>
              </a:lnSpc>
            </a:pPr>
            <a:r>
              <a:rPr lang="en-US" dirty="0"/>
              <a:t>May have a need-based component that is based on FAFSA information</a:t>
            </a:r>
          </a:p>
          <a:p>
            <a:pPr lvl="1">
              <a:lnSpc>
                <a:spcPct val="110000"/>
              </a:lnSpc>
            </a:pPr>
            <a:r>
              <a:rPr lang="en-US" dirty="0"/>
              <a:t>Self-Help Aid: </a:t>
            </a:r>
          </a:p>
          <a:p>
            <a:pPr lvl="2">
              <a:lnSpc>
                <a:spcPct val="110000"/>
              </a:lnSpc>
            </a:pPr>
            <a:r>
              <a:rPr lang="en-US" dirty="0"/>
              <a:t>Loans are considered self-help aid and must be paid back</a:t>
            </a:r>
          </a:p>
          <a:p>
            <a:pPr lvl="2">
              <a:lnSpc>
                <a:spcPct val="110000"/>
              </a:lnSpc>
            </a:pPr>
            <a:r>
              <a:rPr lang="en-US" dirty="0"/>
              <a:t>Federal loans are offered to all eligible students who complete a FAFSA</a:t>
            </a:r>
          </a:p>
          <a:p>
            <a:pPr lvl="2">
              <a:lnSpc>
                <a:spcPct val="110000"/>
              </a:lnSpc>
            </a:pPr>
            <a:r>
              <a:rPr lang="en-US" dirty="0"/>
              <a:t>Parents can also apply for a Federal Parent Plus loan (FAFSA required)</a:t>
            </a:r>
          </a:p>
          <a:p>
            <a:pPr lvl="2">
              <a:lnSpc>
                <a:spcPct val="110000"/>
              </a:lnSpc>
            </a:pPr>
            <a:r>
              <a:rPr lang="en-US" dirty="0"/>
              <a:t>Private/Alternative loans can be applied for by the student, but most will require co-signor</a:t>
            </a:r>
          </a:p>
          <a:p>
            <a:pPr lvl="2">
              <a:lnSpc>
                <a:spcPct val="110000"/>
              </a:lnSpc>
            </a:pPr>
            <a:r>
              <a:rPr lang="en-US" dirty="0"/>
              <a:t>Student employment/work-study provides income directly to student for personal expenses</a:t>
            </a:r>
          </a:p>
        </p:txBody>
      </p:sp>
      <p:pic>
        <p:nvPicPr>
          <p:cNvPr id="4" name="Picture 3">
            <a:extLst>
              <a:ext uri="{FF2B5EF4-FFF2-40B4-BE49-F238E27FC236}">
                <a16:creationId xmlns:a16="http://schemas.microsoft.com/office/drawing/2014/main" id="{071156B1-B9A9-41AD-BD0D-0EA2BC598627}"/>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3699000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A1A7D-FA18-42DD-BE65-83CC0E40A760}"/>
              </a:ext>
            </a:extLst>
          </p:cNvPr>
          <p:cNvSpPr>
            <a:spLocks noGrp="1"/>
          </p:cNvSpPr>
          <p:nvPr>
            <p:ph type="title"/>
          </p:nvPr>
        </p:nvSpPr>
        <p:spPr/>
        <p:txBody>
          <a:bodyPr/>
          <a:lstStyle/>
          <a:p>
            <a:r>
              <a:rPr lang="en-US" b="1" dirty="0">
                <a:solidFill>
                  <a:srgbClr val="7030A0"/>
                </a:solidFill>
                <a:latin typeface="+mn-lt"/>
              </a:rPr>
              <a:t>Sources of Financial Aid</a:t>
            </a:r>
          </a:p>
        </p:txBody>
      </p:sp>
      <p:graphicFrame>
        <p:nvGraphicFramePr>
          <p:cNvPr id="6" name="Content Placeholder 5">
            <a:extLst>
              <a:ext uri="{FF2B5EF4-FFF2-40B4-BE49-F238E27FC236}">
                <a16:creationId xmlns:a16="http://schemas.microsoft.com/office/drawing/2014/main" id="{EB8BB2D5-087C-45D9-8D78-4F47D9ACE1A2}"/>
              </a:ext>
            </a:extLst>
          </p:cNvPr>
          <p:cNvGraphicFramePr>
            <a:graphicFrameLocks noGrp="1"/>
          </p:cNvGraphicFramePr>
          <p:nvPr>
            <p:ph idx="1"/>
            <p:extLst>
              <p:ext uri="{D42A27DB-BD31-4B8C-83A1-F6EECF244321}">
                <p14:modId xmlns:p14="http://schemas.microsoft.com/office/powerpoint/2010/main" val="3748259980"/>
              </p:ext>
            </p:extLst>
          </p:nvPr>
        </p:nvGraphicFramePr>
        <p:xfrm>
          <a:off x="1345297" y="1832470"/>
          <a:ext cx="6447234" cy="3544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BF5F6320-25AC-4968-9E91-6017E802E57C}"/>
              </a:ext>
            </a:extLst>
          </p:cNvPr>
          <p:cNvPicPr>
            <a:picLocks noChangeAspect="1"/>
          </p:cNvPicPr>
          <p:nvPr/>
        </p:nvPicPr>
        <p:blipFill>
          <a:blip r:embed="rId7"/>
          <a:stretch>
            <a:fillRect/>
          </a:stretch>
        </p:blipFill>
        <p:spPr>
          <a:xfrm>
            <a:off x="1" y="5997264"/>
            <a:ext cx="9137827" cy="877824"/>
          </a:xfrm>
          <a:prstGeom prst="rect">
            <a:avLst/>
          </a:prstGeom>
        </p:spPr>
      </p:pic>
    </p:spTree>
    <p:extLst>
      <p:ext uri="{BB962C8B-B14F-4D97-AF65-F5344CB8AC3E}">
        <p14:creationId xmlns:p14="http://schemas.microsoft.com/office/powerpoint/2010/main" val="962570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3DF35-53C4-4E93-B34D-87837860107C}"/>
              </a:ext>
            </a:extLst>
          </p:cNvPr>
          <p:cNvSpPr>
            <a:spLocks noGrp="1"/>
          </p:cNvSpPr>
          <p:nvPr>
            <p:ph type="title"/>
          </p:nvPr>
        </p:nvSpPr>
        <p:spPr/>
        <p:txBody>
          <a:bodyPr/>
          <a:lstStyle/>
          <a:p>
            <a:r>
              <a:rPr lang="en-US" b="1" dirty="0">
                <a:solidFill>
                  <a:srgbClr val="7030A0"/>
                </a:solidFill>
                <a:latin typeface="+mn-lt"/>
              </a:rPr>
              <a:t>FAFSA–Free Application for Financial Aid</a:t>
            </a:r>
          </a:p>
        </p:txBody>
      </p:sp>
      <p:sp>
        <p:nvSpPr>
          <p:cNvPr id="3" name="Content Placeholder 2">
            <a:extLst>
              <a:ext uri="{FF2B5EF4-FFF2-40B4-BE49-F238E27FC236}">
                <a16:creationId xmlns:a16="http://schemas.microsoft.com/office/drawing/2014/main" id="{0667EC46-CAF3-4817-8952-237456431159}"/>
              </a:ext>
            </a:extLst>
          </p:cNvPr>
          <p:cNvSpPr>
            <a:spLocks noGrp="1"/>
          </p:cNvSpPr>
          <p:nvPr>
            <p:ph idx="1"/>
          </p:nvPr>
        </p:nvSpPr>
        <p:spPr>
          <a:xfrm>
            <a:off x="508001" y="1943870"/>
            <a:ext cx="7886700" cy="3800212"/>
          </a:xfrm>
        </p:spPr>
        <p:txBody>
          <a:bodyPr>
            <a:normAutofit/>
          </a:bodyPr>
          <a:lstStyle/>
          <a:p>
            <a:pPr marL="342900" lvl="1" indent="0">
              <a:lnSpc>
                <a:spcPct val="120000"/>
              </a:lnSpc>
              <a:buNone/>
            </a:pPr>
            <a:r>
              <a:rPr lang="en-US" sz="2100" dirty="0"/>
              <a:t>The FAFSA is an annual application that is required for certain types of financial aid</a:t>
            </a:r>
          </a:p>
          <a:p>
            <a:pPr lvl="2">
              <a:lnSpc>
                <a:spcPct val="120000"/>
              </a:lnSpc>
            </a:pPr>
            <a:r>
              <a:rPr lang="en-US" dirty="0"/>
              <a:t>Required for any need-based aid program awards such as a Pell Grant, Federal Loans, Federal work-study, Federal SEOG</a:t>
            </a:r>
          </a:p>
          <a:p>
            <a:pPr lvl="2">
              <a:lnSpc>
                <a:spcPct val="120000"/>
              </a:lnSpc>
            </a:pPr>
            <a:r>
              <a:rPr lang="en-US" dirty="0"/>
              <a:t>May be required for state grants </a:t>
            </a:r>
          </a:p>
          <a:p>
            <a:pPr lvl="2">
              <a:lnSpc>
                <a:spcPct val="120000"/>
              </a:lnSpc>
            </a:pPr>
            <a:r>
              <a:rPr lang="en-US" dirty="0"/>
              <a:t>Individual schools may require the FAFSA for their own need-based grants or scholarship program</a:t>
            </a:r>
          </a:p>
          <a:p>
            <a:pPr lvl="2">
              <a:lnSpc>
                <a:spcPct val="120000"/>
              </a:lnSpc>
            </a:pPr>
            <a:r>
              <a:rPr lang="en-US" dirty="0"/>
              <a:t>Must be completed annually – the earlier the better! </a:t>
            </a:r>
          </a:p>
          <a:p>
            <a:pPr marL="342900" lvl="1" indent="0">
              <a:lnSpc>
                <a:spcPct val="120000"/>
              </a:lnSpc>
              <a:buNone/>
            </a:pPr>
            <a:r>
              <a:rPr lang="en-US" dirty="0"/>
              <a:t>FAFSA Simplification Act requires changes in the collecting and processing of information for Federal aid– more on this later!</a:t>
            </a:r>
          </a:p>
          <a:p>
            <a:pPr marL="342900" lvl="1" indent="0">
              <a:lnSpc>
                <a:spcPct val="120000"/>
              </a:lnSpc>
              <a:buNone/>
            </a:pPr>
            <a:endParaRPr lang="en-US" dirty="0"/>
          </a:p>
        </p:txBody>
      </p:sp>
      <p:pic>
        <p:nvPicPr>
          <p:cNvPr id="4" name="Picture 3">
            <a:extLst>
              <a:ext uri="{FF2B5EF4-FFF2-40B4-BE49-F238E27FC236}">
                <a16:creationId xmlns:a16="http://schemas.microsoft.com/office/drawing/2014/main" id="{8B0555A5-1130-4A88-926E-EBDD72CAD87A}"/>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3257884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67C67-08CF-42DE-A903-089ACF0BA2EA}"/>
              </a:ext>
            </a:extLst>
          </p:cNvPr>
          <p:cNvSpPr>
            <a:spLocks noGrp="1"/>
          </p:cNvSpPr>
          <p:nvPr>
            <p:ph type="title"/>
          </p:nvPr>
        </p:nvSpPr>
        <p:spPr/>
        <p:txBody>
          <a:bodyPr/>
          <a:lstStyle/>
          <a:p>
            <a:r>
              <a:rPr lang="en-US" b="1" dirty="0">
                <a:solidFill>
                  <a:srgbClr val="7030A0"/>
                </a:solidFill>
                <a:latin typeface="+mn-lt"/>
              </a:rPr>
              <a:t>New York State Grants and Awards</a:t>
            </a:r>
          </a:p>
        </p:txBody>
      </p:sp>
      <p:sp>
        <p:nvSpPr>
          <p:cNvPr id="3" name="Content Placeholder 2">
            <a:extLst>
              <a:ext uri="{FF2B5EF4-FFF2-40B4-BE49-F238E27FC236}">
                <a16:creationId xmlns:a16="http://schemas.microsoft.com/office/drawing/2014/main" id="{C1648A43-E095-469F-8F0B-A2251F8F5624}"/>
              </a:ext>
            </a:extLst>
          </p:cNvPr>
          <p:cNvSpPr>
            <a:spLocks noGrp="1"/>
          </p:cNvSpPr>
          <p:nvPr>
            <p:ph idx="1"/>
          </p:nvPr>
        </p:nvSpPr>
        <p:spPr>
          <a:xfrm>
            <a:off x="508001" y="2064724"/>
            <a:ext cx="8007349" cy="3558505"/>
          </a:xfrm>
        </p:spPr>
        <p:txBody>
          <a:bodyPr>
            <a:normAutofit/>
          </a:bodyPr>
          <a:lstStyle/>
          <a:p>
            <a:pPr>
              <a:lnSpc>
                <a:spcPct val="100000"/>
              </a:lnSpc>
            </a:pPr>
            <a:r>
              <a:rPr lang="en-US" dirty="0"/>
              <a:t> </a:t>
            </a:r>
            <a:r>
              <a:rPr lang="en-US" sz="2000" dirty="0"/>
              <a:t>New York State has a variety of programs run through HESC (Higher Education Services Corp) that award both need-based grants and academic scholarship</a:t>
            </a:r>
          </a:p>
          <a:p>
            <a:pPr>
              <a:lnSpc>
                <a:spcPct val="100000"/>
              </a:lnSpc>
            </a:pPr>
            <a:r>
              <a:rPr lang="en-US" sz="2000" dirty="0"/>
              <a:t>Need-based grants</a:t>
            </a:r>
          </a:p>
          <a:p>
            <a:pPr lvl="1">
              <a:lnSpc>
                <a:spcPct val="100000"/>
              </a:lnSpc>
            </a:pPr>
            <a:r>
              <a:rPr lang="en-US" dirty="0"/>
              <a:t>Include TAP (Tuition Assistance Program) and Aid for Part-Time Studies</a:t>
            </a:r>
          </a:p>
          <a:p>
            <a:pPr lvl="1">
              <a:lnSpc>
                <a:spcPct val="100000"/>
              </a:lnSpc>
            </a:pPr>
            <a:r>
              <a:rPr lang="en-US" dirty="0"/>
              <a:t>Require a FAFSA as well as a separate TAP application </a:t>
            </a:r>
            <a:r>
              <a:rPr lang="en-US" u="sng" dirty="0"/>
              <a:t>EACH YEAR</a:t>
            </a:r>
          </a:p>
          <a:p>
            <a:pPr lvl="1">
              <a:lnSpc>
                <a:spcPct val="100000"/>
              </a:lnSpc>
            </a:pPr>
            <a:r>
              <a:rPr lang="en-US" dirty="0"/>
              <a:t>Undocumented students cannot complete a FAFSA but can apply for The Senator José Peralta New York State DREAM Act</a:t>
            </a:r>
          </a:p>
          <a:p>
            <a:pPr>
              <a:lnSpc>
                <a:spcPct val="100000"/>
              </a:lnSpc>
            </a:pPr>
            <a:r>
              <a:rPr lang="en-US" sz="2000" dirty="0"/>
              <a:t>Merit Scholarships</a:t>
            </a:r>
          </a:p>
          <a:p>
            <a:pPr lvl="1">
              <a:lnSpc>
                <a:spcPct val="100000"/>
              </a:lnSpc>
            </a:pPr>
            <a:r>
              <a:rPr lang="en-US" dirty="0"/>
              <a:t>Offered directly to students – based on Regents test scores</a:t>
            </a:r>
          </a:p>
        </p:txBody>
      </p:sp>
      <p:pic>
        <p:nvPicPr>
          <p:cNvPr id="4" name="Picture 3">
            <a:extLst>
              <a:ext uri="{FF2B5EF4-FFF2-40B4-BE49-F238E27FC236}">
                <a16:creationId xmlns:a16="http://schemas.microsoft.com/office/drawing/2014/main" id="{A7EF58A5-958D-4E98-AC18-3E02FE8B87A2}"/>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71619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FDCD9-08C2-4F98-A9D3-DFF3A4D145DB}"/>
              </a:ext>
            </a:extLst>
          </p:cNvPr>
          <p:cNvSpPr>
            <a:spLocks noGrp="1"/>
          </p:cNvSpPr>
          <p:nvPr>
            <p:ph type="title"/>
          </p:nvPr>
        </p:nvSpPr>
        <p:spPr/>
        <p:txBody>
          <a:bodyPr/>
          <a:lstStyle/>
          <a:p>
            <a:r>
              <a:rPr lang="en-US" b="1" dirty="0">
                <a:solidFill>
                  <a:srgbClr val="7030A0"/>
                </a:solidFill>
                <a:latin typeface="+mn-lt"/>
              </a:rPr>
              <a:t>New York State Grants and Awards (cont’d)</a:t>
            </a:r>
          </a:p>
        </p:txBody>
      </p:sp>
      <p:sp>
        <p:nvSpPr>
          <p:cNvPr id="3" name="Content Placeholder 2">
            <a:extLst>
              <a:ext uri="{FF2B5EF4-FFF2-40B4-BE49-F238E27FC236}">
                <a16:creationId xmlns:a16="http://schemas.microsoft.com/office/drawing/2014/main" id="{2DFA8BF1-CCFC-46D0-B517-47D16429EEE9}"/>
              </a:ext>
            </a:extLst>
          </p:cNvPr>
          <p:cNvSpPr>
            <a:spLocks noGrp="1"/>
          </p:cNvSpPr>
          <p:nvPr>
            <p:ph idx="1"/>
          </p:nvPr>
        </p:nvSpPr>
        <p:spPr>
          <a:xfrm>
            <a:off x="628650" y="1942716"/>
            <a:ext cx="7886700" cy="4054548"/>
          </a:xfrm>
        </p:spPr>
        <p:txBody>
          <a:bodyPr>
            <a:normAutofit/>
          </a:bodyPr>
          <a:lstStyle/>
          <a:p>
            <a:pPr>
              <a:lnSpc>
                <a:spcPct val="100000"/>
              </a:lnSpc>
            </a:pPr>
            <a:r>
              <a:rPr lang="en-US" dirty="0"/>
              <a:t>Excelsior Scholarship </a:t>
            </a:r>
          </a:p>
          <a:p>
            <a:pPr lvl="1">
              <a:lnSpc>
                <a:spcPct val="100000"/>
              </a:lnSpc>
            </a:pPr>
            <a:r>
              <a:rPr lang="en-US" dirty="0"/>
              <a:t>Must be a NYS resident</a:t>
            </a:r>
            <a:endParaRPr lang="en-US" dirty="0">
              <a:cs typeface="Calibri" panose="020F0502020204030204" pitchFamily="34" charset="0"/>
            </a:endParaRPr>
          </a:p>
          <a:p>
            <a:pPr lvl="1">
              <a:lnSpc>
                <a:spcPct val="100000"/>
              </a:lnSpc>
            </a:pPr>
            <a:r>
              <a:rPr lang="en-US" dirty="0">
                <a:cs typeface="Calibri" panose="020F0502020204030204" pitchFamily="34" charset="0"/>
              </a:rPr>
              <a:t>Combined Federal AGI of $125,000 or less, as reported on 2022 Federal Tax Return </a:t>
            </a:r>
          </a:p>
          <a:p>
            <a:pPr lvl="1">
              <a:lnSpc>
                <a:spcPct val="100000"/>
              </a:lnSpc>
            </a:pPr>
            <a:r>
              <a:rPr lang="en-US" dirty="0">
                <a:cs typeface="Calibri" panose="020F0502020204030204" pitchFamily="34" charset="0"/>
              </a:rPr>
              <a:t>30 Credit Requirement per Year</a:t>
            </a:r>
          </a:p>
          <a:p>
            <a:pPr lvl="1">
              <a:lnSpc>
                <a:spcPct val="100000"/>
              </a:lnSpc>
            </a:pPr>
            <a:r>
              <a:rPr lang="en-US" dirty="0">
                <a:cs typeface="Calibri" panose="020F0502020204030204" pitchFamily="34" charset="0"/>
              </a:rPr>
              <a:t>Have to live in New York after completing degree; scholarship will convert to a loan if the contract is not followed</a:t>
            </a:r>
          </a:p>
          <a:p>
            <a:pPr lvl="1">
              <a:lnSpc>
                <a:spcPct val="100000"/>
              </a:lnSpc>
            </a:pPr>
            <a:r>
              <a:rPr lang="en-US" dirty="0">
                <a:cs typeface="Calibri" panose="020F0502020204030204" pitchFamily="34" charset="0"/>
              </a:rPr>
              <a:t>Application Deadline usually July/August 2024 for Fall 2024</a:t>
            </a:r>
          </a:p>
          <a:p>
            <a:pPr>
              <a:lnSpc>
                <a:spcPct val="100000"/>
              </a:lnSpc>
            </a:pPr>
            <a:r>
              <a:rPr lang="en-US" dirty="0">
                <a:cs typeface="Calibri" panose="020F0502020204030204" pitchFamily="34" charset="0"/>
              </a:rPr>
              <a:t>Specialty Awards/Scholarships</a:t>
            </a:r>
          </a:p>
          <a:p>
            <a:pPr lvl="1">
              <a:lnSpc>
                <a:spcPct val="100000"/>
              </a:lnSpc>
            </a:pPr>
            <a:r>
              <a:rPr lang="en-US" dirty="0">
                <a:cs typeface="Calibri" panose="020F0502020204030204" pitchFamily="34" charset="0"/>
              </a:rPr>
              <a:t>NYS has various awards to benefit Veterans and children of Veterans, Native Americans, and other special circumstance awards </a:t>
            </a:r>
          </a:p>
          <a:p>
            <a:pPr lvl="1"/>
            <a:endParaRPr lang="en-US" dirty="0">
              <a:cs typeface="Calibri" panose="020F0502020204030204" pitchFamily="34" charset="0"/>
            </a:endParaRPr>
          </a:p>
          <a:p>
            <a:pPr lvl="1"/>
            <a:endParaRPr lang="en-US" dirty="0"/>
          </a:p>
        </p:txBody>
      </p:sp>
      <p:pic>
        <p:nvPicPr>
          <p:cNvPr id="4" name="Picture 3">
            <a:extLst>
              <a:ext uri="{FF2B5EF4-FFF2-40B4-BE49-F238E27FC236}">
                <a16:creationId xmlns:a16="http://schemas.microsoft.com/office/drawing/2014/main" id="{E64F4D46-ED1D-4441-A4CE-5FCC7D531315}"/>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2802784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43285-B467-491F-923A-B7177B1AF569}"/>
              </a:ext>
            </a:extLst>
          </p:cNvPr>
          <p:cNvSpPr>
            <a:spLocks noGrp="1"/>
          </p:cNvSpPr>
          <p:nvPr>
            <p:ph type="title"/>
          </p:nvPr>
        </p:nvSpPr>
        <p:spPr/>
        <p:txBody>
          <a:bodyPr/>
          <a:lstStyle/>
          <a:p>
            <a:r>
              <a:rPr lang="en-US" b="1" dirty="0">
                <a:solidFill>
                  <a:srgbClr val="7030A0"/>
                </a:solidFill>
                <a:latin typeface="+mn-lt"/>
              </a:rPr>
              <a:t>Private Sources/Employers</a:t>
            </a:r>
          </a:p>
        </p:txBody>
      </p:sp>
      <p:sp>
        <p:nvSpPr>
          <p:cNvPr id="3" name="Content Placeholder 2">
            <a:extLst>
              <a:ext uri="{FF2B5EF4-FFF2-40B4-BE49-F238E27FC236}">
                <a16:creationId xmlns:a16="http://schemas.microsoft.com/office/drawing/2014/main" id="{7C2BA79A-8D7A-4373-AC9A-C29D3BE529CA}"/>
              </a:ext>
            </a:extLst>
          </p:cNvPr>
          <p:cNvSpPr>
            <a:spLocks noGrp="1"/>
          </p:cNvSpPr>
          <p:nvPr>
            <p:ph idx="1"/>
          </p:nvPr>
        </p:nvSpPr>
        <p:spPr>
          <a:xfrm>
            <a:off x="625564" y="2189527"/>
            <a:ext cx="7886700" cy="3911934"/>
          </a:xfrm>
        </p:spPr>
        <p:txBody>
          <a:bodyPr/>
          <a:lstStyle/>
          <a:p>
            <a:r>
              <a:rPr lang="en-US" dirty="0"/>
              <a:t>Foundations, businesses, charitable/civic organizations, churches, high school, web searches</a:t>
            </a:r>
          </a:p>
          <a:p>
            <a:r>
              <a:rPr lang="en-US" dirty="0"/>
              <a:t>Deadlines and application procedures vary widely</a:t>
            </a:r>
          </a:p>
          <a:p>
            <a:r>
              <a:rPr lang="en-US" dirty="0"/>
              <a:t>Begin researching private aid sources early</a:t>
            </a:r>
          </a:p>
          <a:p>
            <a:r>
              <a:rPr lang="en-US" dirty="0"/>
              <a:t>High Schools often have resources to help students search for outside scholarships</a:t>
            </a:r>
          </a:p>
          <a:p>
            <a:r>
              <a:rPr lang="en-US" dirty="0"/>
              <a:t>Check with your HR departments to see if scholarships are offered and what the process is to apply</a:t>
            </a:r>
          </a:p>
        </p:txBody>
      </p:sp>
      <p:pic>
        <p:nvPicPr>
          <p:cNvPr id="4" name="Picture 3">
            <a:extLst>
              <a:ext uri="{FF2B5EF4-FFF2-40B4-BE49-F238E27FC236}">
                <a16:creationId xmlns:a16="http://schemas.microsoft.com/office/drawing/2014/main" id="{28E5B37D-32C5-4CA1-AB60-A7205A38DCFD}"/>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4206514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5FC9-091B-44AA-9EC0-782491179042}"/>
              </a:ext>
            </a:extLst>
          </p:cNvPr>
          <p:cNvSpPr>
            <a:spLocks noGrp="1"/>
          </p:cNvSpPr>
          <p:nvPr>
            <p:ph type="title"/>
          </p:nvPr>
        </p:nvSpPr>
        <p:spPr/>
        <p:txBody>
          <a:bodyPr/>
          <a:lstStyle/>
          <a:p>
            <a:r>
              <a:rPr lang="en-US" b="1" dirty="0">
                <a:solidFill>
                  <a:srgbClr val="7030A0"/>
                </a:solidFill>
                <a:latin typeface="+mn-lt"/>
              </a:rPr>
              <a:t>FAFSA 2024-2025</a:t>
            </a:r>
          </a:p>
        </p:txBody>
      </p:sp>
      <p:sp>
        <p:nvSpPr>
          <p:cNvPr id="3" name="Content Placeholder 2">
            <a:extLst>
              <a:ext uri="{FF2B5EF4-FFF2-40B4-BE49-F238E27FC236}">
                <a16:creationId xmlns:a16="http://schemas.microsoft.com/office/drawing/2014/main" id="{48191140-9C28-4042-B6F9-6620B924EFAA}"/>
              </a:ext>
            </a:extLst>
          </p:cNvPr>
          <p:cNvSpPr>
            <a:spLocks noGrp="1"/>
          </p:cNvSpPr>
          <p:nvPr>
            <p:ph idx="1"/>
          </p:nvPr>
        </p:nvSpPr>
        <p:spPr/>
        <p:txBody>
          <a:bodyPr/>
          <a:lstStyle/>
          <a:p>
            <a:pPr marL="0" indent="0">
              <a:buNone/>
            </a:pPr>
            <a:r>
              <a:rPr lang="en-US" dirty="0"/>
              <a:t>Changes required by the FAFSA Simplification Act</a:t>
            </a:r>
          </a:p>
          <a:p>
            <a:pPr lvl="1"/>
            <a:r>
              <a:rPr lang="en-US" dirty="0"/>
              <a:t>FSA ID</a:t>
            </a:r>
          </a:p>
          <a:p>
            <a:pPr lvl="2"/>
            <a:r>
              <a:rPr lang="en-US" dirty="0"/>
              <a:t>EVERYONE completing or contributing to the FAFSA will need an FSA ID to access the form, even if parent/spouse does not have a social security number. </a:t>
            </a:r>
          </a:p>
          <a:p>
            <a:pPr lvl="2"/>
            <a:r>
              <a:rPr lang="en-US" dirty="0"/>
              <a:t>EVERYONE who attempts to use their FSA ID to log into the 2024-25 FAFSA will go through a multi-factor authentication process. Take advantage of every type of verification available (email, text, and authentication apps) when setting up the FSA ID so that completing the two-step verification will be easier. </a:t>
            </a:r>
          </a:p>
          <a:p>
            <a:pPr marL="685800" lvl="2" indent="0">
              <a:buNone/>
            </a:pPr>
            <a:endParaRPr lang="en-US" dirty="0"/>
          </a:p>
          <a:p>
            <a:pPr lvl="1"/>
            <a:r>
              <a:rPr lang="en-US" dirty="0"/>
              <a:t>Roles: Identifying Those Who Will Contribute Information </a:t>
            </a:r>
          </a:p>
          <a:p>
            <a:pPr lvl="2"/>
            <a:r>
              <a:rPr lang="en-US" sz="1600" b="0" i="0" dirty="0">
                <a:effectLst/>
              </a:rPr>
              <a:t>If a student begins the FAFSA, they will be asked to identify the parent(s) or spouse who will be contributing financial information on the form. It will be critical that they enter those person(s) information as it appears in their FSA ID so that it will match and they be able to log-in and access the student’s FAFSA.</a:t>
            </a:r>
          </a:p>
          <a:p>
            <a:pPr lvl="2"/>
            <a:r>
              <a:rPr lang="en-US" dirty="0"/>
              <a:t>Each person logging in will only be able to see questions related to their role</a:t>
            </a:r>
          </a:p>
          <a:p>
            <a:pPr marL="685800" lvl="2" indent="0">
              <a:buNone/>
            </a:pPr>
            <a:endParaRPr lang="en-US" dirty="0"/>
          </a:p>
          <a:p>
            <a:pPr lvl="2"/>
            <a:endParaRPr lang="en-US" dirty="0"/>
          </a:p>
        </p:txBody>
      </p:sp>
    </p:spTree>
    <p:extLst>
      <p:ext uri="{BB962C8B-B14F-4D97-AF65-F5344CB8AC3E}">
        <p14:creationId xmlns:p14="http://schemas.microsoft.com/office/powerpoint/2010/main" val="4183979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5FC9-091B-44AA-9EC0-782491179042}"/>
              </a:ext>
            </a:extLst>
          </p:cNvPr>
          <p:cNvSpPr>
            <a:spLocks noGrp="1"/>
          </p:cNvSpPr>
          <p:nvPr>
            <p:ph type="title"/>
          </p:nvPr>
        </p:nvSpPr>
        <p:spPr/>
        <p:txBody>
          <a:bodyPr/>
          <a:lstStyle/>
          <a:p>
            <a:r>
              <a:rPr lang="en-US" b="1" dirty="0">
                <a:solidFill>
                  <a:srgbClr val="7030A0"/>
                </a:solidFill>
                <a:latin typeface="+mn-lt"/>
              </a:rPr>
              <a:t>FAFSA 2024-2025 (cont’d)</a:t>
            </a:r>
          </a:p>
        </p:txBody>
      </p:sp>
      <p:sp>
        <p:nvSpPr>
          <p:cNvPr id="3" name="Content Placeholder 2">
            <a:extLst>
              <a:ext uri="{FF2B5EF4-FFF2-40B4-BE49-F238E27FC236}">
                <a16:creationId xmlns:a16="http://schemas.microsoft.com/office/drawing/2014/main" id="{48191140-9C28-4042-B6F9-6620B924EFAA}"/>
              </a:ext>
            </a:extLst>
          </p:cNvPr>
          <p:cNvSpPr>
            <a:spLocks noGrp="1"/>
          </p:cNvSpPr>
          <p:nvPr>
            <p:ph idx="1"/>
          </p:nvPr>
        </p:nvSpPr>
        <p:spPr/>
        <p:txBody>
          <a:bodyPr>
            <a:normAutofit/>
          </a:bodyPr>
          <a:lstStyle/>
          <a:p>
            <a:pPr lvl="1"/>
            <a:r>
              <a:rPr lang="en-US" dirty="0"/>
              <a:t>FTI – Federal Taxpayer Information</a:t>
            </a:r>
          </a:p>
          <a:p>
            <a:pPr lvl="2"/>
            <a:r>
              <a:rPr lang="en-US" dirty="0"/>
              <a:t>Students, spouses, parents, and stepparents will now need to provide their consent in the new Consent to Retrieve and Disclose Federal Tax Information section of the FAFSA for federal student aid eligibility.</a:t>
            </a:r>
          </a:p>
          <a:p>
            <a:pPr lvl="2"/>
            <a:r>
              <a:rPr lang="en-US" dirty="0"/>
              <a:t>This consent will allow the IRS to share FTI directly into the FAFSA</a:t>
            </a:r>
          </a:p>
          <a:p>
            <a:pPr lvl="2"/>
            <a:r>
              <a:rPr lang="en-US" dirty="0"/>
              <a:t>If any party to the FAFSA form does not provide consent, submission of the form will still be allowed. However, a Student Aid Index (SAI) will not be calculated.</a:t>
            </a:r>
          </a:p>
          <a:p>
            <a:pPr lvl="1"/>
            <a:endParaRPr lang="en-US" dirty="0"/>
          </a:p>
          <a:p>
            <a:pPr lvl="1"/>
            <a:r>
              <a:rPr lang="en-US" dirty="0"/>
              <a:t>SAI - Student Aid Index</a:t>
            </a:r>
          </a:p>
          <a:p>
            <a:pPr lvl="2"/>
            <a:r>
              <a:rPr lang="en-US" dirty="0"/>
              <a:t>The Student Aid Index (SAI) is an eligibility index number that your college’s financial aid office uses to determine how much federal student aid you would receive if you attended the school. </a:t>
            </a:r>
          </a:p>
          <a:p>
            <a:pPr lvl="2"/>
            <a:r>
              <a:rPr lang="en-US" dirty="0"/>
              <a:t>This number results from the information that you provide on your FAFSA® form. </a:t>
            </a:r>
          </a:p>
          <a:p>
            <a:pPr lvl="2"/>
            <a:r>
              <a:rPr lang="en-US" dirty="0"/>
              <a:t>This number is not a dollar amount of aid eligibility or what your family is expected to provide. </a:t>
            </a:r>
          </a:p>
          <a:p>
            <a:pPr lvl="2"/>
            <a:r>
              <a:rPr lang="en-US" dirty="0"/>
              <a:t>A negative SAI indicates the student has a higher financial need.</a:t>
            </a:r>
          </a:p>
          <a:p>
            <a:pPr lvl="2"/>
            <a:endParaRPr lang="en-US" dirty="0"/>
          </a:p>
        </p:txBody>
      </p:sp>
    </p:spTree>
    <p:extLst>
      <p:ext uri="{BB962C8B-B14F-4D97-AF65-F5344CB8AC3E}">
        <p14:creationId xmlns:p14="http://schemas.microsoft.com/office/powerpoint/2010/main" val="2767342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5FC9-091B-44AA-9EC0-782491179042}"/>
              </a:ext>
            </a:extLst>
          </p:cNvPr>
          <p:cNvSpPr>
            <a:spLocks noGrp="1"/>
          </p:cNvSpPr>
          <p:nvPr>
            <p:ph type="title"/>
          </p:nvPr>
        </p:nvSpPr>
        <p:spPr/>
        <p:txBody>
          <a:bodyPr/>
          <a:lstStyle/>
          <a:p>
            <a:r>
              <a:rPr lang="en-US" b="1" dirty="0">
                <a:solidFill>
                  <a:srgbClr val="7030A0"/>
                </a:solidFill>
                <a:latin typeface="+mn-lt"/>
              </a:rPr>
              <a:t>What If’s</a:t>
            </a:r>
          </a:p>
        </p:txBody>
      </p:sp>
      <p:sp>
        <p:nvSpPr>
          <p:cNvPr id="3" name="Content Placeholder 2">
            <a:extLst>
              <a:ext uri="{FF2B5EF4-FFF2-40B4-BE49-F238E27FC236}">
                <a16:creationId xmlns:a16="http://schemas.microsoft.com/office/drawing/2014/main" id="{48191140-9C28-4042-B6F9-6620B924EFAA}"/>
              </a:ext>
            </a:extLst>
          </p:cNvPr>
          <p:cNvSpPr>
            <a:spLocks noGrp="1"/>
          </p:cNvSpPr>
          <p:nvPr>
            <p:ph idx="1"/>
          </p:nvPr>
        </p:nvSpPr>
        <p:spPr>
          <a:xfrm>
            <a:off x="628650" y="2001794"/>
            <a:ext cx="7886700" cy="4351338"/>
          </a:xfrm>
        </p:spPr>
        <p:txBody>
          <a:bodyPr>
            <a:normAutofit/>
          </a:bodyPr>
          <a:lstStyle/>
          <a:p>
            <a:pPr lvl="1"/>
            <a:r>
              <a:rPr lang="en-US" dirty="0"/>
              <a:t>My parent/spouse refuses to give consent for the FTI</a:t>
            </a:r>
          </a:p>
          <a:p>
            <a:pPr lvl="2"/>
            <a:r>
              <a:rPr lang="en-US" dirty="0"/>
              <a:t>There is no opt-out option for consent to transfer data from the IRS. If any of your contributors do not consent to the automatic transfer of information from the IRS, you will not be eligible for federal aid.</a:t>
            </a:r>
          </a:p>
          <a:p>
            <a:pPr lvl="2"/>
            <a:endParaRPr lang="en-US" dirty="0"/>
          </a:p>
          <a:p>
            <a:pPr lvl="1"/>
            <a:r>
              <a:rPr lang="en-US" dirty="0"/>
              <a:t>My FAFSA is selected for verification</a:t>
            </a:r>
          </a:p>
          <a:p>
            <a:pPr lvl="2"/>
            <a:r>
              <a:rPr lang="en-US" dirty="0"/>
              <a:t>There are several verification scenarios, and you will be required to submit additional documents before your FAFSA is considered fully submitted and complete.   You will not receive aid until the verification is submitted by the student to the school and the school completes processing.</a:t>
            </a:r>
          </a:p>
          <a:p>
            <a:pPr lvl="2"/>
            <a:endParaRPr lang="en-US" dirty="0"/>
          </a:p>
          <a:p>
            <a:pPr lvl="1"/>
            <a:r>
              <a:rPr lang="en-US" dirty="0"/>
              <a:t>My parents are divorced/separated</a:t>
            </a:r>
          </a:p>
          <a:p>
            <a:pPr lvl="2"/>
            <a:r>
              <a:rPr lang="en-US" dirty="0"/>
              <a:t>Provide information about the parent who provided more financial support during the last 12 months. If both parents provided an exact equal amount of financial support or if they don’t support you financially, provide information for the parent with the greater income or assets.</a:t>
            </a:r>
          </a:p>
        </p:txBody>
      </p:sp>
    </p:spTree>
    <p:extLst>
      <p:ext uri="{BB962C8B-B14F-4D97-AF65-F5344CB8AC3E}">
        <p14:creationId xmlns:p14="http://schemas.microsoft.com/office/powerpoint/2010/main" val="4153260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5FC9-091B-44AA-9EC0-782491179042}"/>
              </a:ext>
            </a:extLst>
          </p:cNvPr>
          <p:cNvSpPr>
            <a:spLocks noGrp="1"/>
          </p:cNvSpPr>
          <p:nvPr>
            <p:ph type="title"/>
          </p:nvPr>
        </p:nvSpPr>
        <p:spPr/>
        <p:txBody>
          <a:bodyPr/>
          <a:lstStyle/>
          <a:p>
            <a:r>
              <a:rPr lang="en-US" b="1" dirty="0">
                <a:solidFill>
                  <a:srgbClr val="7030A0"/>
                </a:solidFill>
                <a:latin typeface="+mn-lt"/>
              </a:rPr>
              <a:t>What If’s (cont’d)</a:t>
            </a:r>
          </a:p>
        </p:txBody>
      </p:sp>
      <p:sp>
        <p:nvSpPr>
          <p:cNvPr id="3" name="Content Placeholder 2">
            <a:extLst>
              <a:ext uri="{FF2B5EF4-FFF2-40B4-BE49-F238E27FC236}">
                <a16:creationId xmlns:a16="http://schemas.microsoft.com/office/drawing/2014/main" id="{48191140-9C28-4042-B6F9-6620B924EFAA}"/>
              </a:ext>
            </a:extLst>
          </p:cNvPr>
          <p:cNvSpPr>
            <a:spLocks noGrp="1"/>
          </p:cNvSpPr>
          <p:nvPr>
            <p:ph idx="1"/>
          </p:nvPr>
        </p:nvSpPr>
        <p:spPr/>
        <p:txBody>
          <a:bodyPr>
            <a:normAutofit/>
          </a:bodyPr>
          <a:lstStyle/>
          <a:p>
            <a:pPr lvl="1"/>
            <a:r>
              <a:rPr lang="en-US" dirty="0"/>
              <a:t>I have an unusual circumstance that prevents me from contacting my parents or obtaining their information</a:t>
            </a:r>
            <a:endParaRPr lang="en-US" sz="800" dirty="0"/>
          </a:p>
          <a:p>
            <a:pPr lvl="1"/>
            <a:endParaRPr lang="en-US" dirty="0"/>
          </a:p>
          <a:p>
            <a:pPr lvl="2"/>
            <a:r>
              <a:rPr lang="en-US" dirty="0"/>
              <a:t>You may be able to skip the parental information on the FAFSA and file as an independent student.  However, you will need to provide documentation  to the financial aid office in order to receive Federal aid as an independent student.   </a:t>
            </a:r>
          </a:p>
          <a:p>
            <a:pPr lvl="2"/>
            <a:r>
              <a:rPr lang="en-US" dirty="0"/>
              <a:t>The circumstances currently defined by the Federal government are:</a:t>
            </a:r>
          </a:p>
          <a:p>
            <a:pPr lvl="3"/>
            <a:r>
              <a:rPr lang="en-US" sz="1500" dirty="0"/>
              <a:t>your parent are incarcerated.</a:t>
            </a:r>
          </a:p>
          <a:p>
            <a:pPr lvl="3"/>
            <a:r>
              <a:rPr lang="en-US" sz="1500" dirty="0"/>
              <a:t>You have left home due to an abusive or threatening environment.</a:t>
            </a:r>
          </a:p>
          <a:p>
            <a:pPr lvl="3"/>
            <a:r>
              <a:rPr lang="en-US" sz="1500" dirty="0"/>
              <a:t>You have been abandoned by or estranged from your parents and have not been adopted.</a:t>
            </a:r>
          </a:p>
          <a:p>
            <a:pPr lvl="3"/>
            <a:r>
              <a:rPr lang="en-US" sz="1500" dirty="0"/>
              <a:t>You were granted refugee or asylee status and are separated from your parents, or your parents are displaced in a foreign country.</a:t>
            </a:r>
          </a:p>
          <a:p>
            <a:pPr lvl="3"/>
            <a:r>
              <a:rPr lang="en-US" sz="1500" dirty="0"/>
              <a:t>You are a victim of human trafficking.</a:t>
            </a:r>
          </a:p>
          <a:p>
            <a:pPr lvl="3"/>
            <a:r>
              <a:rPr lang="en-US" sz="1500" dirty="0"/>
              <a:t>You are otherwise unable to contact or locate your parents and have not been adopted.</a:t>
            </a:r>
          </a:p>
        </p:txBody>
      </p:sp>
    </p:spTree>
    <p:extLst>
      <p:ext uri="{BB962C8B-B14F-4D97-AF65-F5344CB8AC3E}">
        <p14:creationId xmlns:p14="http://schemas.microsoft.com/office/powerpoint/2010/main" val="3263012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22EC2-C341-448B-B252-D00ABDF985C6}"/>
              </a:ext>
            </a:extLst>
          </p:cNvPr>
          <p:cNvSpPr>
            <a:spLocks noGrp="1"/>
          </p:cNvSpPr>
          <p:nvPr>
            <p:ph type="title"/>
          </p:nvPr>
        </p:nvSpPr>
        <p:spPr/>
        <p:txBody>
          <a:bodyPr/>
          <a:lstStyle/>
          <a:p>
            <a:r>
              <a:rPr lang="en-US" b="1" dirty="0">
                <a:solidFill>
                  <a:srgbClr val="7030A0"/>
                </a:solidFill>
                <a:latin typeface="+mn-lt"/>
              </a:rPr>
              <a:t>And More</a:t>
            </a:r>
          </a:p>
        </p:txBody>
      </p:sp>
      <p:sp>
        <p:nvSpPr>
          <p:cNvPr id="3" name="Content Placeholder 2">
            <a:extLst>
              <a:ext uri="{FF2B5EF4-FFF2-40B4-BE49-F238E27FC236}">
                <a16:creationId xmlns:a16="http://schemas.microsoft.com/office/drawing/2014/main" id="{F073511F-04DB-43ED-8ABB-B62D3FF8EBDA}"/>
              </a:ext>
            </a:extLst>
          </p:cNvPr>
          <p:cNvSpPr>
            <a:spLocks noGrp="1"/>
          </p:cNvSpPr>
          <p:nvPr>
            <p:ph idx="1"/>
          </p:nvPr>
        </p:nvSpPr>
        <p:spPr>
          <a:xfrm>
            <a:off x="628650" y="1825624"/>
            <a:ext cx="7886700" cy="4029891"/>
          </a:xfrm>
        </p:spPr>
        <p:txBody>
          <a:bodyPr>
            <a:normAutofit lnSpcReduction="10000"/>
          </a:bodyPr>
          <a:lstStyle/>
          <a:p>
            <a:pPr>
              <a:lnSpc>
                <a:spcPct val="100000"/>
              </a:lnSpc>
            </a:pPr>
            <a:r>
              <a:rPr lang="en-US" dirty="0"/>
              <a:t>It is important to look at the overall costs when comparing schools</a:t>
            </a:r>
          </a:p>
          <a:p>
            <a:pPr lvl="1">
              <a:lnSpc>
                <a:spcPct val="100000"/>
              </a:lnSpc>
            </a:pPr>
            <a:r>
              <a:rPr lang="en-US" dirty="0"/>
              <a:t>All students who file their FAFSA will have access to their SUNY Award letters electronically.  These letters will outline direct and indirect costs, gift aid and net cost AKA the Bottom Line</a:t>
            </a:r>
          </a:p>
          <a:p>
            <a:pPr lvl="1">
              <a:lnSpc>
                <a:spcPct val="100000"/>
              </a:lnSpc>
            </a:pPr>
            <a:r>
              <a:rPr lang="en-US" dirty="0"/>
              <a:t>The FAFSA needs to be fully processed, including verification documents if required</a:t>
            </a:r>
          </a:p>
          <a:p>
            <a:pPr lvl="1">
              <a:lnSpc>
                <a:spcPct val="100000"/>
              </a:lnSpc>
            </a:pPr>
            <a:r>
              <a:rPr lang="en-US" dirty="0"/>
              <a:t>It is important to understand that some aid may be an estimate (particularly TAP) since it requires a separate application</a:t>
            </a:r>
          </a:p>
          <a:p>
            <a:pPr marL="342900" lvl="1" indent="0">
              <a:lnSpc>
                <a:spcPct val="100000"/>
              </a:lnSpc>
              <a:buNone/>
            </a:pPr>
            <a:endParaRPr lang="en-US" dirty="0"/>
          </a:p>
          <a:p>
            <a:r>
              <a:rPr lang="en-US" dirty="0"/>
              <a:t>Special Circumstances may exist that are not reflected on the FAFSA.  Schools will have a separate form for students to complete in such cases.  These may include medical bills, recent unemployment, divorce or separation, etc. </a:t>
            </a:r>
          </a:p>
        </p:txBody>
      </p:sp>
      <p:pic>
        <p:nvPicPr>
          <p:cNvPr id="4" name="Picture 3">
            <a:extLst>
              <a:ext uri="{FF2B5EF4-FFF2-40B4-BE49-F238E27FC236}">
                <a16:creationId xmlns:a16="http://schemas.microsoft.com/office/drawing/2014/main" id="{CEDBC638-9620-445B-8823-D55F42E96184}"/>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4052013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22EC2-C341-448B-B252-D00ABDF985C6}"/>
              </a:ext>
            </a:extLst>
          </p:cNvPr>
          <p:cNvSpPr>
            <a:spLocks noGrp="1"/>
          </p:cNvSpPr>
          <p:nvPr>
            <p:ph type="title"/>
          </p:nvPr>
        </p:nvSpPr>
        <p:spPr/>
        <p:txBody>
          <a:bodyPr/>
          <a:lstStyle/>
          <a:p>
            <a:r>
              <a:rPr lang="en-US" b="1" dirty="0">
                <a:solidFill>
                  <a:srgbClr val="7030A0"/>
                </a:solidFill>
                <a:latin typeface="+mn-lt"/>
              </a:rPr>
              <a:t>Timeline – </a:t>
            </a:r>
            <a:r>
              <a:rPr lang="en-US" sz="2800" b="1" dirty="0">
                <a:solidFill>
                  <a:srgbClr val="7030A0"/>
                </a:solidFill>
                <a:latin typeface="+mn-lt"/>
              </a:rPr>
              <a:t>estimated and based on Federal processing</a:t>
            </a:r>
          </a:p>
        </p:txBody>
      </p:sp>
      <p:sp>
        <p:nvSpPr>
          <p:cNvPr id="3" name="Content Placeholder 2">
            <a:extLst>
              <a:ext uri="{FF2B5EF4-FFF2-40B4-BE49-F238E27FC236}">
                <a16:creationId xmlns:a16="http://schemas.microsoft.com/office/drawing/2014/main" id="{F073511F-04DB-43ED-8ABB-B62D3FF8EBDA}"/>
              </a:ext>
            </a:extLst>
          </p:cNvPr>
          <p:cNvSpPr>
            <a:spLocks noGrp="1"/>
          </p:cNvSpPr>
          <p:nvPr>
            <p:ph idx="1"/>
          </p:nvPr>
        </p:nvSpPr>
        <p:spPr>
          <a:xfrm>
            <a:off x="625564" y="2424418"/>
            <a:ext cx="7886700" cy="3649211"/>
          </a:xfrm>
        </p:spPr>
        <p:txBody>
          <a:bodyPr>
            <a:normAutofit/>
          </a:bodyPr>
          <a:lstStyle/>
          <a:p>
            <a:pPr>
              <a:lnSpc>
                <a:spcPct val="100000"/>
              </a:lnSpc>
            </a:pPr>
            <a:r>
              <a:rPr lang="en-US" dirty="0"/>
              <a:t>December 30, 2023 – FAFSA “soft launch” of form available during limited hours</a:t>
            </a:r>
          </a:p>
          <a:p>
            <a:pPr>
              <a:lnSpc>
                <a:spcPct val="100000"/>
              </a:lnSpc>
            </a:pPr>
            <a:r>
              <a:rPr lang="en-US" dirty="0"/>
              <a:t>Late January 2024 – FAFSA is fully available to students </a:t>
            </a:r>
          </a:p>
          <a:p>
            <a:pPr>
              <a:lnSpc>
                <a:spcPct val="100000"/>
              </a:lnSpc>
            </a:pPr>
            <a:r>
              <a:rPr lang="en-US" dirty="0"/>
              <a:t>Mid-March 2024 – schools </a:t>
            </a:r>
            <a:r>
              <a:rPr lang="en-US" u="sng" dirty="0"/>
              <a:t>estimated</a:t>
            </a:r>
            <a:r>
              <a:rPr lang="en-US" dirty="0"/>
              <a:t> to begin to receive FAFSA data from the Federal government</a:t>
            </a:r>
          </a:p>
          <a:p>
            <a:pPr>
              <a:lnSpc>
                <a:spcPct val="100000"/>
              </a:lnSpc>
            </a:pPr>
            <a:r>
              <a:rPr lang="en-US" dirty="0"/>
              <a:t>April 2024 onward -  financial aid awarding and student notifications tentatively scheduled to begin</a:t>
            </a:r>
          </a:p>
        </p:txBody>
      </p:sp>
      <p:pic>
        <p:nvPicPr>
          <p:cNvPr id="4" name="Picture 3">
            <a:extLst>
              <a:ext uri="{FF2B5EF4-FFF2-40B4-BE49-F238E27FC236}">
                <a16:creationId xmlns:a16="http://schemas.microsoft.com/office/drawing/2014/main" id="{CEDBC638-9620-445B-8823-D55F42E96184}"/>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2692913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CBCB0-A845-4BDA-86BB-F51FC9787A2C}"/>
              </a:ext>
            </a:extLst>
          </p:cNvPr>
          <p:cNvSpPr>
            <a:spLocks noGrp="1"/>
          </p:cNvSpPr>
          <p:nvPr>
            <p:ph type="title"/>
          </p:nvPr>
        </p:nvSpPr>
        <p:spPr/>
        <p:txBody>
          <a:bodyPr/>
          <a:lstStyle/>
          <a:p>
            <a:r>
              <a:rPr lang="en-US" b="1" dirty="0">
                <a:solidFill>
                  <a:srgbClr val="7030A0"/>
                </a:solidFill>
                <a:latin typeface="+mn-lt"/>
              </a:rPr>
              <a:t>Communication</a:t>
            </a:r>
          </a:p>
        </p:txBody>
      </p:sp>
      <p:sp>
        <p:nvSpPr>
          <p:cNvPr id="4" name="Content Placeholder 2">
            <a:extLst>
              <a:ext uri="{FF2B5EF4-FFF2-40B4-BE49-F238E27FC236}">
                <a16:creationId xmlns:a16="http://schemas.microsoft.com/office/drawing/2014/main" id="{9E2D0694-BA03-4337-BD75-9A590D0E1564}"/>
              </a:ext>
            </a:extLst>
          </p:cNvPr>
          <p:cNvSpPr>
            <a:spLocks noGrp="1"/>
          </p:cNvSpPr>
          <p:nvPr>
            <p:ph idx="1"/>
          </p:nvPr>
        </p:nvSpPr>
        <p:spPr>
          <a:xfrm>
            <a:off x="500007" y="2275918"/>
            <a:ext cx="7886699" cy="3136117"/>
          </a:xfrm>
        </p:spPr>
        <p:txBody>
          <a:bodyPr>
            <a:normAutofit/>
          </a:bodyPr>
          <a:lstStyle/>
          <a:p>
            <a:pPr>
              <a:lnSpc>
                <a:spcPct val="100000"/>
              </a:lnSpc>
            </a:pPr>
            <a:r>
              <a:rPr lang="en-US" sz="1800" dirty="0"/>
              <a:t>Most colleges/universities use a </a:t>
            </a:r>
            <a:r>
              <a:rPr lang="en-US" sz="1800" u="sng" dirty="0"/>
              <a:t>school portal</a:t>
            </a:r>
            <a:r>
              <a:rPr lang="en-US" sz="1800" dirty="0"/>
              <a:t>; an online resource that students can access to register for classes, view financial aid and billing. </a:t>
            </a:r>
          </a:p>
          <a:p>
            <a:pPr>
              <a:lnSpc>
                <a:spcPct val="100000"/>
              </a:lnSpc>
            </a:pPr>
            <a:r>
              <a:rPr lang="en-US" sz="1800" dirty="0"/>
              <a:t>Most colleges/universities use a </a:t>
            </a:r>
            <a:r>
              <a:rPr lang="en-US" sz="1800" u="sng" dirty="0"/>
              <a:t>school assigned email </a:t>
            </a:r>
            <a:r>
              <a:rPr lang="en-US" sz="1800" dirty="0"/>
              <a:t>account that students are required to activate and check regularly. Schools will begin to communicate with the student primarily through this email account. </a:t>
            </a:r>
          </a:p>
          <a:p>
            <a:pPr>
              <a:lnSpc>
                <a:spcPct val="100000"/>
              </a:lnSpc>
            </a:pPr>
            <a:r>
              <a:rPr lang="en-US" sz="1800" dirty="0"/>
              <a:t>Once a student enrolls in college, their college record (academics and finances) become protected under FERPA and students would need to give parent/guardian permission to access this information if they choose. </a:t>
            </a:r>
            <a:endParaRPr lang="en-US" sz="2100" dirty="0"/>
          </a:p>
        </p:txBody>
      </p:sp>
      <p:pic>
        <p:nvPicPr>
          <p:cNvPr id="5" name="Picture 4">
            <a:extLst>
              <a:ext uri="{FF2B5EF4-FFF2-40B4-BE49-F238E27FC236}">
                <a16:creationId xmlns:a16="http://schemas.microsoft.com/office/drawing/2014/main" id="{1AABDCF7-A12F-4031-ACDB-0394E81CD7A0}"/>
              </a:ext>
            </a:extLst>
          </p:cNvPr>
          <p:cNvPicPr>
            <a:picLocks noChangeAspect="1"/>
          </p:cNvPicPr>
          <p:nvPr/>
        </p:nvPicPr>
        <p:blipFill>
          <a:blip r:embed="rId2"/>
          <a:stretch>
            <a:fillRect/>
          </a:stretch>
        </p:blipFill>
        <p:spPr>
          <a:xfrm>
            <a:off x="1" y="5997264"/>
            <a:ext cx="9137827" cy="877824"/>
          </a:xfrm>
          <a:prstGeom prst="rect">
            <a:avLst/>
          </a:prstGeom>
        </p:spPr>
      </p:pic>
    </p:spTree>
    <p:extLst>
      <p:ext uri="{BB962C8B-B14F-4D97-AF65-F5344CB8AC3E}">
        <p14:creationId xmlns:p14="http://schemas.microsoft.com/office/powerpoint/2010/main" val="2081712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B14D8-19AE-44B7-9A56-973558E0F220}"/>
              </a:ext>
            </a:extLst>
          </p:cNvPr>
          <p:cNvSpPr>
            <a:spLocks noGrp="1"/>
          </p:cNvSpPr>
          <p:nvPr>
            <p:ph type="title"/>
          </p:nvPr>
        </p:nvSpPr>
        <p:spPr/>
        <p:txBody>
          <a:bodyPr/>
          <a:lstStyle/>
          <a:p>
            <a:r>
              <a:rPr lang="en-US" b="1" dirty="0">
                <a:solidFill>
                  <a:srgbClr val="7030A0"/>
                </a:solidFill>
                <a:latin typeface="+mn-lt"/>
              </a:rPr>
              <a:t>Thank You!</a:t>
            </a:r>
          </a:p>
        </p:txBody>
      </p:sp>
      <p:sp>
        <p:nvSpPr>
          <p:cNvPr id="3" name="Content Placeholder 2">
            <a:extLst>
              <a:ext uri="{FF2B5EF4-FFF2-40B4-BE49-F238E27FC236}">
                <a16:creationId xmlns:a16="http://schemas.microsoft.com/office/drawing/2014/main" id="{92006CD1-DC27-45C9-8E64-940F0B70A96F}"/>
              </a:ext>
            </a:extLst>
          </p:cNvPr>
          <p:cNvSpPr>
            <a:spLocks noGrp="1"/>
          </p:cNvSpPr>
          <p:nvPr>
            <p:ph idx="1"/>
          </p:nvPr>
        </p:nvSpPr>
        <p:spPr/>
        <p:txBody>
          <a:bodyPr/>
          <a:lstStyle/>
          <a:p>
            <a:pPr marL="0" indent="0" algn="ctr">
              <a:buNone/>
            </a:pPr>
            <a:r>
              <a:rPr lang="en-US" sz="1800" dirty="0"/>
              <a:t>Contact Information</a:t>
            </a:r>
          </a:p>
          <a:p>
            <a:pPr marL="0" indent="0" algn="ctr">
              <a:buNone/>
            </a:pPr>
            <a:endParaRPr lang="en-US" sz="1800" dirty="0"/>
          </a:p>
          <a:p>
            <a:pPr marL="0" indent="0" algn="ctr">
              <a:buNone/>
            </a:pPr>
            <a:r>
              <a:rPr lang="en-US" dirty="0"/>
              <a:t>Office of Student Financial Services</a:t>
            </a:r>
          </a:p>
          <a:p>
            <a:pPr marL="0" indent="0" algn="ctr">
              <a:buNone/>
            </a:pPr>
            <a:r>
              <a:rPr lang="en-US" dirty="0"/>
              <a:t>Purchase College</a:t>
            </a:r>
          </a:p>
          <a:p>
            <a:pPr marL="0" indent="0" algn="ctr">
              <a:buNone/>
            </a:pPr>
            <a:r>
              <a:rPr lang="en-US" dirty="0"/>
              <a:t>735 Anderson Hill Road, Purchase NY 10577</a:t>
            </a:r>
          </a:p>
          <a:p>
            <a:pPr marL="0" indent="0" algn="ctr">
              <a:buNone/>
            </a:pPr>
            <a:r>
              <a:rPr lang="en-US" dirty="0"/>
              <a:t>914/251-6080</a:t>
            </a:r>
          </a:p>
          <a:p>
            <a:pPr marL="0" indent="0" algn="ctr">
              <a:buNone/>
            </a:pPr>
            <a:r>
              <a:rPr lang="en-US" dirty="0"/>
              <a:t>financialservices@purchase.edu </a:t>
            </a:r>
          </a:p>
          <a:p>
            <a:pPr marL="0" indent="0" algn="ctr">
              <a:buNone/>
            </a:pPr>
            <a:r>
              <a:rPr lang="en-US" dirty="0">
                <a:solidFill>
                  <a:srgbClr val="D60093"/>
                </a:solidFill>
                <a:hlinkClick r:id="rId2">
                  <a:extLst>
                    <a:ext uri="{A12FA001-AC4F-418D-AE19-62706E023703}">
                      <ahyp:hlinkClr xmlns:ahyp="http://schemas.microsoft.com/office/drawing/2018/hyperlinkcolor" val="tx"/>
                    </a:ext>
                  </a:extLst>
                </a:hlinkClick>
              </a:rPr>
              <a:t>www.purchase.edu/financialservices</a:t>
            </a:r>
            <a:r>
              <a:rPr lang="en-US" dirty="0">
                <a:solidFill>
                  <a:srgbClr val="D60093"/>
                </a:solidFill>
              </a:rPr>
              <a:t> </a:t>
            </a:r>
          </a:p>
        </p:txBody>
      </p:sp>
      <p:pic>
        <p:nvPicPr>
          <p:cNvPr id="4" name="Picture 3">
            <a:extLst>
              <a:ext uri="{FF2B5EF4-FFF2-40B4-BE49-F238E27FC236}">
                <a16:creationId xmlns:a16="http://schemas.microsoft.com/office/drawing/2014/main" id="{C313DF09-5611-43D1-8A15-CC2332DFCA15}"/>
              </a:ext>
            </a:extLst>
          </p:cNvPr>
          <p:cNvPicPr>
            <a:picLocks noChangeAspect="1"/>
          </p:cNvPicPr>
          <p:nvPr/>
        </p:nvPicPr>
        <p:blipFill>
          <a:blip r:embed="rId3"/>
          <a:stretch>
            <a:fillRect/>
          </a:stretch>
        </p:blipFill>
        <p:spPr>
          <a:xfrm>
            <a:off x="1" y="5997264"/>
            <a:ext cx="9137827" cy="877824"/>
          </a:xfrm>
          <a:prstGeom prst="rect">
            <a:avLst/>
          </a:prstGeom>
        </p:spPr>
      </p:pic>
    </p:spTree>
    <p:extLst>
      <p:ext uri="{BB962C8B-B14F-4D97-AF65-F5344CB8AC3E}">
        <p14:creationId xmlns:p14="http://schemas.microsoft.com/office/powerpoint/2010/main" val="199771016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619</TotalTime>
  <Words>1613</Words>
  <Application>Microsoft Office PowerPoint</Application>
  <PresentationFormat>On-screen Show (4:3)</PresentationFormat>
  <Paragraphs>126</Paragraphs>
  <Slides>16</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16</vt:i4>
      </vt:variant>
    </vt:vector>
  </HeadingPairs>
  <TitlesOfParts>
    <vt:vector size="21" baseType="lpstr">
      <vt:lpstr>Arial</vt:lpstr>
      <vt:lpstr>Calibri</vt:lpstr>
      <vt:lpstr>Calibri Light</vt:lpstr>
      <vt:lpstr>Custom Design</vt:lpstr>
      <vt:lpstr>Office Theme</vt:lpstr>
      <vt:lpstr>What You Need to Know About Student Financial Services</vt:lpstr>
      <vt:lpstr>Welcome to our office!</vt:lpstr>
      <vt:lpstr>What is Financial Aid?</vt:lpstr>
      <vt:lpstr>Sources of Financial Aid</vt:lpstr>
      <vt:lpstr>FAFSA–Free Application for Financial Aid</vt:lpstr>
      <vt:lpstr>New York State Grants and Awards</vt:lpstr>
      <vt:lpstr>New York State Grants and Awards (cont’d)</vt:lpstr>
      <vt:lpstr>Private Sources/Employers</vt:lpstr>
      <vt:lpstr>FAFSA 2024-2025</vt:lpstr>
      <vt:lpstr>FAFSA 2024-2025 (cont’d)</vt:lpstr>
      <vt:lpstr>What If’s</vt:lpstr>
      <vt:lpstr>What If’s (cont’d)</vt:lpstr>
      <vt:lpstr>And More</vt:lpstr>
      <vt:lpstr>Timeline – estimated and based on Federal processing</vt:lpstr>
      <vt:lpstr>Communication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you need to know about Student Financial Services</dc:title>
  <dc:creator>Woisin, Victoria</dc:creator>
  <cp:lastModifiedBy>Silva, Greta</cp:lastModifiedBy>
  <cp:revision>48</cp:revision>
  <dcterms:created xsi:type="dcterms:W3CDTF">2023-11-02T19:30:25Z</dcterms:created>
  <dcterms:modified xsi:type="dcterms:W3CDTF">2024-02-02T13:33:15Z</dcterms:modified>
</cp:coreProperties>
</file>