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63" r:id="rId4"/>
    <p:sldId id="258" r:id="rId5"/>
    <p:sldId id="261" r:id="rId6"/>
    <p:sldId id="262" r:id="rId7"/>
    <p:sldId id="259" r:id="rId8"/>
    <p:sldId id="260" r:id="rId9"/>
    <p:sldId id="264" r:id="rId10"/>
    <p:sldId id="266" r:id="rId11"/>
    <p:sldId id="267" r:id="rId12"/>
    <p:sldId id="265"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9" d="100"/>
          <a:sy n="79" d="100"/>
        </p:scale>
        <p:origin x="132"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1176268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028198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629270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7BE30B-9C0C-489D-A59E-97F9DEEB9EB6}"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1676163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7BE30B-9C0C-489D-A59E-97F9DEEB9EB6}" type="datetimeFigureOut">
              <a:rPr lang="en-US" smtClean="0"/>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6995666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7BE30B-9C0C-489D-A59E-97F9DEEB9EB6}" type="datetimeFigureOut">
              <a:rPr lang="en-US" smtClean="0"/>
              <a:t>1/13/2026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503965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7BE30B-9C0C-489D-A59E-97F9DEEB9EB6}" type="datetimeFigureOut">
              <a:rPr lang="en-US" smtClean="0"/>
              <a:t>1/13/2026</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686934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7BE30B-9C0C-489D-A59E-97F9DEEB9EB6}"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643527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7BE30B-9C0C-489D-A59E-97F9DEEB9EB6}" type="datetimeFigureOut">
              <a:rPr lang="en-US" smtClean="0"/>
              <a:t>1/13/2026</a:t>
            </a:fld>
            <a:endParaRPr lang="en-US"/>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514658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7BE30B-9C0C-489D-A59E-97F9DEEB9EB6}" type="datetimeFigureOut">
              <a:rPr lang="en-US" smtClean="0"/>
              <a:t>1/13/2026</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386614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5272739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2172710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7681740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57BE30B-9C0C-489D-A59E-97F9DEEB9EB6}" type="datetimeFigureOut">
              <a:rPr lang="en-US" smtClean="0"/>
              <a:t>1/13/2026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4092427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57BE30B-9C0C-489D-A59E-97F9DEEB9EB6}" type="datetimeFigureOut">
              <a:rPr lang="en-US" smtClean="0"/>
              <a:t>1/13/2026</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380699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24485700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57BE30B-9C0C-489D-A59E-97F9DEEB9EB6}" type="datetimeFigureOut">
              <a:rPr lang="en-US" smtClean="0"/>
              <a:t>1/13/2026</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70CD961C-BF07-4A02-9C3A-9210C04F81BD}" type="slidenum">
              <a:rPr lang="en-US" smtClean="0"/>
              <a:t>‹#›</a:t>
            </a:fld>
            <a:endParaRPr lang="en-US"/>
          </a:p>
        </p:txBody>
      </p:sp>
    </p:spTree>
    <p:extLst>
      <p:ext uri="{BB962C8B-B14F-4D97-AF65-F5344CB8AC3E}">
        <p14:creationId xmlns:p14="http://schemas.microsoft.com/office/powerpoint/2010/main" val="557916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57BE30B-9C0C-489D-A59E-97F9DEEB9EB6}" type="datetimeFigureOut">
              <a:rPr lang="en-US" smtClean="0"/>
              <a:t>1/13/2026</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70CD961C-BF07-4A02-9C3A-9210C04F81BD}" type="slidenum">
              <a:rPr lang="en-US" smtClean="0"/>
              <a:t>‹#›</a:t>
            </a:fld>
            <a:endParaRPr lang="en-US"/>
          </a:p>
        </p:txBody>
      </p:sp>
    </p:spTree>
    <p:extLst>
      <p:ext uri="{BB962C8B-B14F-4D97-AF65-F5344CB8AC3E}">
        <p14:creationId xmlns:p14="http://schemas.microsoft.com/office/powerpoint/2010/main" val="2285171606"/>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purchase.edu/about/the-strategic-pla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patricia.bice@purchase.edu" TargetMode="External"/><Relationship Id="rId2" Type="http://schemas.openxmlformats.org/officeDocument/2006/relationships/hyperlink" Target="https://www.purchase.edu/offices/student-success/faculty-in-residence-fellowshi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Faculty in Residence Fellowship</a:t>
            </a:r>
          </a:p>
        </p:txBody>
      </p:sp>
      <p:sp>
        <p:nvSpPr>
          <p:cNvPr id="3" name="Subtitle 2"/>
          <p:cNvSpPr>
            <a:spLocks noGrp="1"/>
          </p:cNvSpPr>
          <p:nvPr>
            <p:ph type="subTitle" idx="1"/>
          </p:nvPr>
        </p:nvSpPr>
        <p:spPr/>
        <p:txBody>
          <a:bodyPr>
            <a:normAutofit lnSpcReduction="10000"/>
          </a:bodyPr>
          <a:lstStyle/>
          <a:p>
            <a:endParaRPr lang="en-US" dirty="0"/>
          </a:p>
          <a:p>
            <a:r>
              <a:rPr lang="en-US" sz="2800" dirty="0"/>
              <a:t>Retention Initiative</a:t>
            </a:r>
          </a:p>
        </p:txBody>
      </p:sp>
    </p:spTree>
    <p:extLst>
      <p:ext uri="{BB962C8B-B14F-4D97-AF65-F5344CB8AC3E}">
        <p14:creationId xmlns:p14="http://schemas.microsoft.com/office/powerpoint/2010/main" val="334066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Faculty in Residence Fellowship 101</a:t>
            </a:r>
          </a:p>
        </p:txBody>
      </p:sp>
      <p:sp>
        <p:nvSpPr>
          <p:cNvPr id="3" name="Content Placeholder 2"/>
          <p:cNvSpPr>
            <a:spLocks noGrp="1"/>
          </p:cNvSpPr>
          <p:nvPr>
            <p:ph idx="1"/>
          </p:nvPr>
        </p:nvSpPr>
        <p:spPr/>
        <p:txBody>
          <a:bodyPr>
            <a:normAutofit/>
          </a:bodyPr>
          <a:lstStyle/>
          <a:p>
            <a:r>
              <a:rPr lang="en-US" dirty="0"/>
              <a:t>On campus housing for faculty without rent is in exchange for work beyond the faculty member’s regular obligation.  Otherwise, there are tax implications.</a:t>
            </a:r>
          </a:p>
          <a:p>
            <a:r>
              <a:rPr lang="en-US" dirty="0"/>
              <a:t>The new Fellowship application process puts more structure in place with clear, goals and expectations.</a:t>
            </a:r>
          </a:p>
          <a:p>
            <a:r>
              <a:rPr lang="en-US" dirty="0"/>
              <a:t>Provides a structure to allow opportunities for other faculty members to live on campus.</a:t>
            </a:r>
          </a:p>
          <a:p>
            <a:r>
              <a:rPr lang="en-US" dirty="0"/>
              <a:t>Faculty in Residence must teach a 4 credit First-Year Learning Community Seminar (FY LC Seminar) each fall semester, advise the students in the seminar for the fall semester, as well as additional duties outlined.</a:t>
            </a:r>
          </a:p>
        </p:txBody>
      </p:sp>
    </p:spTree>
    <p:extLst>
      <p:ext uri="{BB962C8B-B14F-4D97-AF65-F5344CB8AC3E}">
        <p14:creationId xmlns:p14="http://schemas.microsoft.com/office/powerpoint/2010/main" val="3545730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Faculty in Residence Fellowship 101</a:t>
            </a:r>
          </a:p>
        </p:txBody>
      </p:sp>
      <p:sp>
        <p:nvSpPr>
          <p:cNvPr id="3" name="Content Placeholder 2"/>
          <p:cNvSpPr>
            <a:spLocks noGrp="1"/>
          </p:cNvSpPr>
          <p:nvPr>
            <p:ph idx="1"/>
          </p:nvPr>
        </p:nvSpPr>
        <p:spPr/>
        <p:txBody>
          <a:bodyPr/>
          <a:lstStyle/>
          <a:p>
            <a:r>
              <a:rPr lang="en-US" dirty="0"/>
              <a:t>Faculty in Residence Fellowship and FY LC Seminar can help leverage our resources to support engaged, and intellectual curiosity of our students and for our faculty, with end goal to improve retention and graduation rates specifically in LAS BA/BS degree programs.</a:t>
            </a:r>
          </a:p>
          <a:p>
            <a:endParaRPr lang="en-US" dirty="0"/>
          </a:p>
          <a:p>
            <a:r>
              <a:rPr lang="en-US" dirty="0"/>
              <a:t>FY LCs are not new to Purchase.  The Fellowship requirement of creating and teaching a FY LC Seminar is reimagining the faculty in residence program and seminar model again.</a:t>
            </a:r>
          </a:p>
          <a:p>
            <a:endParaRPr lang="en-US" dirty="0"/>
          </a:p>
        </p:txBody>
      </p:sp>
    </p:spTree>
    <p:extLst>
      <p:ext uri="{BB962C8B-B14F-4D97-AF65-F5344CB8AC3E}">
        <p14:creationId xmlns:p14="http://schemas.microsoft.com/office/powerpoint/2010/main" val="1681583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Fellowship and FY LC Seminar</a:t>
            </a:r>
          </a:p>
        </p:txBody>
      </p:sp>
      <p:sp>
        <p:nvSpPr>
          <p:cNvPr id="3" name="Content Placeholder 2"/>
          <p:cNvSpPr>
            <a:spLocks noGrp="1"/>
          </p:cNvSpPr>
          <p:nvPr>
            <p:ph idx="1"/>
          </p:nvPr>
        </p:nvSpPr>
        <p:spPr>
          <a:xfrm>
            <a:off x="1154954" y="2969260"/>
            <a:ext cx="8825659" cy="3416300"/>
          </a:xfrm>
        </p:spPr>
        <p:txBody>
          <a:bodyPr>
            <a:normAutofit/>
          </a:bodyPr>
          <a:lstStyle/>
          <a:p>
            <a:r>
              <a:rPr lang="en-US" dirty="0"/>
              <a:t>A First-Year Learning Community Seminar (FY LC Seminar) is required for LAS students and provides a way for us to cohort students in some way, by utilizing another first-year course as a partner.  This would mimic most of the BFA/</a:t>
            </a:r>
            <a:r>
              <a:rPr lang="en-US" dirty="0" err="1"/>
              <a:t>MusB</a:t>
            </a:r>
            <a:r>
              <a:rPr lang="en-US" dirty="0"/>
              <a:t> degree programs, which seems to benefit students and retention and graduation rates are much higher.</a:t>
            </a:r>
          </a:p>
          <a:p>
            <a:r>
              <a:rPr lang="en-US" dirty="0"/>
              <a:t>Open to any LAS BA/BS student, commuter or residential. </a:t>
            </a:r>
          </a:p>
          <a:p>
            <a:r>
              <a:rPr lang="en-US" dirty="0"/>
              <a:t>In general, seminars are not major specific but should be open to students in various majors, exceptions to this with justification may be considered.</a:t>
            </a:r>
          </a:p>
          <a:p>
            <a:pPr marL="0" indent="0">
              <a:buNone/>
            </a:pPr>
            <a:endParaRPr lang="en-US" dirty="0"/>
          </a:p>
        </p:txBody>
      </p:sp>
    </p:spTree>
    <p:extLst>
      <p:ext uri="{BB962C8B-B14F-4D97-AF65-F5344CB8AC3E}">
        <p14:creationId xmlns:p14="http://schemas.microsoft.com/office/powerpoint/2010/main" val="453103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Faculty in Residence Fellowship Requirements</a:t>
            </a:r>
          </a:p>
        </p:txBody>
      </p:sp>
      <p:sp>
        <p:nvSpPr>
          <p:cNvPr id="3" name="Content Placeholder 2"/>
          <p:cNvSpPr>
            <a:spLocks noGrp="1"/>
          </p:cNvSpPr>
          <p:nvPr>
            <p:ph idx="1"/>
          </p:nvPr>
        </p:nvSpPr>
        <p:spPr/>
        <p:txBody>
          <a:bodyPr>
            <a:normAutofit/>
          </a:bodyPr>
          <a:lstStyle/>
          <a:p>
            <a:r>
              <a:rPr lang="en-US" dirty="0"/>
              <a:t>Application by March 6 required including topic for 4 credit First-Year Learning Community Seminar, designed for LAS BA/BS students.</a:t>
            </a:r>
          </a:p>
          <a:p>
            <a:r>
              <a:rPr lang="en-US" dirty="0"/>
              <a:t>Applications will be reviewed by VP for Student Affairs and Enrollment Management and LAS Directors.  Faculty notified no later than March 30 of acceptance.</a:t>
            </a:r>
          </a:p>
          <a:p>
            <a:r>
              <a:rPr lang="en-US" dirty="0"/>
              <a:t>If accepted, faculty are awarded a Fellowship for a 1-year period beginning August 1, 2026 and ending May 31, 2027.</a:t>
            </a:r>
          </a:p>
          <a:p>
            <a:r>
              <a:rPr lang="en-US" dirty="0"/>
              <a:t>Faculty may reapply for a second 1-year fellowship.</a:t>
            </a:r>
          </a:p>
        </p:txBody>
      </p:sp>
    </p:spTree>
    <p:extLst>
      <p:ext uri="{BB962C8B-B14F-4D97-AF65-F5344CB8AC3E}">
        <p14:creationId xmlns:p14="http://schemas.microsoft.com/office/powerpoint/2010/main" val="1725537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Responsibilities</a:t>
            </a:r>
          </a:p>
        </p:txBody>
      </p:sp>
      <p:sp>
        <p:nvSpPr>
          <p:cNvPr id="3" name="Content Placeholder 2"/>
          <p:cNvSpPr>
            <a:spLocks noGrp="1"/>
          </p:cNvSpPr>
          <p:nvPr>
            <p:ph idx="1"/>
          </p:nvPr>
        </p:nvSpPr>
        <p:spPr>
          <a:xfrm>
            <a:off x="1154954" y="2328672"/>
            <a:ext cx="8825659" cy="4413504"/>
          </a:xfrm>
        </p:spPr>
        <p:txBody>
          <a:bodyPr>
            <a:normAutofit fontScale="70000" lnSpcReduction="20000"/>
          </a:bodyPr>
          <a:lstStyle/>
          <a:p>
            <a:r>
              <a:rPr lang="en-US" sz="1900" dirty="0"/>
              <a:t>Teach a 4 credit First-Year Learning Community Seminar each fall semester developed around a topic based on faculty choice. </a:t>
            </a:r>
          </a:p>
          <a:p>
            <a:r>
              <a:rPr lang="en-US" sz="1900" dirty="0"/>
              <a:t>Support for the peer mentor.</a:t>
            </a:r>
          </a:p>
          <a:p>
            <a:r>
              <a:rPr lang="en-US" sz="1900" dirty="0"/>
              <a:t>Build connections and shared experienced for students in their FY LC Seminar by offering one of the following:</a:t>
            </a:r>
          </a:p>
          <a:p>
            <a:pPr lvl="1"/>
            <a:r>
              <a:rPr lang="en-US" sz="1900" dirty="0"/>
              <a:t>Outside of the class discussions, guest lectures, screenings, or dinner events in fall and spring; or</a:t>
            </a:r>
          </a:p>
          <a:p>
            <a:pPr lvl="1"/>
            <a:r>
              <a:rPr lang="en-US" sz="1900" dirty="0"/>
              <a:t>Sponsor one Purchase in the City event and discussion of the faculty member’s choice in the fall and spring.</a:t>
            </a:r>
          </a:p>
          <a:p>
            <a:r>
              <a:rPr lang="en-US" sz="1900" dirty="0"/>
              <a:t>Participate in the following student/parent events:</a:t>
            </a:r>
          </a:p>
          <a:p>
            <a:pPr lvl="1"/>
            <a:r>
              <a:rPr lang="en-US" sz="1900" dirty="0"/>
              <a:t>Family Day first Saturday in October.</a:t>
            </a:r>
          </a:p>
          <a:p>
            <a:pPr lvl="1"/>
            <a:r>
              <a:rPr lang="en-US" sz="1900" dirty="0"/>
              <a:t>Prospective student open house in the fall.</a:t>
            </a:r>
          </a:p>
          <a:p>
            <a:pPr lvl="1"/>
            <a:r>
              <a:rPr lang="en-US" sz="1900" dirty="0"/>
              <a:t>Accepted Student Day in early April.</a:t>
            </a:r>
          </a:p>
          <a:p>
            <a:pPr lvl="1"/>
            <a:r>
              <a:rPr lang="en-US" sz="1900" dirty="0"/>
              <a:t>Present at two Saturday Admissions General Events.</a:t>
            </a:r>
          </a:p>
          <a:p>
            <a:pPr lvl="1"/>
            <a:r>
              <a:rPr lang="en-US" sz="1900" dirty="0"/>
              <a:t>New Student Orientation.</a:t>
            </a:r>
          </a:p>
          <a:p>
            <a:r>
              <a:rPr lang="en-US" sz="1900" dirty="0"/>
              <a:t>Other activities in lieu of the above, may be substituted if approved by the Vice President for Student Affairs and Enrollment Management..</a:t>
            </a:r>
          </a:p>
          <a:p>
            <a:endParaRPr lang="en-US" dirty="0"/>
          </a:p>
        </p:txBody>
      </p:sp>
    </p:spTree>
    <p:extLst>
      <p:ext uri="{BB962C8B-B14F-4D97-AF65-F5344CB8AC3E}">
        <p14:creationId xmlns:p14="http://schemas.microsoft.com/office/powerpoint/2010/main" val="2324472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Seminar Requirements</a:t>
            </a:r>
          </a:p>
        </p:txBody>
      </p:sp>
      <p:sp>
        <p:nvSpPr>
          <p:cNvPr id="3" name="Content Placeholder 2"/>
          <p:cNvSpPr>
            <a:spLocks noGrp="1"/>
          </p:cNvSpPr>
          <p:nvPr>
            <p:ph idx="1"/>
          </p:nvPr>
        </p:nvSpPr>
        <p:spPr/>
        <p:txBody>
          <a:bodyPr>
            <a:normAutofit fontScale="92500" lnSpcReduction="10000"/>
          </a:bodyPr>
          <a:lstStyle/>
          <a:p>
            <a:r>
              <a:rPr lang="en-US" dirty="0"/>
              <a:t>Topic for FY LC Seminar is up to the faculty member but should be linked to the current goals and values of the college. Faculty develop seminars topics around categories as outlined in the </a:t>
            </a:r>
            <a:r>
              <a:rPr lang="en-US" b="1" dirty="0">
                <a:hlinkClick r:id="rId2"/>
              </a:rPr>
              <a:t>Community Values </a:t>
            </a:r>
            <a:r>
              <a:rPr lang="en-US" dirty="0"/>
              <a:t>as outlined in the Strategic Plan such as: Social Justice, Engaged Community, Exploration of Major Disciplines, Sustainability, Free Speech and Introductory Research.</a:t>
            </a:r>
          </a:p>
          <a:p>
            <a:r>
              <a:rPr lang="en-US" dirty="0"/>
              <a:t>4 credits.  Classes meet twice a week.  Fall semester only.</a:t>
            </a:r>
          </a:p>
          <a:p>
            <a:r>
              <a:rPr lang="en-US" dirty="0"/>
              <a:t>Involve peer mentor(s) in developing support for students in the seminar and providing support as needed for first-year students.</a:t>
            </a:r>
          </a:p>
          <a:p>
            <a:r>
              <a:rPr lang="en-US" dirty="0"/>
              <a:t>Each faculty in residence can apply for up to $300 in funding for a class trip or other out of class program.</a:t>
            </a:r>
          </a:p>
          <a:p>
            <a:r>
              <a:rPr lang="en-US" dirty="0"/>
              <a:t>Class is graded on letter system</a:t>
            </a:r>
          </a:p>
          <a:p>
            <a:endParaRPr lang="en-US" dirty="0"/>
          </a:p>
          <a:p>
            <a:endParaRPr lang="en-US" dirty="0"/>
          </a:p>
        </p:txBody>
      </p:sp>
    </p:spTree>
    <p:extLst>
      <p:ext uri="{BB962C8B-B14F-4D97-AF65-F5344CB8AC3E}">
        <p14:creationId xmlns:p14="http://schemas.microsoft.com/office/powerpoint/2010/main" val="3835742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Peer Mentor Role</a:t>
            </a:r>
          </a:p>
        </p:txBody>
      </p:sp>
      <p:sp>
        <p:nvSpPr>
          <p:cNvPr id="3" name="Content Placeholder 2"/>
          <p:cNvSpPr>
            <a:spLocks noGrp="1"/>
          </p:cNvSpPr>
          <p:nvPr>
            <p:ph idx="1"/>
          </p:nvPr>
        </p:nvSpPr>
        <p:spPr/>
        <p:txBody>
          <a:bodyPr/>
          <a:lstStyle/>
          <a:p>
            <a:r>
              <a:rPr lang="en-US" dirty="0"/>
              <a:t>Faculty can recommend students for this role.  This information is asked in the Fellowship application.</a:t>
            </a:r>
          </a:p>
          <a:p>
            <a:r>
              <a:rPr lang="en-US" dirty="0"/>
              <a:t>Can recruit 1 -2 peer mentors per seminar.</a:t>
            </a:r>
          </a:p>
          <a:p>
            <a:r>
              <a:rPr lang="en-US" dirty="0"/>
              <a:t>Peer Mentors will receive credit.</a:t>
            </a:r>
          </a:p>
        </p:txBody>
      </p:sp>
    </p:spTree>
    <p:extLst>
      <p:ext uri="{BB962C8B-B14F-4D97-AF65-F5344CB8AC3E}">
        <p14:creationId xmlns:p14="http://schemas.microsoft.com/office/powerpoint/2010/main" val="812676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FY LC Seminar Learning Outcomes</a:t>
            </a:r>
          </a:p>
        </p:txBody>
      </p:sp>
      <p:sp>
        <p:nvSpPr>
          <p:cNvPr id="3" name="Content Placeholder 2"/>
          <p:cNvSpPr>
            <a:spLocks noGrp="1"/>
          </p:cNvSpPr>
          <p:nvPr>
            <p:ph idx="1"/>
          </p:nvPr>
        </p:nvSpPr>
        <p:spPr/>
        <p:txBody>
          <a:bodyPr>
            <a:normAutofit/>
          </a:bodyPr>
          <a:lstStyle/>
          <a:p>
            <a:endParaRPr lang="en-US" dirty="0"/>
          </a:p>
          <a:p>
            <a:r>
              <a:rPr lang="en-US" dirty="0"/>
              <a:t>FY LC Seminar Learning Outcomes, at a minimum:</a:t>
            </a:r>
          </a:p>
          <a:p>
            <a:pPr lvl="1"/>
            <a:r>
              <a:rPr lang="en-US" dirty="0"/>
              <a:t>Foster Academic Success</a:t>
            </a:r>
          </a:p>
          <a:p>
            <a:pPr lvl="1"/>
            <a:r>
              <a:rPr lang="en-US" dirty="0"/>
              <a:t>Discover and connect with Purchase College</a:t>
            </a:r>
          </a:p>
          <a:p>
            <a:pPr lvl="1"/>
            <a:r>
              <a:rPr lang="en-US" dirty="0"/>
              <a:t>Promote personal development, wellbeing and social responsibility</a:t>
            </a:r>
          </a:p>
          <a:p>
            <a:pPr lvl="1"/>
            <a:r>
              <a:rPr lang="en-US" dirty="0"/>
              <a:t>Critical Thinking and Reasoning</a:t>
            </a:r>
          </a:p>
          <a:p>
            <a:endParaRPr lang="en-US" dirty="0"/>
          </a:p>
        </p:txBody>
      </p:sp>
    </p:spTree>
    <p:extLst>
      <p:ext uri="{BB962C8B-B14F-4D97-AF65-F5344CB8AC3E}">
        <p14:creationId xmlns:p14="http://schemas.microsoft.com/office/powerpoint/2010/main" val="4279120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Registration process for students</a:t>
            </a:r>
          </a:p>
        </p:txBody>
      </p:sp>
      <p:sp>
        <p:nvSpPr>
          <p:cNvPr id="3" name="Content Placeholder 2"/>
          <p:cNvSpPr>
            <a:spLocks noGrp="1"/>
          </p:cNvSpPr>
          <p:nvPr>
            <p:ph idx="1"/>
          </p:nvPr>
        </p:nvSpPr>
        <p:spPr/>
        <p:txBody>
          <a:bodyPr>
            <a:normAutofit/>
          </a:bodyPr>
          <a:lstStyle/>
          <a:p>
            <a:pPr lvl="1"/>
            <a:r>
              <a:rPr lang="en-US" dirty="0"/>
              <a:t>Students can choose FYLC of their choice.</a:t>
            </a:r>
          </a:p>
          <a:p>
            <a:pPr marL="685800" lvl="1"/>
            <a:r>
              <a:rPr lang="en-US" dirty="0"/>
              <a:t>Open to LAS BA/BS students only</a:t>
            </a:r>
          </a:p>
          <a:p>
            <a:pPr lvl="1"/>
            <a:r>
              <a:rPr lang="en-US" dirty="0"/>
              <a:t>Open to both residential and commuter students.</a:t>
            </a:r>
          </a:p>
          <a:p>
            <a:pPr lvl="1"/>
            <a:r>
              <a:rPr lang="en-US" dirty="0"/>
              <a:t>20 -25 students per LC Seminar</a:t>
            </a:r>
          </a:p>
          <a:p>
            <a:pPr lvl="1"/>
            <a:r>
              <a:rPr lang="en-US" dirty="0"/>
              <a:t>Students in each FY LC Seminar will be placed in a companion first-year course taught by another faculty member.</a:t>
            </a:r>
          </a:p>
        </p:txBody>
      </p:sp>
    </p:spTree>
    <p:extLst>
      <p:ext uri="{BB962C8B-B14F-4D97-AF65-F5344CB8AC3E}">
        <p14:creationId xmlns:p14="http://schemas.microsoft.com/office/powerpoint/2010/main" val="1652593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Housing Questions</a:t>
            </a:r>
          </a:p>
        </p:txBody>
      </p:sp>
      <p:sp>
        <p:nvSpPr>
          <p:cNvPr id="3" name="Content Placeholder 2"/>
          <p:cNvSpPr>
            <a:spLocks noGrp="1"/>
          </p:cNvSpPr>
          <p:nvPr>
            <p:ph idx="1"/>
          </p:nvPr>
        </p:nvSpPr>
        <p:spPr>
          <a:xfrm>
            <a:off x="838200" y="2349305"/>
            <a:ext cx="10515600" cy="4290646"/>
          </a:xfrm>
        </p:spPr>
        <p:txBody>
          <a:bodyPr>
            <a:normAutofit lnSpcReduction="10000"/>
          </a:bodyPr>
          <a:lstStyle/>
          <a:p>
            <a:r>
              <a:rPr lang="en-US" dirty="0"/>
              <a:t>Unfurnished one bedroom is provided in the Commons Apartment complex.</a:t>
            </a:r>
          </a:p>
          <a:p>
            <a:pPr lvl="1"/>
            <a:r>
              <a:rPr lang="en-US" dirty="0"/>
              <a:t>Depending on availability, If a faculty would prefer a 2 bedroom apartment they should note this in the additional information question in the Fellowship application.  If approved, there is an additional monthly fee that is charged to the faculty member.  Apartments include internet and utilities.</a:t>
            </a:r>
          </a:p>
          <a:p>
            <a:r>
              <a:rPr lang="en-US" dirty="0"/>
              <a:t>Access to free laundry room.</a:t>
            </a:r>
          </a:p>
          <a:p>
            <a:r>
              <a:rPr lang="en-US" dirty="0"/>
              <a:t>Apartments do not have dishwasher.</a:t>
            </a:r>
          </a:p>
          <a:p>
            <a:r>
              <a:rPr lang="en-US" dirty="0"/>
              <a:t>Apartments are not air-conditioned.  Faculty can bring their own window air conditioner if they choose, but should coordinate with faculties on installation.</a:t>
            </a:r>
          </a:p>
          <a:p>
            <a:r>
              <a:rPr lang="en-US" dirty="0"/>
              <a:t>One cat is allowed.  Faculty would have to apply for an accommodation through HR to bring a dog.  A non refundable cleaning deposit will be required for faculty with pets.</a:t>
            </a:r>
          </a:p>
          <a:p>
            <a:r>
              <a:rPr lang="en-US" dirty="0"/>
              <a:t>No smoking on campus including apartments, and no candles (unless battery operated) or incense due to fire regulations.</a:t>
            </a:r>
          </a:p>
        </p:txBody>
      </p:sp>
    </p:spTree>
    <p:extLst>
      <p:ext uri="{BB962C8B-B14F-4D97-AF65-F5344CB8AC3E}">
        <p14:creationId xmlns:p14="http://schemas.microsoft.com/office/powerpoint/2010/main" val="2275240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Things to consider when creating LC Seminar Syllabus</a:t>
            </a:r>
          </a:p>
        </p:txBody>
      </p:sp>
      <p:sp>
        <p:nvSpPr>
          <p:cNvPr id="3" name="Content Placeholder 2"/>
          <p:cNvSpPr>
            <a:spLocks noGrp="1"/>
          </p:cNvSpPr>
          <p:nvPr>
            <p:ph idx="1"/>
          </p:nvPr>
        </p:nvSpPr>
        <p:spPr/>
        <p:txBody>
          <a:bodyPr>
            <a:normAutofit/>
          </a:bodyPr>
          <a:lstStyle/>
          <a:p>
            <a:r>
              <a:rPr lang="en-US" dirty="0"/>
              <a:t>Faculty should build in high impact activities when possible uses campus activities, lectures and Purchase in the City Trips when possible.  </a:t>
            </a:r>
          </a:p>
          <a:p>
            <a:r>
              <a:rPr lang="en-US" dirty="0"/>
              <a:t>Utilize funding available for a lunch, trip or other required activity for the students.</a:t>
            </a:r>
          </a:p>
          <a:p>
            <a:r>
              <a:rPr lang="en-US" dirty="0"/>
              <a:t>Consider imbedding time to “check in” with students about the concerns and experience during the first semester.</a:t>
            </a:r>
          </a:p>
          <a:p>
            <a:r>
              <a:rPr lang="en-US" dirty="0"/>
              <a:t>Peer mentor discussion session can be utilized to educate students on the resources available to them such as tutoring, counseling, wellness, fitness center, etc.</a:t>
            </a:r>
          </a:p>
          <a:p>
            <a:pPr marL="0" indent="0">
              <a:buNone/>
            </a:pPr>
            <a:endParaRPr lang="en-US" dirty="0"/>
          </a:p>
        </p:txBody>
      </p:sp>
    </p:spTree>
    <p:extLst>
      <p:ext uri="{BB962C8B-B14F-4D97-AF65-F5344CB8AC3E}">
        <p14:creationId xmlns:p14="http://schemas.microsoft.com/office/powerpoint/2010/main" val="3526668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Questions?</a:t>
            </a:r>
          </a:p>
        </p:txBody>
      </p:sp>
      <p:sp>
        <p:nvSpPr>
          <p:cNvPr id="3" name="Content Placeholder 2"/>
          <p:cNvSpPr>
            <a:spLocks noGrp="1"/>
          </p:cNvSpPr>
          <p:nvPr>
            <p:ph idx="1"/>
          </p:nvPr>
        </p:nvSpPr>
        <p:spPr/>
        <p:txBody>
          <a:bodyPr/>
          <a:lstStyle/>
          <a:p>
            <a:r>
              <a:rPr lang="en-US" dirty="0"/>
              <a:t>Visit </a:t>
            </a:r>
            <a:r>
              <a:rPr lang="en-US" dirty="0">
                <a:hlinkClick r:id="rId2"/>
              </a:rPr>
              <a:t>Faculty in Residence Fellowship web page</a:t>
            </a:r>
            <a:r>
              <a:rPr lang="en-US" dirty="0"/>
              <a:t>.</a:t>
            </a:r>
          </a:p>
          <a:p>
            <a:endParaRPr lang="en-US" dirty="0"/>
          </a:p>
          <a:p>
            <a:r>
              <a:rPr lang="en-US" dirty="0"/>
              <a:t>Contact Patty Bice, Vice President for Student Affairs and Enrollment Management, 251-6363 or </a:t>
            </a:r>
            <a:r>
              <a:rPr lang="en-US" dirty="0">
                <a:hlinkClick r:id="rId3"/>
              </a:rPr>
              <a:t>patricia.bice@purchase.edu</a:t>
            </a:r>
            <a:r>
              <a:rPr lang="en-US" dirty="0"/>
              <a:t>.</a:t>
            </a:r>
          </a:p>
          <a:p>
            <a:endParaRPr lang="en-US" dirty="0"/>
          </a:p>
        </p:txBody>
      </p:sp>
    </p:spTree>
    <p:extLst>
      <p:ext uri="{BB962C8B-B14F-4D97-AF65-F5344CB8AC3E}">
        <p14:creationId xmlns:p14="http://schemas.microsoft.com/office/powerpoint/2010/main" val="4008889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229</TotalTime>
  <Words>1083</Words>
  <Application>Microsoft Office PowerPoint</Application>
  <PresentationFormat>Widescreen</PresentationFormat>
  <Paragraphs>74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 Boardroom</vt:lpstr>
      <vt:lpstr>Faculty in Residence Fellowship</vt:lpstr>
      <vt:lpstr>Faculty in Residence Fellowship 101</vt:lpstr>
      <vt:lpstr>Faculty in Residence Fellowship 101</vt:lpstr>
      <vt:lpstr>Fellowship and FY LC Seminar</vt:lpstr>
      <vt:lpstr>Faculty in Residence Fellowship Requirements</vt:lpstr>
      <vt:lpstr>Responsibilities</vt:lpstr>
      <vt:lpstr>Seminar Requirements</vt:lpstr>
      <vt:lpstr>Peer Mentor Role</vt:lpstr>
      <vt:lpstr>FY LC Seminar Learning Outcomes</vt:lpstr>
      <vt:lpstr>Registration process for students</vt:lpstr>
      <vt:lpstr>Housing Questions</vt:lpstr>
      <vt:lpstr>Things to consider when creating LC Seminar Syllabus</vt:lpstr>
      <vt:lpstr>Additional Questions?</vt:lpstr>
    </vt:vector>
  </TitlesOfParts>
  <Company>Purchase College - State University of New York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Faculty in Residence Fellowship</dc:title>
  <dc:creator>Bice, Patricia</dc:creator>
  <cp:lastModifiedBy>Bice, Patricia</cp:lastModifiedBy>
  <cp:revision>30</cp:revision>
  <dcterms:created xsi:type="dcterms:W3CDTF">2022-03-11T15:29:27Z</dcterms:created>
  <dcterms:modified xsi:type="dcterms:W3CDTF">2026-01-13T19:23:42Z</dcterms:modified>
</cp:coreProperties>
</file>