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75" r:id="rId2"/>
    <p:sldId id="277" r:id="rId3"/>
    <p:sldId id="280" r:id="rId4"/>
    <p:sldId id="281" r:id="rId5"/>
    <p:sldId id="282" r:id="rId6"/>
    <p:sldId id="312" r:id="rId7"/>
    <p:sldId id="315" r:id="rId8"/>
    <p:sldId id="314" r:id="rId9"/>
    <p:sldId id="295" r:id="rId10"/>
    <p:sldId id="289" r:id="rId11"/>
    <p:sldId id="290" r:id="rId12"/>
    <p:sldId id="278" r:id="rId13"/>
    <p:sldId id="300" r:id="rId14"/>
    <p:sldId id="292" r:id="rId15"/>
    <p:sldId id="313" r:id="rId16"/>
    <p:sldId id="301" r:id="rId17"/>
    <p:sldId id="296" r:id="rId18"/>
  </p:sldIdLst>
  <p:sldSz cx="9144000" cy="6858000" type="screen4x3"/>
  <p:notesSz cx="6858000" cy="9144000"/>
  <p:custShowLst>
    <p:custShow name="Custom Show 1" id="0">
      <p:sldLst>
        <p:sld r:id="rId4"/>
        <p:sld r:id="rId3"/>
        <p:sld r:id="rId5"/>
        <p:sld r:id="rId6"/>
        <p:sld r:id="rId11"/>
        <p:sld r:id="rId13"/>
        <p:sld r:id="rId10"/>
        <p:sld r:id="rId18"/>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87" autoAdjust="0"/>
    <p:restoredTop sz="94704" autoAdjust="0"/>
  </p:normalViewPr>
  <p:slideViewPr>
    <p:cSldViewPr>
      <p:cViewPr varScale="1">
        <p:scale>
          <a:sx n="93" d="100"/>
          <a:sy n="93" d="100"/>
        </p:scale>
        <p:origin x="1123" y="82"/>
      </p:cViewPr>
      <p:guideLst>
        <p:guide orient="horz" pos="2160"/>
        <p:guide pos="2880"/>
      </p:guideLst>
    </p:cSldViewPr>
  </p:slideViewPr>
  <p:outlineViewPr>
    <p:cViewPr>
      <p:scale>
        <a:sx n="33" d="100"/>
        <a:sy n="33" d="100"/>
      </p:scale>
      <p:origin x="0" y="2544"/>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A122B4-920A-4B6F-B9C7-DCBF4087EF07}" type="datetimeFigureOut">
              <a:rPr lang="en-US" smtClean="0"/>
              <a:pPr/>
              <a:t>8/16/2024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F03662-9D18-46FB-B5D3-926FDDEBCF1D}" type="slidenum">
              <a:rPr lang="en-US" smtClean="0"/>
              <a:pPr/>
              <a:t>‹#›</a:t>
            </a:fld>
            <a:endParaRPr lang="en-US" dirty="0"/>
          </a:p>
        </p:txBody>
      </p:sp>
    </p:spTree>
    <p:extLst>
      <p:ext uri="{BB962C8B-B14F-4D97-AF65-F5344CB8AC3E}">
        <p14:creationId xmlns:p14="http://schemas.microsoft.com/office/powerpoint/2010/main" val="2866637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236409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1900338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563696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3525032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4048866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1687982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3405231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3684437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3888910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2731597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2494212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x" type="tx">
  <p:cSld name="tx">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457200" y="274637"/>
            <a:ext cx="8229600" cy="1143000"/>
          </a:xfrm>
          <a:prstGeom prst="rect">
            <a:avLst/>
          </a:prstGeom>
          <a:noFill/>
          <a:ln>
            <a:noFill/>
          </a:ln>
        </p:spPr>
        <p:txBody>
          <a:bodyPr lIns="91425" tIns="91425" rIns="91425" bIns="91425" anchor="b" anchorCtr="0"/>
          <a:lstStyle>
            <a:lvl1pPr algn="l" rtl="0">
              <a:spcBef>
                <a:spcPts val="0"/>
              </a:spcBef>
              <a:buSzPct val="100000"/>
              <a:buFont typeface="Arial"/>
              <a:buNone/>
              <a:defRPr sz="3600" b="1">
                <a:solidFill>
                  <a:schemeClr val="bg1"/>
                </a:solidFill>
                <a:latin typeface="Arial"/>
                <a:ea typeface="Arial"/>
                <a:cs typeface="Arial"/>
                <a:sym typeface="Arial"/>
              </a:defRPr>
            </a:lvl1pPr>
            <a:lvl2pPr algn="l" rtl="0">
              <a:spcBef>
                <a:spcPts val="0"/>
              </a:spcBef>
              <a:buSzPct val="100000"/>
              <a:buFont typeface="Arial"/>
              <a:buNone/>
              <a:defRPr sz="3600" b="1">
                <a:solidFill>
                  <a:schemeClr val="dk1"/>
                </a:solidFill>
                <a:latin typeface="Arial"/>
                <a:ea typeface="Arial"/>
                <a:cs typeface="Arial"/>
                <a:sym typeface="Arial"/>
              </a:defRPr>
            </a:lvl2pPr>
            <a:lvl3pPr algn="l" rtl="0">
              <a:spcBef>
                <a:spcPts val="0"/>
              </a:spcBef>
              <a:buSzPct val="100000"/>
              <a:buFont typeface="Arial"/>
              <a:buNone/>
              <a:defRPr sz="3600" b="1">
                <a:solidFill>
                  <a:schemeClr val="dk1"/>
                </a:solidFill>
                <a:latin typeface="Arial"/>
                <a:ea typeface="Arial"/>
                <a:cs typeface="Arial"/>
                <a:sym typeface="Arial"/>
              </a:defRPr>
            </a:lvl3pPr>
            <a:lvl4pPr algn="l" rtl="0">
              <a:spcBef>
                <a:spcPts val="0"/>
              </a:spcBef>
              <a:buSzPct val="100000"/>
              <a:buFont typeface="Arial"/>
              <a:buNone/>
              <a:defRPr sz="3600" b="1">
                <a:solidFill>
                  <a:schemeClr val="dk1"/>
                </a:solidFill>
                <a:latin typeface="Arial"/>
                <a:ea typeface="Arial"/>
                <a:cs typeface="Arial"/>
                <a:sym typeface="Arial"/>
              </a:defRPr>
            </a:lvl4pPr>
            <a:lvl5pPr algn="l" rtl="0">
              <a:spcBef>
                <a:spcPts val="0"/>
              </a:spcBef>
              <a:buSzPct val="100000"/>
              <a:buFont typeface="Arial"/>
              <a:buNone/>
              <a:defRPr sz="3600" b="1">
                <a:solidFill>
                  <a:schemeClr val="dk1"/>
                </a:solidFill>
                <a:latin typeface="Arial"/>
                <a:ea typeface="Arial"/>
                <a:cs typeface="Arial"/>
                <a:sym typeface="Arial"/>
              </a:defRPr>
            </a:lvl5pPr>
            <a:lvl6pPr algn="l" rtl="0">
              <a:spcBef>
                <a:spcPts val="0"/>
              </a:spcBef>
              <a:buSzPct val="100000"/>
              <a:buFont typeface="Arial"/>
              <a:buNone/>
              <a:defRPr sz="3600" b="1">
                <a:solidFill>
                  <a:schemeClr val="dk1"/>
                </a:solidFill>
                <a:latin typeface="Arial"/>
                <a:ea typeface="Arial"/>
                <a:cs typeface="Arial"/>
                <a:sym typeface="Arial"/>
              </a:defRPr>
            </a:lvl6pPr>
            <a:lvl7pPr algn="l" rtl="0">
              <a:spcBef>
                <a:spcPts val="0"/>
              </a:spcBef>
              <a:buSzPct val="100000"/>
              <a:buFont typeface="Arial"/>
              <a:buNone/>
              <a:defRPr sz="3600" b="1">
                <a:solidFill>
                  <a:schemeClr val="dk1"/>
                </a:solidFill>
                <a:latin typeface="Arial"/>
                <a:ea typeface="Arial"/>
                <a:cs typeface="Arial"/>
                <a:sym typeface="Arial"/>
              </a:defRPr>
            </a:lvl7pPr>
            <a:lvl8pPr algn="l" rtl="0">
              <a:spcBef>
                <a:spcPts val="0"/>
              </a:spcBef>
              <a:buSzPct val="100000"/>
              <a:buFont typeface="Arial"/>
              <a:buNone/>
              <a:defRPr sz="3600" b="1">
                <a:solidFill>
                  <a:schemeClr val="dk1"/>
                </a:solidFill>
                <a:latin typeface="Arial"/>
                <a:ea typeface="Arial"/>
                <a:cs typeface="Arial"/>
                <a:sym typeface="Arial"/>
              </a:defRPr>
            </a:lvl8pPr>
            <a:lvl9pPr algn="l" rtl="0">
              <a:spcBef>
                <a:spcPts val="0"/>
              </a:spcBef>
              <a:buSzPct val="100000"/>
              <a:buFont typeface="Arial"/>
              <a:buNone/>
              <a:defRPr sz="3600" b="1">
                <a:solidFill>
                  <a:schemeClr val="dk1"/>
                </a:solidFill>
                <a:latin typeface="Arial"/>
                <a:ea typeface="Arial"/>
                <a:cs typeface="Arial"/>
                <a:sym typeface="Arial"/>
              </a:defRPr>
            </a:lvl9pPr>
          </a:lstStyle>
          <a:p>
            <a:r>
              <a:rPr lang="en-US"/>
              <a:t>Click to edit Master title style</a:t>
            </a:r>
            <a:endParaRPr dirty="0"/>
          </a:p>
        </p:txBody>
      </p:sp>
      <p:sp>
        <p:nvSpPr>
          <p:cNvPr id="12" name="Shape 12"/>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lstStyle>
            <a:lvl1pPr rtl="0">
              <a:defRPr/>
            </a:lvl1pPr>
            <a:lvl2pPr marL="742950" indent="-285750" rtl="0">
              <a:defRPr/>
            </a:lvl2pPr>
            <a:lvl3pPr marL="1143000" indent="-228600" rtl="0">
              <a:defRPr/>
            </a:lvl3pPr>
            <a:lvl4pPr marL="1600200" indent="-228600" rtl="0">
              <a:defRPr/>
            </a:lvl4pPr>
            <a:lvl5pPr rtl="0">
              <a:defRPr sz="1800"/>
            </a:lvl5pPr>
            <a:lvl6pPr rtl="0">
              <a:defRPr sz="1800"/>
            </a:lvl6pPr>
            <a:lvl7pPr rtl="0">
              <a:defRPr sz="1800"/>
            </a:lvl7pPr>
            <a:lvl8pPr rtl="0">
              <a:defRPr sz="1800"/>
            </a:lvl8pPr>
            <a:lvl9pPr rtl="0">
              <a:defRPr sz="1800"/>
            </a:lvl9pPr>
          </a:lstStyle>
          <a:p>
            <a:pPr lvl="0"/>
            <a:r>
              <a:rPr lang="en-US"/>
              <a:t>Click to edit Master text styles</a:t>
            </a:r>
          </a:p>
        </p:txBody>
      </p:sp>
    </p:spTree>
    <p:extLst>
      <p:ext uri="{BB962C8B-B14F-4D97-AF65-F5344CB8AC3E}">
        <p14:creationId xmlns:p14="http://schemas.microsoft.com/office/powerpoint/2010/main" val="1338947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10500633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1667845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18494370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37053881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34246190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20120065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19621979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34114254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761734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11843613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005D12C-C8AD-47B8-AFB6-F6F5154A30A4}" type="slidenum">
              <a:rPr lang="en-US" smtClean="0"/>
              <a:pPr/>
              <a:t>‹#›</a:t>
            </a:fld>
            <a:endParaRPr lang="en-US" dirty="0"/>
          </a:p>
        </p:txBody>
      </p:sp>
      <p:pic>
        <p:nvPicPr>
          <p:cNvPr id="8" name="Picture 7" descr="SUNY_Blue_bar-01.jpg"/>
          <p:cNvPicPr>
            <a:picLocks noChangeAspect="1"/>
          </p:cNvPicPr>
          <p:nvPr userDrawn="1"/>
        </p:nvPicPr>
        <p:blipFill>
          <a:blip r:embed="rId2" cstate="print"/>
          <a:stretch>
            <a:fillRect/>
          </a:stretch>
        </p:blipFill>
        <p:spPr>
          <a:xfrm>
            <a:off x="0" y="0"/>
            <a:ext cx="9144001" cy="6858001"/>
          </a:xfrm>
          <a:prstGeom prst="rect">
            <a:avLst/>
          </a:prstGeom>
        </p:spPr>
      </p:pic>
      <p:pic>
        <p:nvPicPr>
          <p:cNvPr id="9" name="Picture 8" descr="SUNY_trans_circ_small_top-01.png"/>
          <p:cNvPicPr>
            <a:picLocks noChangeAspect="1"/>
          </p:cNvPicPr>
          <p:nvPr userDrawn="1"/>
        </p:nvPicPr>
        <p:blipFill>
          <a:blip r:embed="rId3" cstate="print"/>
          <a:stretch>
            <a:fillRect/>
          </a:stretch>
        </p:blipFill>
        <p:spPr>
          <a:xfrm>
            <a:off x="-1" y="165"/>
            <a:ext cx="9144001" cy="6858000"/>
          </a:xfrm>
          <a:prstGeom prst="rect">
            <a:avLst/>
          </a:prstGeom>
        </p:spPr>
      </p:pic>
      <p:pic>
        <p:nvPicPr>
          <p:cNvPr id="10" name="Picture 9" descr="SUNY_logo_bottom_right-01.png"/>
          <p:cNvPicPr>
            <a:picLocks noChangeAspect="1"/>
          </p:cNvPicPr>
          <p:nvPr userDrawn="1"/>
        </p:nvPicPr>
        <p:blipFill>
          <a:blip r:embed="rId4" cstate="print"/>
          <a:stretch>
            <a:fillRect/>
          </a:stretch>
        </p:blipFill>
        <p:spPr>
          <a:xfrm>
            <a:off x="1" y="2367"/>
            <a:ext cx="9144000" cy="6858001"/>
          </a:xfrm>
          <a:prstGeom prst="rect">
            <a:avLst/>
          </a:prstGeom>
        </p:spPr>
      </p:pic>
      <p:pic>
        <p:nvPicPr>
          <p:cNvPr id="11" name="Picture 10" descr="SUNY_small_logo-01.png"/>
          <p:cNvPicPr>
            <a:picLocks noChangeAspect="1"/>
          </p:cNvPicPr>
          <p:nvPr userDrawn="1"/>
        </p:nvPicPr>
        <p:blipFill>
          <a:blip r:embed="rId5" cstate="print"/>
          <a:stretch>
            <a:fillRect/>
          </a:stretch>
        </p:blipFill>
        <p:spPr>
          <a:xfrm>
            <a:off x="-16935" y="2367"/>
            <a:ext cx="9144000" cy="6858001"/>
          </a:xfrm>
          <a:prstGeom prst="rect">
            <a:avLst/>
          </a:prstGeom>
        </p:spPr>
      </p:pic>
      <p:sp>
        <p:nvSpPr>
          <p:cNvPr id="12" name="TextBox 11"/>
          <p:cNvSpPr txBox="1"/>
          <p:nvPr userDrawn="1"/>
        </p:nvSpPr>
        <p:spPr>
          <a:xfrm>
            <a:off x="1981200" y="381000"/>
            <a:ext cx="6781800" cy="646331"/>
          </a:xfrm>
          <a:prstGeom prst="rect">
            <a:avLst/>
          </a:prstGeom>
          <a:noFill/>
        </p:spPr>
        <p:txBody>
          <a:bodyPr wrap="square" rtlCol="0">
            <a:spAutoFit/>
          </a:bodyPr>
          <a:lstStyle/>
          <a:p>
            <a:pPr algn="ctr"/>
            <a:endParaRPr lang="en-US" sz="3600" b="1" dirty="0">
              <a:solidFill>
                <a:schemeClr val="bg1"/>
              </a:solidFill>
              <a:latin typeface="AauxPro OT"/>
            </a:endParaRPr>
          </a:p>
        </p:txBody>
      </p:sp>
      <p:sp>
        <p:nvSpPr>
          <p:cNvPr id="13" name="Text Placeholder 11"/>
          <p:cNvSpPr>
            <a:spLocks noGrp="1"/>
          </p:cNvSpPr>
          <p:nvPr userDrawn="1">
            <p:ph type="body" idx="13"/>
          </p:nvPr>
        </p:nvSpPr>
        <p:spPr>
          <a:xfrm>
            <a:off x="457200" y="1600200"/>
            <a:ext cx="8229600" cy="4967700"/>
          </a:xfrm>
        </p:spPr>
        <p:txBody>
          <a:bodyPr/>
          <a:lstStyle/>
          <a:p>
            <a:endParaRPr lang="en-US" dirty="0"/>
          </a:p>
        </p:txBody>
      </p:sp>
    </p:spTree>
    <p:extLst>
      <p:ext uri="{BB962C8B-B14F-4D97-AF65-F5344CB8AC3E}">
        <p14:creationId xmlns:p14="http://schemas.microsoft.com/office/powerpoint/2010/main" val="2160869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840685-C2F6-4FAC-9679-5424A10AD7A0}" type="datetimeFigureOut">
              <a:rPr lang="en-US" smtClean="0"/>
              <a:pPr/>
              <a:t>8/16/2024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05D12C-C8AD-47B8-AFB6-F6F5154A30A4}" type="slidenum">
              <a:rPr lang="en-US" smtClean="0"/>
              <a:pPr/>
              <a:t>‹#›</a:t>
            </a:fld>
            <a:endParaRPr lang="en-US" dirty="0"/>
          </a:p>
        </p:txBody>
      </p:sp>
    </p:spTree>
    <p:extLst>
      <p:ext uri="{BB962C8B-B14F-4D97-AF65-F5344CB8AC3E}">
        <p14:creationId xmlns:p14="http://schemas.microsoft.com/office/powerpoint/2010/main" val="14873001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81" r:id="rId17"/>
    <p:sldLayoutId id="2147483682" r:id="rId18"/>
    <p:sldLayoutId id="2147483683" r:id="rId19"/>
    <p:sldLayoutId id="2147483684" r:id="rId20"/>
    <p:sldLayoutId id="2147483685" r:id="rId21"/>
    <p:sldLayoutId id="2147483687" r:id="rId22"/>
    <p:sldLayoutId id="2147483688" r:id="rId23"/>
  </p:sldLayoutIdLst>
  <p:txStyles>
    <p:titleStyle>
      <a:lvl1pPr algn="ctr" defTabSz="9144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suny.edu/time" TargetMode="Externa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suny.edu/time" TargetMode="Externa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0"/>
            <a:ext cx="9144001" cy="6858001"/>
            <a:chOff x="0" y="0"/>
            <a:chExt cx="9144001" cy="6858001"/>
          </a:xfrm>
        </p:grpSpPr>
        <p:pic>
          <p:nvPicPr>
            <p:cNvPr id="5" name="Picture 4" descr="SUNY_blue_bkgrnd-01.jpg"/>
            <p:cNvPicPr>
              <a:picLocks noChangeAspect="1"/>
            </p:cNvPicPr>
            <p:nvPr/>
          </p:nvPicPr>
          <p:blipFill>
            <a:blip r:embed="rId2" cstate="print"/>
            <a:stretch>
              <a:fillRect/>
            </a:stretch>
          </p:blipFill>
          <p:spPr>
            <a:xfrm>
              <a:off x="0" y="0"/>
              <a:ext cx="9144001" cy="6858001"/>
            </a:xfrm>
            <a:prstGeom prst="rect">
              <a:avLst/>
            </a:prstGeom>
          </p:spPr>
        </p:pic>
        <p:pic>
          <p:nvPicPr>
            <p:cNvPr id="6" name="Picture 5" descr="SUNY_trns_circles-01.png"/>
            <p:cNvPicPr>
              <a:picLocks noChangeAspect="1"/>
            </p:cNvPicPr>
            <p:nvPr/>
          </p:nvPicPr>
          <p:blipFill>
            <a:blip r:embed="rId3" cstate="print"/>
            <a:stretch>
              <a:fillRect/>
            </a:stretch>
          </p:blipFill>
          <p:spPr>
            <a:xfrm>
              <a:off x="0" y="1"/>
              <a:ext cx="9144001" cy="6858000"/>
            </a:xfrm>
            <a:prstGeom prst="rect">
              <a:avLst/>
            </a:prstGeom>
          </p:spPr>
        </p:pic>
        <p:pic>
          <p:nvPicPr>
            <p:cNvPr id="14" name="Picture 13" descr="SUNY_Logo-01.png"/>
            <p:cNvPicPr>
              <a:picLocks noChangeAspect="1"/>
            </p:cNvPicPr>
            <p:nvPr/>
          </p:nvPicPr>
          <p:blipFill rotWithShape="1">
            <a:blip r:embed="rId4" cstate="print"/>
            <a:srcRect l="10833" t="16853" r="70000" b="57304"/>
            <a:stretch/>
          </p:blipFill>
          <p:spPr>
            <a:xfrm>
              <a:off x="304800" y="228600"/>
              <a:ext cx="1752600" cy="1752600"/>
            </a:xfrm>
            <a:prstGeom prst="rect">
              <a:avLst/>
            </a:prstGeom>
          </p:spPr>
        </p:pic>
        <p:pic>
          <p:nvPicPr>
            <p:cNvPr id="13" name="Picture 12" descr="SUNY_State_text-01.png"/>
            <p:cNvPicPr>
              <a:picLocks noChangeAspect="1"/>
            </p:cNvPicPr>
            <p:nvPr/>
          </p:nvPicPr>
          <p:blipFill rotWithShape="1">
            <a:blip r:embed="rId5" cstate="print"/>
            <a:srcRect l="30000" t="26667" r="51666" b="66666"/>
            <a:stretch/>
          </p:blipFill>
          <p:spPr>
            <a:xfrm>
              <a:off x="2057400" y="876300"/>
              <a:ext cx="1676400" cy="457200"/>
            </a:xfrm>
            <a:prstGeom prst="rect">
              <a:avLst/>
            </a:prstGeom>
          </p:spPr>
        </p:pic>
      </p:grpSp>
      <p:sp>
        <p:nvSpPr>
          <p:cNvPr id="15" name="TextBox 14"/>
          <p:cNvSpPr txBox="1"/>
          <p:nvPr/>
        </p:nvSpPr>
        <p:spPr>
          <a:xfrm>
            <a:off x="1905000" y="1981200"/>
            <a:ext cx="5676891" cy="2862322"/>
          </a:xfrm>
          <a:prstGeom prst="rect">
            <a:avLst/>
          </a:prstGeom>
          <a:noFill/>
        </p:spPr>
        <p:txBody>
          <a:bodyPr wrap="square" rtlCol="0">
            <a:spAutoFit/>
          </a:bodyPr>
          <a:lstStyle/>
          <a:p>
            <a:pPr algn="ctr"/>
            <a:endParaRPr lang="en-US" sz="3600" b="1" dirty="0">
              <a:solidFill>
                <a:schemeClr val="bg1"/>
              </a:solidFill>
              <a:latin typeface="AauxPro OT"/>
            </a:endParaRPr>
          </a:p>
          <a:p>
            <a:pPr algn="ctr"/>
            <a:r>
              <a:rPr lang="en-US" sz="3600" b="1" dirty="0">
                <a:solidFill>
                  <a:schemeClr val="bg1"/>
                </a:solidFill>
                <a:latin typeface="AauxPro OT"/>
              </a:rPr>
              <a:t>Time and Attendance System (TAS) for</a:t>
            </a:r>
          </a:p>
          <a:p>
            <a:pPr algn="ctr"/>
            <a:r>
              <a:rPr lang="en-US" sz="3600" b="1" dirty="0">
                <a:solidFill>
                  <a:schemeClr val="bg1"/>
                </a:solidFill>
                <a:latin typeface="AauxPro OT"/>
              </a:rPr>
              <a:t>Student Employees</a:t>
            </a:r>
          </a:p>
          <a:p>
            <a:endParaRPr lang="en-US" sz="3600" b="1" dirty="0">
              <a:solidFill>
                <a:schemeClr val="bg1"/>
              </a:solidFill>
              <a:latin typeface="AauxPro O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Autofit/>
          </a:bodyPr>
          <a:lstStyle/>
          <a:p>
            <a:r>
              <a:rPr lang="en-US" sz="2000" dirty="0">
                <a:solidFill>
                  <a:schemeClr val="bg1"/>
                </a:solidFill>
              </a:rPr>
              <a:t>	Overview </a:t>
            </a:r>
            <a:r>
              <a:rPr lang="en-US" sz="2000" b="1" dirty="0">
                <a:solidFill>
                  <a:schemeClr val="bg1"/>
                </a:solidFill>
              </a:rPr>
              <a:t>of  Time and Attendance System (TAS)</a:t>
            </a:r>
            <a:br>
              <a:rPr lang="en-US" sz="2000" b="1" dirty="0">
                <a:solidFill>
                  <a:schemeClr val="bg1"/>
                </a:solidFill>
              </a:rPr>
            </a:br>
            <a:r>
              <a:rPr lang="en-US" sz="2000" b="1" dirty="0">
                <a:solidFill>
                  <a:schemeClr val="bg1"/>
                </a:solidFill>
              </a:rPr>
              <a:t>For Student Employees</a:t>
            </a:r>
          </a:p>
        </p:txBody>
      </p:sp>
      <p:sp>
        <p:nvSpPr>
          <p:cNvPr id="3" name="Text Placeholder 2"/>
          <p:cNvSpPr>
            <a:spLocks noGrp="1"/>
          </p:cNvSpPr>
          <p:nvPr>
            <p:ph idx="1"/>
          </p:nvPr>
        </p:nvSpPr>
        <p:spPr>
          <a:xfrm>
            <a:off x="457200" y="1752600"/>
            <a:ext cx="8229600" cy="4373563"/>
          </a:xfrm>
        </p:spPr>
        <p:txBody>
          <a:bodyPr>
            <a:normAutofit/>
          </a:bodyPr>
          <a:lstStyle/>
          <a:p>
            <a:pPr marL="457200" indent="-457200">
              <a:buAutoNum type="arabicParenR"/>
            </a:pPr>
            <a:r>
              <a:rPr lang="en-US" sz="2800" dirty="0">
                <a:solidFill>
                  <a:schemeClr val="tx2">
                    <a:lumMod val="75000"/>
                  </a:schemeClr>
                </a:solidFill>
              </a:rPr>
              <a:t>Sign –in to SUNY HR Time and Attendance using existing User ID and password.</a:t>
            </a:r>
          </a:p>
          <a:p>
            <a:pPr marL="457200" indent="-457200">
              <a:buAutoNum type="arabicParenR"/>
            </a:pPr>
            <a:r>
              <a:rPr lang="en-US" sz="2800" dirty="0">
                <a:solidFill>
                  <a:schemeClr val="tx2">
                    <a:lumMod val="75000"/>
                  </a:schemeClr>
                </a:solidFill>
              </a:rPr>
              <a:t>Select an Accrual Period (Pay period)	</a:t>
            </a:r>
          </a:p>
          <a:p>
            <a:pPr marL="457200" indent="-457200">
              <a:buAutoNum type="arabicParenR"/>
            </a:pPr>
            <a:r>
              <a:rPr lang="en-US" sz="2800" dirty="0">
                <a:solidFill>
                  <a:schemeClr val="tx2">
                    <a:lumMod val="75000"/>
                  </a:schemeClr>
                </a:solidFill>
              </a:rPr>
              <a:t>Enter Time In and Time Out for each day worked.</a:t>
            </a:r>
          </a:p>
          <a:p>
            <a:pPr marL="457200" indent="-457200">
              <a:buAutoNum type="arabicParenR"/>
            </a:pPr>
            <a:r>
              <a:rPr lang="en-US" sz="2800" dirty="0">
                <a:solidFill>
                  <a:schemeClr val="tx2">
                    <a:lumMod val="75000"/>
                  </a:schemeClr>
                </a:solidFill>
              </a:rPr>
              <a:t>Certify and Submit Time Record to your Supervisor.</a:t>
            </a:r>
          </a:p>
          <a:p>
            <a:pPr marL="457200" indent="-457200">
              <a:buAutoNum type="arabicParenR"/>
            </a:pPr>
            <a:r>
              <a:rPr lang="en-US" sz="2800" dirty="0">
                <a:solidFill>
                  <a:schemeClr val="tx2">
                    <a:lumMod val="75000"/>
                  </a:schemeClr>
                </a:solidFill>
              </a:rPr>
              <a:t>Sign-out of SUNY Browser and Close</a:t>
            </a:r>
          </a:p>
          <a:p>
            <a:pPr marL="457200" indent="-457200"/>
            <a:endParaRPr lang="en-US" dirty="0">
              <a:solidFill>
                <a:schemeClr val="tx2">
                  <a:lumMod val="75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t>First-time System Sign-in Information </a:t>
            </a:r>
          </a:p>
        </p:txBody>
      </p:sp>
      <p:sp>
        <p:nvSpPr>
          <p:cNvPr id="3" name="Text Placeholder 2"/>
          <p:cNvSpPr>
            <a:spLocks noGrp="1"/>
          </p:cNvSpPr>
          <p:nvPr>
            <p:ph idx="1"/>
          </p:nvPr>
        </p:nvSpPr>
        <p:spPr/>
        <p:txBody>
          <a:bodyPr>
            <a:normAutofit/>
          </a:bodyPr>
          <a:lstStyle/>
          <a:p>
            <a:pPr>
              <a:buFont typeface="Arial" pitchFamily="34" charset="0"/>
              <a:buChar char="•"/>
            </a:pPr>
            <a:r>
              <a:rPr lang="en-US" dirty="0">
                <a:solidFill>
                  <a:schemeClr val="tx2"/>
                </a:solidFill>
              </a:rPr>
              <a:t>For security reasons your sign-in will be different the first time you enter into the Time and Attendance System.  You will be asked for your SUNY ID (if you don’t know your SUNY ID, please contact the Payroll Department) and your date of birth (DD/MM/YYYY). </a:t>
            </a:r>
          </a:p>
          <a:p>
            <a:endParaRPr lang="en-US" sz="800" dirty="0">
              <a:solidFill>
                <a:schemeClr val="tx2"/>
              </a:solidFill>
            </a:endParaRPr>
          </a:p>
          <a:p>
            <a:pPr>
              <a:buFont typeface="Arial" pitchFamily="34" charset="0"/>
              <a:buChar char="•"/>
            </a:pPr>
            <a:r>
              <a:rPr lang="en-US" dirty="0">
                <a:solidFill>
                  <a:schemeClr val="tx2"/>
                </a:solidFill>
              </a:rPr>
              <a:t>Once you complete this security procedure, you will not need to verify your information.</a:t>
            </a:r>
          </a:p>
          <a:p>
            <a:endParaRPr lang="en-US" dirty="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br>
              <a:rPr lang="en-US" dirty="0"/>
            </a:br>
            <a:br>
              <a:rPr lang="en-US" dirty="0"/>
            </a:br>
            <a:br>
              <a:rPr lang="en-US" dirty="0"/>
            </a:br>
            <a:br>
              <a:rPr lang="en-US" dirty="0"/>
            </a:br>
            <a:br>
              <a:rPr lang="en-US" dirty="0"/>
            </a:br>
            <a:br>
              <a:rPr lang="en-US" dirty="0"/>
            </a:br>
            <a:br>
              <a:rPr lang="en-US" dirty="0"/>
            </a:br>
            <a:br>
              <a:rPr lang="en-US" dirty="0"/>
            </a:br>
            <a:r>
              <a:rPr lang="en-US" sz="2700" b="1" dirty="0">
                <a:hlinkClick r:id="rId2"/>
              </a:rPr>
              <a:t>Sign in to SUNY </a:t>
            </a:r>
            <a:r>
              <a:rPr lang="en-US" sz="2700" b="1" dirty="0"/>
              <a:t>at:</a:t>
            </a:r>
            <a:br>
              <a:rPr lang="en-US" sz="2700" b="1" dirty="0"/>
            </a:br>
            <a:r>
              <a:rPr lang="en-US" sz="2700" b="1" dirty="0">
                <a:hlinkClick r:id="rId2"/>
              </a:rPr>
              <a:t>http://www.suny.edu/time </a:t>
            </a:r>
            <a:br>
              <a:rPr lang="en-US" dirty="0"/>
            </a:br>
            <a:r>
              <a:rPr lang="en-US" dirty="0"/>
              <a:t> </a:t>
            </a:r>
            <a:br>
              <a:rPr lang="en-US" dirty="0"/>
            </a:br>
            <a:br>
              <a:rPr lang="en-US" dirty="0"/>
            </a:br>
            <a:br>
              <a:rPr lang="en-US" dirty="0"/>
            </a:br>
            <a:br>
              <a:rPr lang="en-US" dirty="0"/>
            </a:br>
            <a:br>
              <a:rPr lang="en-US" dirty="0"/>
            </a:br>
            <a:br>
              <a:rPr lang="en-US" dirty="0"/>
            </a:br>
            <a:br>
              <a:rPr lang="en-US" dirty="0"/>
            </a:br>
            <a:br>
              <a:rPr lang="en-US" sz="4400" dirty="0"/>
            </a:br>
            <a:endParaRPr lang="en-US" sz="3600" dirty="0"/>
          </a:p>
        </p:txBody>
      </p:sp>
      <p:sp>
        <p:nvSpPr>
          <p:cNvPr id="3" name="Text Placeholder 2"/>
          <p:cNvSpPr>
            <a:spLocks noGrp="1"/>
          </p:cNvSpPr>
          <p:nvPr>
            <p:ph idx="1"/>
          </p:nvPr>
        </p:nvSpPr>
        <p:spPr>
          <a:xfrm>
            <a:off x="457200" y="1905000"/>
            <a:ext cx="8229600" cy="4525963"/>
          </a:xfrm>
        </p:spPr>
        <p:txBody>
          <a:bodyPr>
            <a:normAutofit/>
          </a:bodyPr>
          <a:lstStyle/>
          <a:p>
            <a:pPr indent="-457200"/>
            <a:r>
              <a:rPr lang="en-US" sz="1800" dirty="0">
                <a:solidFill>
                  <a:schemeClr val="tx2">
                    <a:lumMod val="75000"/>
                  </a:schemeClr>
                </a:solidFill>
              </a:rPr>
              <a:t>As described in the previous slide, the screen will be slightly different your first time signing in, requesting your SUNY ID and DOB.  </a:t>
            </a:r>
            <a:r>
              <a:rPr lang="en-US" sz="1800" i="1" dirty="0">
                <a:solidFill>
                  <a:schemeClr val="tx2">
                    <a:lumMod val="75000"/>
                  </a:schemeClr>
                </a:solidFill>
              </a:rPr>
              <a:t>That is a one-time security occurrence. </a:t>
            </a:r>
            <a:r>
              <a:rPr lang="en-US" sz="1800" dirty="0">
                <a:solidFill>
                  <a:schemeClr val="tx2">
                    <a:lumMod val="75000"/>
                  </a:schemeClr>
                </a:solidFill>
              </a:rPr>
              <a:t> </a:t>
            </a:r>
            <a:r>
              <a:rPr lang="en-US" sz="1800" b="1" dirty="0">
                <a:solidFill>
                  <a:schemeClr val="tx2">
                    <a:lumMod val="75000"/>
                  </a:schemeClr>
                </a:solidFill>
              </a:rPr>
              <a:t>Going forward, your entry screen will look like this:</a:t>
            </a:r>
            <a:endParaRPr lang="en-US" sz="1800" b="1" i="1" dirty="0"/>
          </a:p>
        </p:txBody>
      </p:sp>
      <p:sp>
        <p:nvSpPr>
          <p:cNvPr id="5" name="Notched Right Arrow 4"/>
          <p:cNvSpPr/>
          <p:nvPr/>
        </p:nvSpPr>
        <p:spPr>
          <a:xfrm flipH="1">
            <a:off x="6477000" y="4343400"/>
            <a:ext cx="1981200" cy="10668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t> User ID and Password</a:t>
            </a:r>
          </a:p>
          <a:p>
            <a:pPr algn="ctr"/>
            <a:endParaRPr lang="en-US" sz="1100" b="1" dirty="0"/>
          </a:p>
        </p:txBody>
      </p:sp>
      <p:sp>
        <p:nvSpPr>
          <p:cNvPr id="9" name="Notched Right Arrow 8"/>
          <p:cNvSpPr/>
          <p:nvPr/>
        </p:nvSpPr>
        <p:spPr>
          <a:xfrm flipH="1">
            <a:off x="7315200" y="304800"/>
            <a:ext cx="1993392" cy="11704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t>Bookmark  </a:t>
            </a:r>
          </a:p>
        </p:txBody>
      </p:sp>
      <p:pic>
        <p:nvPicPr>
          <p:cNvPr id="1028" name="Picture 4" descr="C:\Users\vumbacti\AppData\Local\Temp\SNAGHTML1a148f3d.PNG"/>
          <p:cNvPicPr>
            <a:picLocks noChangeAspect="1" noChangeArrowheads="1"/>
          </p:cNvPicPr>
          <p:nvPr/>
        </p:nvPicPr>
        <p:blipFill>
          <a:blip r:embed="rId3" cstate="print"/>
          <a:srcRect/>
          <a:stretch>
            <a:fillRect/>
          </a:stretch>
        </p:blipFill>
        <p:spPr bwMode="auto">
          <a:xfrm>
            <a:off x="1600200" y="2819400"/>
            <a:ext cx="4876800" cy="3781425"/>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274638"/>
            <a:ext cx="6553200" cy="1143000"/>
          </a:xfrm>
          <a:ln>
            <a:noFill/>
          </a:ln>
        </p:spPr>
        <p:txBody>
          <a:bodyPr>
            <a:normAutofit fontScale="90000"/>
          </a:bodyPr>
          <a:lstStyle/>
          <a:p>
            <a:r>
              <a:rPr lang="en-US" sz="2000" b="1" dirty="0">
                <a:solidFill>
                  <a:schemeClr val="bg1"/>
                </a:solidFill>
              </a:rPr>
              <a:t>Once logged into TAS, the home page will be displayed.  This includes employee information and employment roles.  To begin using TAS, click on </a:t>
            </a:r>
            <a:br>
              <a:rPr lang="en-US" sz="2000" b="1" dirty="0">
                <a:solidFill>
                  <a:schemeClr val="bg1"/>
                </a:solidFill>
              </a:rPr>
            </a:br>
            <a:r>
              <a:rPr lang="en-US" sz="2000" b="1" dirty="0">
                <a:solidFill>
                  <a:schemeClr val="bg1"/>
                </a:solidFill>
              </a:rPr>
              <a:t>“Time and Attendance” tab.</a:t>
            </a:r>
            <a:br>
              <a:rPr lang="en-US" sz="2000" b="1" dirty="0">
                <a:solidFill>
                  <a:schemeClr val="bg1"/>
                </a:solidFill>
              </a:rPr>
            </a:br>
            <a:endParaRPr lang="en-US" sz="2000" b="1" dirty="0">
              <a:solidFill>
                <a:schemeClr val="bg1"/>
              </a:solidFill>
            </a:endParaRPr>
          </a:p>
        </p:txBody>
      </p:sp>
      <p:pic>
        <p:nvPicPr>
          <p:cNvPr id="21506" name="Picture 2" descr="C:\Users\vumbacti\AppData\Local\Temp\SNAGHTML63fd3c3.PNG"/>
          <p:cNvPicPr>
            <a:picLocks noChangeAspect="1" noChangeArrowheads="1"/>
          </p:cNvPicPr>
          <p:nvPr/>
        </p:nvPicPr>
        <p:blipFill>
          <a:blip r:embed="rId2" cstate="print"/>
          <a:srcRect/>
          <a:stretch>
            <a:fillRect/>
          </a:stretch>
        </p:blipFill>
        <p:spPr bwMode="auto">
          <a:xfrm>
            <a:off x="152400" y="1447800"/>
            <a:ext cx="8839200" cy="3952876"/>
          </a:xfrm>
          <a:prstGeom prst="rect">
            <a:avLst/>
          </a:prstGeom>
          <a:noFill/>
        </p:spPr>
      </p:pic>
      <p:sp>
        <p:nvSpPr>
          <p:cNvPr id="7" name="Notched Right Arrow 6"/>
          <p:cNvSpPr/>
          <p:nvPr/>
        </p:nvSpPr>
        <p:spPr>
          <a:xfrm rot="16200000">
            <a:off x="152400" y="5105400"/>
            <a:ext cx="1219200" cy="9144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Users\vumbacti\AppData\Local\Temp\SNAGHTML3c5b32ef.PNG"/>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547236"/>
            <a:ext cx="4038600" cy="48768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a:t>Time record:</a:t>
            </a:r>
          </a:p>
        </p:txBody>
      </p:sp>
      <p:sp>
        <p:nvSpPr>
          <p:cNvPr id="4" name="Content Placeholder 3"/>
          <p:cNvSpPr>
            <a:spLocks noGrp="1"/>
          </p:cNvSpPr>
          <p:nvPr>
            <p:ph sz="half" idx="2"/>
          </p:nvPr>
        </p:nvSpPr>
        <p:spPr>
          <a:xfrm>
            <a:off x="4648200" y="1600200"/>
            <a:ext cx="4038600" cy="5181600"/>
          </a:xfrm>
        </p:spPr>
        <p:txBody>
          <a:bodyPr>
            <a:normAutofit fontScale="92500" lnSpcReduction="10000"/>
          </a:bodyPr>
          <a:lstStyle/>
          <a:p>
            <a:pPr marL="228600" indent="-228600">
              <a:buFont typeface="+mj-lt"/>
              <a:buAutoNum type="arabicPeriod"/>
            </a:pPr>
            <a:r>
              <a:rPr lang="en-US" sz="1200" dirty="0"/>
              <a:t>If you have multiple campus jobs (also known as </a:t>
            </a:r>
            <a:r>
              <a:rPr lang="en-US" sz="1200" b="1" dirty="0"/>
              <a:t>Commitments</a:t>
            </a:r>
            <a:r>
              <a:rPr lang="en-US" sz="1200" dirty="0"/>
              <a:t>), please select the commitment stack with the appropriate department, supervisor and rate in which you need to enter time worked.</a:t>
            </a:r>
          </a:p>
          <a:p>
            <a:pPr marL="228600" indent="-228600">
              <a:buFont typeface="+mj-lt"/>
              <a:buAutoNum type="arabicPeriod"/>
            </a:pPr>
            <a:r>
              <a:rPr lang="en-US" sz="1200" dirty="0"/>
              <a:t>Then select the accrual period in which you will be entering your time for. Accrual period status:</a:t>
            </a:r>
          </a:p>
          <a:p>
            <a:pPr marL="628650" lvl="1" indent="-228600"/>
            <a:r>
              <a:rPr lang="en-US" sz="1100" dirty="0"/>
              <a:t>New – new time record</a:t>
            </a:r>
          </a:p>
          <a:p>
            <a:pPr marL="628650" lvl="1" indent="-228600"/>
            <a:r>
              <a:rPr lang="en-US" sz="1100" dirty="0"/>
              <a:t>Working – working on time record</a:t>
            </a:r>
          </a:p>
          <a:p>
            <a:pPr marL="628650" lvl="1" indent="-228600"/>
            <a:r>
              <a:rPr lang="en-US" sz="1100" dirty="0"/>
              <a:t>Pending – submitted to supervisor and awaiting action.</a:t>
            </a:r>
          </a:p>
          <a:p>
            <a:pPr marL="628650" lvl="1" indent="-228600"/>
            <a:r>
              <a:rPr lang="en-US" sz="1100" dirty="0"/>
              <a:t>Approved – supervisor approved time record</a:t>
            </a:r>
          </a:p>
          <a:p>
            <a:pPr marL="628650" lvl="1" indent="-228600"/>
            <a:r>
              <a:rPr lang="en-US" sz="1100" dirty="0"/>
              <a:t>Denied – supervisor denied time record</a:t>
            </a:r>
          </a:p>
          <a:p>
            <a:pPr marL="228600" indent="-228600">
              <a:buFont typeface="+mj-lt"/>
              <a:buAutoNum type="arabicPeriod"/>
            </a:pPr>
            <a:r>
              <a:rPr lang="en-US" sz="1200" dirty="0"/>
              <a:t>Enter the accurate time in/out per day, multiple times a day if needed.  Please enter “A” for AM and “P” for PM. . Click on Save Time Record after each entry. </a:t>
            </a:r>
          </a:p>
          <a:p>
            <a:pPr marL="228600" indent="-228600">
              <a:buFont typeface="+mj-lt"/>
              <a:buAutoNum type="arabicPeriod"/>
            </a:pPr>
            <a:r>
              <a:rPr lang="en-US" sz="1200" dirty="0"/>
              <a:t>Enter comments in the box indicated below if you wish to submit comments to your supervisor on your time record.</a:t>
            </a:r>
          </a:p>
          <a:p>
            <a:pPr marL="228600" indent="-228600">
              <a:buFont typeface="+mj-lt"/>
              <a:buAutoNum type="arabicPeriod"/>
            </a:pPr>
            <a:r>
              <a:rPr lang="en-US" sz="1200" dirty="0"/>
              <a:t>Once your hours of obligation has been completed and entered for the pay period, please check the box certifying the information that has been entered is accurate and then click on submit to supervisor. NOTE:  You will receive the pop up message if you navigate away from your time record in which changes  were made and was not save or submit to their supervisor. </a:t>
            </a:r>
          </a:p>
          <a:p>
            <a:pPr marL="228600" indent="-228600">
              <a:buFont typeface="+mj-lt"/>
              <a:buAutoNum type="arabicPeriod"/>
            </a:pPr>
            <a:r>
              <a:rPr lang="en-US" sz="1200" dirty="0"/>
              <a:t>Once you have submitted your time record to your supervisor, the status will change to pending until approved.</a:t>
            </a:r>
          </a:p>
          <a:p>
            <a:pPr marL="228600" indent="-228600">
              <a:buFont typeface="+mj-lt"/>
              <a:buAutoNum type="arabicPeriod"/>
            </a:pPr>
            <a:r>
              <a:rPr lang="en-US" sz="1200" dirty="0"/>
              <a:t>Total Hours – total number of hours entered within the pay period.</a:t>
            </a:r>
          </a:p>
          <a:p>
            <a:pPr marL="228600" indent="-228600">
              <a:buFont typeface="+mj-lt"/>
              <a:buAutoNum type="arabicPeriod"/>
            </a:pPr>
            <a:r>
              <a:rPr lang="en-US" sz="1200" dirty="0"/>
              <a:t>PDF  Report -  Printable time record.</a:t>
            </a:r>
          </a:p>
          <a:p>
            <a:pPr marL="228600" indent="-228600">
              <a:buFont typeface="+mj-lt"/>
              <a:buAutoNum type="arabicPeriod"/>
            </a:pPr>
            <a:r>
              <a:rPr lang="en-US" sz="1200" dirty="0"/>
              <a:t>Audit Details of when time records have been submitted and action has been taken.</a:t>
            </a:r>
          </a:p>
          <a:p>
            <a:pPr marL="228600" indent="-228600">
              <a:buFont typeface="+mj-lt"/>
              <a:buAutoNum type="arabicPeriod"/>
            </a:pPr>
            <a:endParaRPr lang="en-US" sz="1200" dirty="0"/>
          </a:p>
          <a:p>
            <a:pPr marL="228600" indent="-228600">
              <a:buFont typeface="+mj-lt"/>
              <a:buAutoNum type="arabicPeriod"/>
            </a:pPr>
            <a:endParaRPr lang="en-US" sz="1200" dirty="0"/>
          </a:p>
          <a:p>
            <a:pPr marL="228600" indent="-228600">
              <a:buFont typeface="+mj-lt"/>
              <a:buAutoNum type="arabicPeriod"/>
            </a:pPr>
            <a:endParaRPr lang="en-US" sz="1200" dirty="0"/>
          </a:p>
          <a:p>
            <a:pPr marL="228600" indent="-228600">
              <a:buFont typeface="+mj-lt"/>
              <a:buAutoNum type="arabicPeriod"/>
            </a:pPr>
            <a:endParaRPr lang="en-US" sz="1200" dirty="0"/>
          </a:p>
          <a:p>
            <a:pPr marL="228600" indent="-228600">
              <a:buFont typeface="+mj-lt"/>
              <a:buAutoNum type="arabicPeriod"/>
            </a:pPr>
            <a:endParaRPr lang="en-US" sz="1200" dirty="0"/>
          </a:p>
        </p:txBody>
      </p:sp>
      <p:sp>
        <p:nvSpPr>
          <p:cNvPr id="6" name="Notched Right Arrow 5"/>
          <p:cNvSpPr/>
          <p:nvPr/>
        </p:nvSpPr>
        <p:spPr>
          <a:xfrm rot="19949680">
            <a:off x="-17609" y="2259930"/>
            <a:ext cx="811419" cy="560021"/>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en-US" sz="800" b="1" dirty="0"/>
              <a:t>Accrual Period</a:t>
            </a:r>
          </a:p>
          <a:p>
            <a:pPr algn="ctr"/>
            <a:endParaRPr lang="en-US" sz="800" dirty="0"/>
          </a:p>
        </p:txBody>
      </p:sp>
      <p:sp>
        <p:nvSpPr>
          <p:cNvPr id="8" name="Notched Right Arrow 7"/>
          <p:cNvSpPr/>
          <p:nvPr/>
        </p:nvSpPr>
        <p:spPr>
          <a:xfrm rot="2456446" flipH="1">
            <a:off x="1041188" y="3376512"/>
            <a:ext cx="1256824" cy="9144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nchorCtr="0">
            <a:noAutofit/>
          </a:bodyPr>
          <a:lstStyle/>
          <a:p>
            <a:pPr algn="ctr"/>
            <a:r>
              <a:rPr lang="en-US" sz="800" b="1" dirty="0"/>
              <a:t>Enter Time in and Time out in open  fields</a:t>
            </a:r>
            <a:r>
              <a:rPr lang="en-US" sz="1000" b="1" dirty="0"/>
              <a:t>. </a:t>
            </a:r>
          </a:p>
        </p:txBody>
      </p:sp>
    </p:spTree>
    <p:extLst>
      <p:ext uri="{BB962C8B-B14F-4D97-AF65-F5344CB8AC3E}">
        <p14:creationId xmlns:p14="http://schemas.microsoft.com/office/powerpoint/2010/main" val="2353879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2800" dirty="0"/>
              <a:t>Warning/Error messages within TAS:</a:t>
            </a:r>
          </a:p>
        </p:txBody>
      </p:sp>
      <p:sp>
        <p:nvSpPr>
          <p:cNvPr id="6" name="Content Placeholder 5"/>
          <p:cNvSpPr>
            <a:spLocks noGrp="1"/>
          </p:cNvSpPr>
          <p:nvPr>
            <p:ph idx="1"/>
          </p:nvPr>
        </p:nvSpPr>
        <p:spPr/>
        <p:txBody>
          <a:bodyPr>
            <a:normAutofit fontScale="47500" lnSpcReduction="20000"/>
          </a:bodyPr>
          <a:lstStyle/>
          <a:p>
            <a:pPr marL="0" indent="0">
              <a:buNone/>
            </a:pPr>
            <a:r>
              <a:rPr lang="en-US" b="1" u="sng" dirty="0"/>
              <a:t>TAS will notify you of any Warning &amp; </a:t>
            </a:r>
            <a:r>
              <a:rPr lang="en-US" b="1" u="sng" dirty="0">
                <a:solidFill>
                  <a:srgbClr val="FF0000"/>
                </a:solidFill>
              </a:rPr>
              <a:t>Error </a:t>
            </a:r>
            <a:r>
              <a:rPr lang="en-US" b="1" u="sng" dirty="0"/>
              <a:t>Messages to Students and Supervisors if the following situations occur:</a:t>
            </a:r>
            <a:endParaRPr lang="en-US" dirty="0"/>
          </a:p>
          <a:p>
            <a:pPr marL="0" indent="0">
              <a:buNone/>
            </a:pPr>
            <a:endParaRPr lang="en-US" dirty="0"/>
          </a:p>
          <a:p>
            <a:pPr marL="0" indent="0">
              <a:buNone/>
            </a:pPr>
            <a:r>
              <a:rPr lang="en-US" dirty="0"/>
              <a:t>Warnings: </a:t>
            </a:r>
          </a:p>
          <a:p>
            <a:r>
              <a:rPr lang="en-US" dirty="0"/>
              <a:t>Total work hours across duties exceed 20 hours</a:t>
            </a:r>
          </a:p>
          <a:p>
            <a:pPr lvl="0"/>
            <a:r>
              <a:rPr lang="en-US" dirty="0"/>
              <a:t>Total work hours across duties exceed 29 hours</a:t>
            </a:r>
          </a:p>
          <a:p>
            <a:pPr lvl="0"/>
            <a:r>
              <a:rPr lang="en-US" dirty="0"/>
              <a:t>A break in work hours is required if a work day is longer than 6 hours continuously.</a:t>
            </a:r>
          </a:p>
          <a:p>
            <a:pPr lvl="0"/>
            <a:r>
              <a:rPr lang="en-US" dirty="0"/>
              <a:t>You have entered only </a:t>
            </a:r>
            <a:r>
              <a:rPr lang="en-US" b="1" dirty="0"/>
              <a:t>time in </a:t>
            </a:r>
            <a:r>
              <a:rPr lang="en-US" dirty="0"/>
              <a:t>for one or more work period(s) and </a:t>
            </a:r>
            <a:r>
              <a:rPr lang="en-US" b="1" dirty="0"/>
              <a:t>have not </a:t>
            </a:r>
            <a:r>
              <a:rPr lang="en-US" dirty="0"/>
              <a:t>entered</a:t>
            </a:r>
            <a:r>
              <a:rPr lang="en-US" b="1" dirty="0"/>
              <a:t> </a:t>
            </a:r>
            <a:r>
              <a:rPr lang="en-US" dirty="0"/>
              <a:t>a time-out. Please enter corresponding </a:t>
            </a:r>
            <a:r>
              <a:rPr lang="en-US" b="1" dirty="0"/>
              <a:t>time out </a:t>
            </a:r>
            <a:r>
              <a:rPr lang="en-US" dirty="0"/>
              <a:t>before submitting the time sheet.</a:t>
            </a:r>
          </a:p>
          <a:p>
            <a:pPr lvl="0"/>
            <a:r>
              <a:rPr lang="en-US" dirty="0"/>
              <a:t>You cannot approve an incomplete timesheet. In one or more of the work period(s), only time-in is entered (for supervisor only).</a:t>
            </a:r>
          </a:p>
          <a:p>
            <a:pPr lvl="0"/>
            <a:r>
              <a:rPr lang="en-US" dirty="0"/>
              <a:t>You cannot approve or deny an empty timesheet (for supervisor only).</a:t>
            </a:r>
          </a:p>
          <a:p>
            <a:pPr lvl="0"/>
            <a:r>
              <a:rPr lang="en-US" dirty="0"/>
              <a:t>Payments with overlapping dates exists in this pay period.</a:t>
            </a:r>
          </a:p>
          <a:p>
            <a:pPr lvl="0"/>
            <a:r>
              <a:rPr lang="en-US" dirty="0"/>
              <a:t>Total payment amount ($) is close to or exceed the award amount (TAS Payment Roster only).</a:t>
            </a:r>
          </a:p>
          <a:p>
            <a:pPr marL="0" indent="0">
              <a:buNone/>
            </a:pPr>
            <a:endParaRPr lang="en-US" dirty="0"/>
          </a:p>
          <a:p>
            <a:pPr marL="0" indent="0">
              <a:buNone/>
            </a:pPr>
            <a:r>
              <a:rPr lang="en-US" b="1" dirty="0">
                <a:solidFill>
                  <a:srgbClr val="FF0000"/>
                </a:solidFill>
              </a:rPr>
              <a:t>Errors</a:t>
            </a:r>
            <a:r>
              <a:rPr lang="en-US" dirty="0"/>
              <a:t>: (Error notifications will prevent you from submitting the time record)</a:t>
            </a:r>
          </a:p>
          <a:p>
            <a:pPr lvl="0"/>
            <a:r>
              <a:rPr lang="en-US" dirty="0"/>
              <a:t>The fiscal year associated with this timesheet has ended. Please contact your Payroll Office for payroll processing (for student only).</a:t>
            </a:r>
          </a:p>
          <a:p>
            <a:pPr lvl="0"/>
            <a:r>
              <a:rPr lang="en-US" dirty="0"/>
              <a:t>Please deny this timesheet. The fiscal year associated with the timesheet has ended. Student employee must contact the Payroll Office for payroll processing (for supervisor only).</a:t>
            </a:r>
          </a:p>
          <a:p>
            <a:endParaRPr lang="en-US" dirty="0"/>
          </a:p>
        </p:txBody>
      </p:sp>
    </p:spTree>
    <p:extLst>
      <p:ext uri="{BB962C8B-B14F-4D97-AF65-F5344CB8AC3E}">
        <p14:creationId xmlns:p14="http://schemas.microsoft.com/office/powerpoint/2010/main" val="1297029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b="1" u="sng" dirty="0"/>
              <a:t>Notifications:</a:t>
            </a:r>
            <a:endParaRPr lang="en-US" dirty="0"/>
          </a:p>
        </p:txBody>
      </p:sp>
      <p:sp>
        <p:nvSpPr>
          <p:cNvPr id="7" name="Content Placeholder 6"/>
          <p:cNvSpPr>
            <a:spLocks noGrp="1"/>
          </p:cNvSpPr>
          <p:nvPr>
            <p:ph idx="1"/>
          </p:nvPr>
        </p:nvSpPr>
        <p:spPr/>
        <p:txBody>
          <a:bodyPr>
            <a:normAutofit fontScale="85000" lnSpcReduction="20000"/>
          </a:bodyPr>
          <a:lstStyle/>
          <a:p>
            <a:pPr marL="0" indent="0">
              <a:lnSpc>
                <a:spcPct val="110000"/>
              </a:lnSpc>
              <a:buNone/>
            </a:pPr>
            <a:r>
              <a:rPr lang="en-US" sz="2400" dirty="0"/>
              <a:t>Notifications from TAS are displayed on the screen for the following reasons:</a:t>
            </a:r>
          </a:p>
          <a:p>
            <a:pPr marL="0" indent="0">
              <a:lnSpc>
                <a:spcPct val="110000"/>
              </a:lnSpc>
              <a:buNone/>
            </a:pPr>
            <a:endParaRPr lang="en-US" sz="2400" dirty="0"/>
          </a:p>
          <a:p>
            <a:pPr marL="0" indent="0">
              <a:lnSpc>
                <a:spcPct val="110000"/>
              </a:lnSpc>
              <a:buNone/>
            </a:pPr>
            <a:r>
              <a:rPr lang="en-US" sz="2400" dirty="0"/>
              <a:t>For the supervisor:</a:t>
            </a:r>
          </a:p>
          <a:p>
            <a:pPr>
              <a:lnSpc>
                <a:spcPct val="110000"/>
              </a:lnSpc>
            </a:pPr>
            <a:r>
              <a:rPr lang="en-US" sz="2400" i="1" dirty="0"/>
              <a:t>You have a pending student time record needing your review and action.</a:t>
            </a:r>
            <a:endParaRPr lang="en-US" sz="2400" dirty="0"/>
          </a:p>
          <a:p>
            <a:pPr marL="0" indent="0">
              <a:lnSpc>
                <a:spcPct val="110000"/>
              </a:lnSpc>
              <a:buNone/>
            </a:pPr>
            <a:r>
              <a:rPr lang="en-US" sz="2400" dirty="0"/>
              <a:t>If a supervisor does not take action on the employee’s time record within the timeframe specified by the campus, the time record will be moved up to the supervisor’s supervisor.</a:t>
            </a:r>
          </a:p>
          <a:p>
            <a:pPr marL="0" indent="0">
              <a:lnSpc>
                <a:spcPct val="110000"/>
              </a:lnSpc>
              <a:buNone/>
            </a:pPr>
            <a:endParaRPr lang="en-US" sz="2400" dirty="0"/>
          </a:p>
          <a:p>
            <a:pPr marL="0" indent="0">
              <a:lnSpc>
                <a:spcPct val="110000"/>
              </a:lnSpc>
              <a:buNone/>
            </a:pPr>
            <a:r>
              <a:rPr lang="en-US" sz="2400" dirty="0"/>
              <a:t>For the student:</a:t>
            </a:r>
          </a:p>
          <a:p>
            <a:pPr>
              <a:lnSpc>
                <a:spcPct val="110000"/>
              </a:lnSpc>
            </a:pPr>
            <a:r>
              <a:rPr lang="en-US" sz="2400" i="1" dirty="0"/>
              <a:t>Your Time Record has been disapproved.  Please log in to review the denial comments.</a:t>
            </a:r>
            <a:endParaRPr lang="en-US" sz="2400" dirty="0"/>
          </a:p>
          <a:p>
            <a:pPr marL="0" indent="0">
              <a:lnSpc>
                <a:spcPct val="110000"/>
              </a:lnSpc>
              <a:buNone/>
            </a:pPr>
            <a:r>
              <a:rPr lang="en-US" sz="2400" dirty="0"/>
              <a:t>If the time record is denied by either the supervisor or by the payroll department from the TAS Payment Roster:</a:t>
            </a:r>
          </a:p>
          <a:p>
            <a:endParaRPr lang="en-US" dirty="0"/>
          </a:p>
        </p:txBody>
      </p:sp>
    </p:spTree>
    <p:extLst>
      <p:ext uri="{BB962C8B-B14F-4D97-AF65-F5344CB8AC3E}">
        <p14:creationId xmlns:p14="http://schemas.microsoft.com/office/powerpoint/2010/main" val="129439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solidFill>
                  <a:schemeClr val="bg1"/>
                </a:solidFill>
              </a:rPr>
              <a:t>Sign out of the SUNY browser and CLOSE  </a:t>
            </a:r>
          </a:p>
        </p:txBody>
      </p:sp>
      <p:sp>
        <p:nvSpPr>
          <p:cNvPr id="3" name="Text Placeholder 2"/>
          <p:cNvSpPr>
            <a:spLocks noGrp="1"/>
          </p:cNvSpPr>
          <p:nvPr>
            <p:ph idx="1"/>
          </p:nvPr>
        </p:nvSpPr>
        <p:spPr/>
        <p:txBody>
          <a:bodyPr>
            <a:normAutofit/>
          </a:bodyPr>
          <a:lstStyle/>
          <a:p>
            <a:r>
              <a:rPr lang="en-US" sz="2400" dirty="0">
                <a:solidFill>
                  <a:schemeClr val="tx2">
                    <a:lumMod val="75000"/>
                  </a:schemeClr>
                </a:solidFill>
              </a:rPr>
              <a:t>To ensure your privacy and system security, please log off by clicking on “Sign Off” link in the upper right hand corner of your screen.</a:t>
            </a:r>
          </a:p>
        </p:txBody>
      </p:sp>
      <p:pic>
        <p:nvPicPr>
          <p:cNvPr id="3074" name="Picture 2" descr="C:\Users\vumbacti\AppData\Local\Temp\SNAGHTML1a3d5edb.PNG"/>
          <p:cNvPicPr>
            <a:picLocks noChangeAspect="1" noChangeArrowheads="1"/>
          </p:cNvPicPr>
          <p:nvPr/>
        </p:nvPicPr>
        <p:blipFill>
          <a:blip r:embed="rId2" cstate="print"/>
          <a:srcRect/>
          <a:stretch>
            <a:fillRect/>
          </a:stretch>
        </p:blipFill>
        <p:spPr bwMode="auto">
          <a:xfrm>
            <a:off x="0" y="2895600"/>
            <a:ext cx="8915400" cy="2333626"/>
          </a:xfrm>
          <a:prstGeom prst="rect">
            <a:avLst/>
          </a:prstGeom>
          <a:noFill/>
        </p:spPr>
      </p:pic>
      <p:sp>
        <p:nvSpPr>
          <p:cNvPr id="7" name="Notched Right Arrow 6"/>
          <p:cNvSpPr/>
          <p:nvPr/>
        </p:nvSpPr>
        <p:spPr>
          <a:xfrm rot="19784482">
            <a:off x="6941989" y="2936633"/>
            <a:ext cx="1666320" cy="108631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Sign Off</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  </a:t>
            </a:r>
            <a:r>
              <a:rPr lang="en-US" dirty="0">
                <a:solidFill>
                  <a:schemeClr val="bg1"/>
                </a:solidFill>
              </a:rPr>
              <a:t>CONGRATULATIONS!</a:t>
            </a:r>
          </a:p>
        </p:txBody>
      </p:sp>
      <p:sp>
        <p:nvSpPr>
          <p:cNvPr id="2" name="Subtitle 1"/>
          <p:cNvSpPr>
            <a:spLocks noGrp="1"/>
          </p:cNvSpPr>
          <p:nvPr>
            <p:ph idx="1"/>
          </p:nvPr>
        </p:nvSpPr>
        <p:spPr/>
        <p:txBody>
          <a:bodyPr>
            <a:normAutofit/>
          </a:bodyPr>
          <a:lstStyle/>
          <a:p>
            <a:r>
              <a:rPr lang="en-US" b="1" dirty="0">
                <a:solidFill>
                  <a:schemeClr val="tx2"/>
                </a:solidFill>
              </a:rPr>
              <a:t>Supervisors</a:t>
            </a:r>
            <a:r>
              <a:rPr lang="en-US" dirty="0"/>
              <a:t>, there are a few more slides about the process for approving time records and/or time off requests for your employees.</a:t>
            </a:r>
          </a:p>
          <a:p>
            <a:pPr>
              <a:buNone/>
            </a:pPr>
            <a:r>
              <a:rPr lang="en-US" dirty="0">
                <a:solidFill>
                  <a:schemeClr val="tx2">
                    <a:lumMod val="75000"/>
                  </a:schemeClr>
                </a:solidFill>
              </a:rPr>
              <a:t>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Time and Attendance System (TAS) </a:t>
            </a:r>
          </a:p>
        </p:txBody>
      </p:sp>
      <p:sp>
        <p:nvSpPr>
          <p:cNvPr id="2" name="Subtitle 1"/>
          <p:cNvSpPr>
            <a:spLocks noGrp="1"/>
          </p:cNvSpPr>
          <p:nvPr>
            <p:ph type="subTitle" idx="1"/>
          </p:nvPr>
        </p:nvSpPr>
        <p:spPr/>
        <p:txBody>
          <a:bodyPr/>
          <a:lstStyle/>
          <a:p>
            <a:r>
              <a:rPr lang="en-US" b="1" dirty="0"/>
              <a:t>Supervisors</a:t>
            </a:r>
          </a:p>
          <a:p>
            <a:r>
              <a:rPr lang="en-US" sz="2800" dirty="0"/>
              <a:t>Step-by-Step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274638"/>
            <a:ext cx="6629400" cy="1143000"/>
          </a:xfrm>
        </p:spPr>
        <p:txBody>
          <a:bodyPr>
            <a:noAutofit/>
          </a:bodyPr>
          <a:lstStyle/>
          <a:p>
            <a:r>
              <a:rPr lang="en-US" sz="2400" b="1" dirty="0">
                <a:solidFill>
                  <a:schemeClr val="bg1"/>
                </a:solidFill>
              </a:rPr>
              <a:t>	Overview of Monthly Time and Attendance Process – For Supervisors</a:t>
            </a:r>
          </a:p>
        </p:txBody>
      </p:sp>
      <p:sp>
        <p:nvSpPr>
          <p:cNvPr id="3" name="Text Placeholder 2"/>
          <p:cNvSpPr>
            <a:spLocks noGrp="1"/>
          </p:cNvSpPr>
          <p:nvPr>
            <p:ph idx="1"/>
          </p:nvPr>
        </p:nvSpPr>
        <p:spPr/>
        <p:txBody>
          <a:bodyPr>
            <a:normAutofit/>
          </a:bodyPr>
          <a:lstStyle/>
          <a:p>
            <a:pPr marL="457200" indent="-457200">
              <a:buAutoNum type="arabicParenR"/>
            </a:pPr>
            <a:r>
              <a:rPr lang="en-US" dirty="0">
                <a:solidFill>
                  <a:schemeClr val="tx2">
                    <a:lumMod val="75000"/>
                  </a:schemeClr>
                </a:solidFill>
              </a:rPr>
              <a:t>Sign in to SUNY HR Time and Attendance</a:t>
            </a:r>
          </a:p>
          <a:p>
            <a:pPr marL="457200" indent="-457200">
              <a:buAutoNum type="arabicParenR" startAt="2"/>
            </a:pPr>
            <a:r>
              <a:rPr lang="en-US" dirty="0">
                <a:solidFill>
                  <a:schemeClr val="tx2">
                    <a:lumMod val="75000"/>
                  </a:schemeClr>
                </a:solidFill>
              </a:rPr>
              <a:t>Select “Work Roster.”</a:t>
            </a:r>
          </a:p>
          <a:p>
            <a:pPr marL="457200" indent="-457200">
              <a:buAutoNum type="arabicParenR" startAt="3"/>
            </a:pPr>
            <a:r>
              <a:rPr lang="en-US" dirty="0">
                <a:solidFill>
                  <a:schemeClr val="tx2">
                    <a:lumMod val="75000"/>
                  </a:schemeClr>
                </a:solidFill>
              </a:rPr>
              <a:t>View employee’s Time Record </a:t>
            </a:r>
          </a:p>
          <a:p>
            <a:pPr marL="457200" indent="-457200">
              <a:buAutoNum type="arabicParenR" startAt="3"/>
            </a:pPr>
            <a:r>
              <a:rPr lang="en-US" dirty="0">
                <a:solidFill>
                  <a:schemeClr val="tx2">
                    <a:lumMod val="75000"/>
                  </a:schemeClr>
                </a:solidFill>
              </a:rPr>
              <a:t>Select “Details” to view employee’s time record.</a:t>
            </a:r>
          </a:p>
          <a:p>
            <a:pPr marL="457200" indent="-457200">
              <a:buAutoNum type="arabicParenR" startAt="3"/>
            </a:pPr>
            <a:r>
              <a:rPr lang="en-US" dirty="0">
                <a:solidFill>
                  <a:schemeClr val="tx2">
                    <a:lumMod val="75000"/>
                  </a:schemeClr>
                </a:solidFill>
              </a:rPr>
              <a:t>Select “Approve” or “Deny”</a:t>
            </a:r>
          </a:p>
          <a:p>
            <a:pPr marL="457200" indent="-457200">
              <a:buNone/>
            </a:pPr>
            <a:endParaRPr lang="en-US" dirty="0"/>
          </a:p>
          <a:p>
            <a:pPr marL="457200" indent="-457200">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br>
              <a:rPr lang="en-US" dirty="0"/>
            </a:br>
            <a:br>
              <a:rPr lang="en-US" dirty="0"/>
            </a:br>
            <a:br>
              <a:rPr lang="en-US" dirty="0"/>
            </a:br>
            <a:br>
              <a:rPr lang="en-US" dirty="0"/>
            </a:br>
            <a:br>
              <a:rPr lang="en-US" dirty="0"/>
            </a:br>
            <a:br>
              <a:rPr lang="en-US" dirty="0"/>
            </a:br>
            <a:br>
              <a:rPr lang="en-US" dirty="0"/>
            </a:br>
            <a:br>
              <a:rPr lang="en-US" dirty="0"/>
            </a:br>
            <a:r>
              <a:rPr lang="en-US" sz="2700" b="1" dirty="0">
                <a:solidFill>
                  <a:schemeClr val="bg1"/>
                </a:solidFill>
                <a:hlinkClick r:id="rId2"/>
              </a:rPr>
              <a:t>Sign in to SUNY </a:t>
            </a:r>
            <a:r>
              <a:rPr lang="en-US" sz="2700" b="1" dirty="0">
                <a:solidFill>
                  <a:schemeClr val="bg1"/>
                </a:solidFill>
              </a:rPr>
              <a:t>at:</a:t>
            </a:r>
            <a:br>
              <a:rPr lang="en-US" sz="3600" b="1" dirty="0"/>
            </a:br>
            <a:r>
              <a:rPr lang="en-US" sz="3600" b="1" dirty="0">
                <a:hlinkClick r:id="rId2"/>
              </a:rPr>
              <a:t>http://www.suny.edu/time </a:t>
            </a:r>
            <a:br>
              <a:rPr lang="en-US" dirty="0"/>
            </a:br>
            <a:r>
              <a:rPr lang="en-US" dirty="0"/>
              <a:t> </a:t>
            </a:r>
            <a:br>
              <a:rPr lang="en-US" dirty="0"/>
            </a:br>
            <a:br>
              <a:rPr lang="en-US" dirty="0"/>
            </a:br>
            <a:br>
              <a:rPr lang="en-US" dirty="0"/>
            </a:br>
            <a:br>
              <a:rPr lang="en-US" dirty="0"/>
            </a:br>
            <a:br>
              <a:rPr lang="en-US" dirty="0"/>
            </a:br>
            <a:br>
              <a:rPr lang="en-US" dirty="0"/>
            </a:br>
            <a:br>
              <a:rPr lang="en-US" dirty="0"/>
            </a:br>
            <a:br>
              <a:rPr lang="en-US" sz="4400" dirty="0"/>
            </a:br>
            <a:endParaRPr lang="en-US" sz="3600" dirty="0"/>
          </a:p>
        </p:txBody>
      </p:sp>
      <p:sp>
        <p:nvSpPr>
          <p:cNvPr id="3" name="Text Placeholder 2"/>
          <p:cNvSpPr>
            <a:spLocks noGrp="1"/>
          </p:cNvSpPr>
          <p:nvPr>
            <p:ph idx="1"/>
          </p:nvPr>
        </p:nvSpPr>
        <p:spPr>
          <a:xfrm>
            <a:off x="457200" y="1905000"/>
            <a:ext cx="8229600" cy="4525963"/>
          </a:xfrm>
        </p:spPr>
        <p:txBody>
          <a:bodyPr>
            <a:normAutofit/>
          </a:bodyPr>
          <a:lstStyle/>
          <a:p>
            <a:pPr indent="-457200"/>
            <a:r>
              <a:rPr lang="en-US" sz="2000" dirty="0">
                <a:solidFill>
                  <a:schemeClr val="tx2">
                    <a:lumMod val="75000"/>
                  </a:schemeClr>
                </a:solidFill>
              </a:rPr>
              <a:t>As described in a previous slide, the screen will be slightly different the first time you log in, requesting your SUNY ID and DOB.  </a:t>
            </a:r>
            <a:r>
              <a:rPr lang="en-US" sz="2000" i="1" dirty="0">
                <a:solidFill>
                  <a:schemeClr val="tx2">
                    <a:lumMod val="75000"/>
                  </a:schemeClr>
                </a:solidFill>
              </a:rPr>
              <a:t>That is a one-time security occurrence. </a:t>
            </a:r>
            <a:r>
              <a:rPr lang="en-US" sz="2000" dirty="0">
                <a:solidFill>
                  <a:schemeClr val="tx2">
                    <a:lumMod val="75000"/>
                  </a:schemeClr>
                </a:solidFill>
              </a:rPr>
              <a:t> </a:t>
            </a:r>
            <a:r>
              <a:rPr lang="en-US" sz="2000" b="1" dirty="0">
                <a:solidFill>
                  <a:schemeClr val="tx2">
                    <a:lumMod val="75000"/>
                  </a:schemeClr>
                </a:solidFill>
              </a:rPr>
              <a:t>Going forward, your entry screen will look like this:</a:t>
            </a:r>
            <a:endParaRPr lang="en-US" sz="2000" b="1" i="1" dirty="0"/>
          </a:p>
        </p:txBody>
      </p:sp>
      <p:sp>
        <p:nvSpPr>
          <p:cNvPr id="5" name="Notched Right Arrow 4"/>
          <p:cNvSpPr/>
          <p:nvPr/>
        </p:nvSpPr>
        <p:spPr>
          <a:xfrm flipH="1">
            <a:off x="6858000" y="4343400"/>
            <a:ext cx="1981200" cy="10668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t>Suny ID and Password</a:t>
            </a:r>
          </a:p>
          <a:p>
            <a:pPr algn="ctr"/>
            <a:endParaRPr lang="en-US" sz="1100" b="1" dirty="0"/>
          </a:p>
        </p:txBody>
      </p:sp>
      <p:sp>
        <p:nvSpPr>
          <p:cNvPr id="9" name="Notched Right Arrow 8"/>
          <p:cNvSpPr/>
          <p:nvPr/>
        </p:nvSpPr>
        <p:spPr>
          <a:xfrm flipH="1">
            <a:off x="7391400" y="381000"/>
            <a:ext cx="1993392" cy="11704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t>Bookmark  </a:t>
            </a:r>
          </a:p>
        </p:txBody>
      </p:sp>
      <p:pic>
        <p:nvPicPr>
          <p:cNvPr id="1028" name="Picture 4" descr="C:\Users\vumbacti\AppData\Local\Temp\SNAGHTML1a148f3d.PNG"/>
          <p:cNvPicPr>
            <a:picLocks noChangeAspect="1" noChangeArrowheads="1"/>
          </p:cNvPicPr>
          <p:nvPr/>
        </p:nvPicPr>
        <p:blipFill>
          <a:blip r:embed="rId3" cstate="print"/>
          <a:srcRect/>
          <a:stretch>
            <a:fillRect/>
          </a:stretch>
        </p:blipFill>
        <p:spPr bwMode="auto">
          <a:xfrm>
            <a:off x="1752600" y="2971800"/>
            <a:ext cx="4876800" cy="378142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b="1" dirty="0">
                <a:solidFill>
                  <a:schemeClr val="bg1"/>
                </a:solidFill>
              </a:rPr>
              <a:t>Then, click on</a:t>
            </a:r>
            <a:br>
              <a:rPr lang="en-US" sz="2000" b="1" dirty="0">
                <a:solidFill>
                  <a:schemeClr val="bg1"/>
                </a:solidFill>
              </a:rPr>
            </a:br>
            <a:r>
              <a:rPr lang="en-US" sz="2000" b="1" dirty="0">
                <a:solidFill>
                  <a:schemeClr val="bg1"/>
                </a:solidFill>
              </a:rPr>
              <a:t>“Time and Attendance” Tab </a:t>
            </a:r>
            <a:br>
              <a:rPr lang="en-US" sz="2000" b="1" dirty="0">
                <a:solidFill>
                  <a:schemeClr val="bg1"/>
                </a:solidFill>
              </a:rPr>
            </a:br>
            <a:r>
              <a:rPr lang="en-US" sz="2000" b="1" dirty="0">
                <a:solidFill>
                  <a:schemeClr val="bg1"/>
                </a:solidFill>
              </a:rPr>
              <a:t>to get into your time record </a:t>
            </a:r>
          </a:p>
        </p:txBody>
      </p:sp>
      <p:sp>
        <p:nvSpPr>
          <p:cNvPr id="7" name="Notched Right Arrow 6"/>
          <p:cNvSpPr/>
          <p:nvPr/>
        </p:nvSpPr>
        <p:spPr>
          <a:xfrm rot="16200000">
            <a:off x="647700" y="4533900"/>
            <a:ext cx="1219200" cy="8382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2" descr="C:\Users\vumbacti\AppData\Local\Temp\SNAGHTML63fd3c3.PNG"/>
          <p:cNvPicPr>
            <a:picLocks noGrp="1" noChangeAspect="1" noChangeArrowheads="1"/>
          </p:cNvPicPr>
          <p:nvPr>
            <p:ph idx="1"/>
          </p:nvPr>
        </p:nvPicPr>
        <p:blipFill>
          <a:blip r:embed="rId2" cstate="print"/>
          <a:srcRect/>
          <a:stretch>
            <a:fillRect/>
          </a:stretch>
        </p:blipFill>
        <p:spPr bwMode="auto">
          <a:xfrm>
            <a:off x="533400" y="1775345"/>
            <a:ext cx="8229600" cy="256805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a:r>
              <a:rPr lang="en-US" sz="2400" dirty="0">
                <a:solidFill>
                  <a:schemeClr val="bg1"/>
                </a:solidFill>
              </a:rPr>
              <a:t>Supervisor Work Roster:</a:t>
            </a:r>
            <a:br>
              <a:rPr lang="en-US" sz="2400" dirty="0">
                <a:solidFill>
                  <a:schemeClr val="bg1"/>
                </a:solidFill>
              </a:rPr>
            </a:br>
            <a:br>
              <a:rPr lang="en-US" sz="1200" dirty="0">
                <a:solidFill>
                  <a:schemeClr val="bg1"/>
                </a:solidFill>
              </a:rPr>
            </a:br>
            <a:endParaRPr lang="en-US" dirty="0"/>
          </a:p>
        </p:txBody>
      </p:sp>
      <p:sp>
        <p:nvSpPr>
          <p:cNvPr id="4" name="Content Placeholder 3"/>
          <p:cNvSpPr>
            <a:spLocks noGrp="1"/>
          </p:cNvSpPr>
          <p:nvPr>
            <p:ph sz="half" idx="2"/>
          </p:nvPr>
        </p:nvSpPr>
        <p:spPr>
          <a:xfrm>
            <a:off x="4648200" y="1600200"/>
            <a:ext cx="4038600" cy="5079351"/>
          </a:xfrm>
        </p:spPr>
        <p:txBody>
          <a:bodyPr>
            <a:normAutofit lnSpcReduction="10000"/>
          </a:bodyPr>
          <a:lstStyle/>
          <a:p>
            <a:pPr marL="228600" indent="-228600">
              <a:buFont typeface="+mj-lt"/>
              <a:buAutoNum type="arabicPeriod"/>
            </a:pPr>
            <a:r>
              <a:rPr lang="en-US" sz="1200" dirty="0"/>
              <a:t>Click on Work Roster, to view pending time records for your employees.</a:t>
            </a:r>
          </a:p>
          <a:p>
            <a:pPr marL="228600" indent="-228600">
              <a:buFont typeface="+mj-lt"/>
              <a:buAutoNum type="arabicPeriod"/>
            </a:pPr>
            <a:r>
              <a:rPr lang="en-US" sz="1200" dirty="0"/>
              <a:t>If you have multiple employees reporting to you in different bargaining units, they will be displayed separately on your work roster for your convenience.</a:t>
            </a:r>
          </a:p>
          <a:p>
            <a:pPr marL="628650" lvl="1" indent="-228600"/>
            <a:r>
              <a:rPr lang="en-US" sz="1000" dirty="0"/>
              <a:t>Unclassified Employee</a:t>
            </a:r>
          </a:p>
          <a:p>
            <a:pPr marL="628650" lvl="1" indent="-228600"/>
            <a:r>
              <a:rPr lang="en-US" sz="1000" dirty="0"/>
              <a:t>Classified Employees</a:t>
            </a:r>
          </a:p>
          <a:p>
            <a:pPr marL="628650" lvl="1" indent="-228600"/>
            <a:r>
              <a:rPr lang="en-US" sz="1000" dirty="0"/>
              <a:t>Hourly Employees</a:t>
            </a:r>
            <a:endParaRPr lang="en-US" sz="1200" dirty="0"/>
          </a:p>
          <a:p>
            <a:pPr marL="228600" indent="-228600">
              <a:buFont typeface="+mj-lt"/>
              <a:buAutoNum type="arabicPeriod"/>
            </a:pPr>
            <a:r>
              <a:rPr lang="en-US" sz="1200" dirty="0"/>
              <a:t>Select “Details” under Pending Time Records Approvals to view time record to take action on.</a:t>
            </a:r>
          </a:p>
          <a:p>
            <a:pPr marL="228600" indent="-228600">
              <a:buFont typeface="+mj-lt"/>
              <a:buAutoNum type="arabicPeriod"/>
            </a:pPr>
            <a:r>
              <a:rPr lang="en-US" sz="1200" dirty="0"/>
              <a:t>Under the Employee Roster, if […] icon appears under an employee’s name, this indicates the employee is also a supervisor within the department.  If you click on the […] icon their supervisor work roster will be brought up, and you have all the same supervisor privileges.</a:t>
            </a:r>
          </a:p>
          <a:p>
            <a:pPr marL="228600" indent="-228600">
              <a:buFont typeface="+mj-lt"/>
              <a:buAutoNum type="arabicPeriod"/>
            </a:pPr>
            <a:r>
              <a:rPr lang="en-US" sz="1200" dirty="0"/>
              <a:t>To take action on a pending time record once the supervisor has clicked on details from the work roster and reviewed the time record, please click approve or deny.  </a:t>
            </a:r>
          </a:p>
          <a:p>
            <a:pPr marL="228600" indent="-228600">
              <a:buFont typeface="+mj-lt"/>
              <a:buAutoNum type="arabicPeriod"/>
            </a:pPr>
            <a:r>
              <a:rPr lang="en-US" sz="1200" dirty="0"/>
              <a:t>Once action has been taken, the pending time record will be removed from the work roster.</a:t>
            </a:r>
          </a:p>
          <a:p>
            <a:pPr marL="228600" indent="-228600">
              <a:buFont typeface="+mj-lt"/>
              <a:buAutoNum type="arabicPeriod"/>
            </a:pPr>
            <a:r>
              <a:rPr lang="en-US" sz="1200" dirty="0"/>
              <a:t>If approved, the time record will change to an approved status under the accrual pay period drop down.</a:t>
            </a:r>
          </a:p>
          <a:p>
            <a:pPr marL="228600" indent="-228600">
              <a:buFont typeface="+mj-lt"/>
              <a:buAutoNum type="arabicPeriod"/>
            </a:pPr>
            <a:r>
              <a:rPr lang="en-US" sz="1200" dirty="0"/>
              <a:t>If Denied, the time record will show as denied with  required comments for the employee to correct as necessary and resubmit to supervisor.</a:t>
            </a:r>
          </a:p>
          <a:p>
            <a:pPr marL="228600" indent="-228600">
              <a:buFont typeface="+mj-lt"/>
              <a:buAutoNum type="arabicPeriod"/>
            </a:pPr>
            <a:r>
              <a:rPr lang="en-US" sz="1200" dirty="0"/>
              <a:t>If time record has been approved, the total hours worked will roll into the TAS Payment Roster for the payroll department to audit and send the payment to OSC.</a:t>
            </a:r>
          </a:p>
          <a:p>
            <a:pPr marL="228600" indent="-228600">
              <a:buFont typeface="+mj-lt"/>
              <a:buAutoNum type="arabicPeriod"/>
            </a:pPr>
            <a:endParaRPr lang="en-US" sz="1200" dirty="0"/>
          </a:p>
          <a:p>
            <a:pPr marL="228600" indent="-228600">
              <a:buFont typeface="+mj-lt"/>
              <a:buAutoNum type="arabicPeriod"/>
            </a:pPr>
            <a:endParaRPr lang="en-US" sz="1200" dirty="0"/>
          </a:p>
          <a:p>
            <a:pPr marL="228600" indent="-228600">
              <a:buFont typeface="+mj-lt"/>
              <a:buAutoNum type="arabicPeriod"/>
            </a:pPr>
            <a:endParaRPr lang="en-US" sz="1200" dirty="0"/>
          </a:p>
          <a:p>
            <a:pPr marL="628650" lvl="1" indent="-228600">
              <a:buFont typeface="+mj-lt"/>
              <a:buAutoNum type="arabicPeriod"/>
            </a:pPr>
            <a:endParaRPr lang="en-US" sz="800" dirty="0"/>
          </a:p>
          <a:p>
            <a:pPr marL="628650" lvl="1" indent="-228600">
              <a:buFont typeface="+mj-lt"/>
              <a:buAutoNum type="arabicPeriod"/>
            </a:pPr>
            <a:endParaRPr lang="en-US" sz="800" dirty="0"/>
          </a:p>
          <a:p>
            <a:pPr marL="228600" indent="-228600">
              <a:buFont typeface="+mj-lt"/>
              <a:buAutoNum type="arabicPeriod"/>
            </a:pPr>
            <a:endParaRPr lang="en-US" sz="1200" dirty="0"/>
          </a:p>
          <a:p>
            <a:endParaRPr lang="en-US" sz="1200" dirty="0"/>
          </a:p>
        </p:txBody>
      </p:sp>
      <p:pic>
        <p:nvPicPr>
          <p:cNvPr id="3074" name="Picture 2" descr="C:\Users\vumbacti\AppData\Local\Temp\SNAGHTML40a39678.PN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04800" y="1417638"/>
            <a:ext cx="4038600" cy="2468562"/>
          </a:xfrm>
          <a:prstGeom prst="rect">
            <a:avLst/>
          </a:prstGeom>
          <a:noFill/>
          <a:extLst>
            <a:ext uri="{909E8E84-426E-40DD-AFC4-6F175D3DCCD1}">
              <a14:hiddenFill xmlns:a14="http://schemas.microsoft.com/office/drawing/2010/main">
                <a:solidFill>
                  <a:srgbClr val="FFFFFF"/>
                </a:solidFill>
              </a14:hiddenFill>
            </a:ext>
          </a:extLst>
        </p:spPr>
      </p:pic>
      <p:sp>
        <p:nvSpPr>
          <p:cNvPr id="6" name="Notched Right Arrow 5"/>
          <p:cNvSpPr/>
          <p:nvPr/>
        </p:nvSpPr>
        <p:spPr>
          <a:xfrm rot="19182206">
            <a:off x="1421796" y="1666406"/>
            <a:ext cx="1219200" cy="8382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Work Roster</a:t>
            </a:r>
          </a:p>
        </p:txBody>
      </p:sp>
      <p:sp>
        <p:nvSpPr>
          <p:cNvPr id="8" name="Notched Right Arrow 7"/>
          <p:cNvSpPr/>
          <p:nvPr/>
        </p:nvSpPr>
        <p:spPr>
          <a:xfrm rot="11367837" flipV="1">
            <a:off x="928885" y="3101482"/>
            <a:ext cx="1133475" cy="74341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t>View Details or History of  Time Record</a:t>
            </a:r>
          </a:p>
        </p:txBody>
      </p:sp>
      <p:pic>
        <p:nvPicPr>
          <p:cNvPr id="5" name="Picture 4"/>
          <p:cNvPicPr>
            <a:picLocks noChangeAspect="1"/>
          </p:cNvPicPr>
          <p:nvPr/>
        </p:nvPicPr>
        <p:blipFill>
          <a:blip r:embed="rId3"/>
          <a:stretch>
            <a:fillRect/>
          </a:stretch>
        </p:blipFill>
        <p:spPr>
          <a:xfrm>
            <a:off x="149035" y="4495800"/>
            <a:ext cx="4194365" cy="2183751"/>
          </a:xfrm>
          <a:prstGeom prst="rect">
            <a:avLst/>
          </a:prstGeom>
        </p:spPr>
      </p:pic>
      <p:sp>
        <p:nvSpPr>
          <p:cNvPr id="14" name="Notched Right Arrow 13"/>
          <p:cNvSpPr/>
          <p:nvPr/>
        </p:nvSpPr>
        <p:spPr>
          <a:xfrm rot="391505" flipH="1">
            <a:off x="746956" y="6238997"/>
            <a:ext cx="990600" cy="6096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Approve/</a:t>
            </a:r>
          </a:p>
          <a:p>
            <a:pPr algn="ctr"/>
            <a:r>
              <a:rPr lang="en-US" sz="800" dirty="0"/>
              <a:t>Disapprove </a:t>
            </a:r>
          </a:p>
        </p:txBody>
      </p:sp>
      <p:pic>
        <p:nvPicPr>
          <p:cNvPr id="3080" name="Picture 8" descr="C:\Users\vumbacti\AppData\Local\Temp\SNAGHTML40d746e3.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810000"/>
            <a:ext cx="4038600" cy="762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655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solidFill>
                  <a:schemeClr val="bg1"/>
                </a:solidFill>
              </a:rPr>
              <a:t>Sign out of the SUNY browser and CLOSE  </a:t>
            </a:r>
          </a:p>
        </p:txBody>
      </p:sp>
      <p:sp>
        <p:nvSpPr>
          <p:cNvPr id="3" name="Text Placeholder 2"/>
          <p:cNvSpPr>
            <a:spLocks noGrp="1"/>
          </p:cNvSpPr>
          <p:nvPr>
            <p:ph idx="1"/>
          </p:nvPr>
        </p:nvSpPr>
        <p:spPr/>
        <p:txBody>
          <a:bodyPr>
            <a:normAutofit/>
          </a:bodyPr>
          <a:lstStyle/>
          <a:p>
            <a:r>
              <a:rPr lang="en-US" sz="1800" dirty="0">
                <a:solidFill>
                  <a:schemeClr val="tx2">
                    <a:lumMod val="75000"/>
                  </a:schemeClr>
                </a:solidFill>
              </a:rPr>
              <a:t>To ensure your privacy and system security, please log off by clicking on “Sign Off” link in the upper right hand corner of your screen.</a:t>
            </a:r>
          </a:p>
        </p:txBody>
      </p:sp>
      <p:pic>
        <p:nvPicPr>
          <p:cNvPr id="3074" name="Picture 2" descr="C:\Users\vumbacti\AppData\Local\Temp\SNAGHTML1a3d5edb.PNG"/>
          <p:cNvPicPr>
            <a:picLocks noChangeAspect="1" noChangeArrowheads="1"/>
          </p:cNvPicPr>
          <p:nvPr/>
        </p:nvPicPr>
        <p:blipFill>
          <a:blip r:embed="rId2" cstate="print"/>
          <a:srcRect/>
          <a:stretch>
            <a:fillRect/>
          </a:stretch>
        </p:blipFill>
        <p:spPr bwMode="auto">
          <a:xfrm>
            <a:off x="152400" y="2895600"/>
            <a:ext cx="8915400" cy="2333626"/>
          </a:xfrm>
          <a:prstGeom prst="rect">
            <a:avLst/>
          </a:prstGeom>
          <a:noFill/>
        </p:spPr>
      </p:pic>
      <p:sp>
        <p:nvSpPr>
          <p:cNvPr id="7" name="Notched Right Arrow 6"/>
          <p:cNvSpPr/>
          <p:nvPr/>
        </p:nvSpPr>
        <p:spPr>
          <a:xfrm rot="19784482">
            <a:off x="6941989" y="2936633"/>
            <a:ext cx="1666320" cy="108631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Sign Off</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Thank You!</a:t>
            </a:r>
          </a:p>
        </p:txBody>
      </p:sp>
      <p:sp>
        <p:nvSpPr>
          <p:cNvPr id="3" name="Text Placeholder 2"/>
          <p:cNvSpPr>
            <a:spLocks noGrp="1"/>
          </p:cNvSpPr>
          <p:nvPr>
            <p:ph idx="1"/>
          </p:nvPr>
        </p:nvSpPr>
        <p:spPr/>
        <p:txBody>
          <a:bodyPr>
            <a:normAutofit lnSpcReduction="10000"/>
          </a:bodyPr>
          <a:lstStyle/>
          <a:p>
            <a:endParaRPr lang="en-US" sz="900" dirty="0"/>
          </a:p>
          <a:p>
            <a:r>
              <a:rPr lang="en-US" dirty="0">
                <a:solidFill>
                  <a:schemeClr val="tx2"/>
                </a:solidFill>
              </a:rPr>
              <a:t>Please contact any member of the  HR Time and Attendance implementation team for further assistance.</a:t>
            </a:r>
          </a:p>
          <a:p>
            <a:pPr lvl="1"/>
            <a:r>
              <a:rPr lang="en-US" dirty="0">
                <a:solidFill>
                  <a:schemeClr val="tx2"/>
                </a:solidFill>
              </a:rPr>
              <a:t>Susan Ciliberti, Time and Attendance Coordinator, Ext. 6057</a:t>
            </a:r>
          </a:p>
          <a:p>
            <a:pPr lvl="1"/>
            <a:r>
              <a:rPr lang="en-US" dirty="0">
                <a:solidFill>
                  <a:schemeClr val="tx2"/>
                </a:solidFill>
              </a:rPr>
              <a:t>Robin Farrell, Payroll Office Manager, Ext. 6096</a:t>
            </a:r>
          </a:p>
          <a:p>
            <a:pPr lvl="1"/>
            <a:endParaRPr lang="en-US" dirty="0">
              <a:solidFill>
                <a:schemeClr val="tx2"/>
              </a:solidFill>
            </a:endParaRPr>
          </a:p>
          <a:p>
            <a:pPr>
              <a:buNone/>
            </a:pPr>
            <a:endParaRPr lang="en-US" dirty="0">
              <a:solidFill>
                <a:schemeClr val="tx2"/>
              </a:solidFill>
            </a:endParaRPr>
          </a:p>
          <a:p>
            <a:pPr>
              <a:buNone/>
            </a:pPr>
            <a:r>
              <a:rPr lang="en-US" dirty="0">
                <a:solidFill>
                  <a:schemeClr val="tx2"/>
                </a:solidFill>
              </a:rPr>
              <a:t>		</a:t>
            </a:r>
          </a:p>
        </p:txBody>
      </p:sp>
    </p:spTree>
  </p:cSld>
  <p:clrMapOvr>
    <a:masterClrMapping/>
  </p:clrMapOvr>
</p:sld>
</file>

<file path=ppt/theme/theme1.xml><?xml version="1.0" encoding="utf-8"?>
<a:theme xmlns:a="http://schemas.openxmlformats.org/drawingml/2006/main" name="SUNY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UNY Theme" id="{E38FCBA6-4664-406F-8B6F-E9BD3E5DA4E7}" vid="{610C8E62-1C0F-4C99-B977-DE40F1825FC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SUNY Theme</Template>
  <TotalTime>5606</TotalTime>
  <Words>1456</Words>
  <Application>Microsoft Office PowerPoint</Application>
  <PresentationFormat>On-screen Show (4:3)</PresentationFormat>
  <Paragraphs>117</Paragraphs>
  <Slides>17</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Slide Titles</vt:lpstr>
      </vt:variant>
      <vt:variant>
        <vt:i4>17</vt:i4>
      </vt:variant>
      <vt:variant>
        <vt:lpstr>Custom Shows</vt:lpstr>
      </vt:variant>
      <vt:variant>
        <vt:i4>1</vt:i4>
      </vt:variant>
    </vt:vector>
  </HeadingPairs>
  <TitlesOfParts>
    <vt:vector size="22" baseType="lpstr">
      <vt:lpstr>AauxPro OT</vt:lpstr>
      <vt:lpstr>Arial</vt:lpstr>
      <vt:lpstr>Calibri</vt:lpstr>
      <vt:lpstr>SUNY Theme</vt:lpstr>
      <vt:lpstr>PowerPoint Presentation</vt:lpstr>
      <vt:lpstr> Overview of  Time and Attendance System (TAS) For Student Employees</vt:lpstr>
      <vt:lpstr>First-time System Sign-in Information </vt:lpstr>
      <vt:lpstr>        Sign in to SUNY at: http://www.suny.edu/time           </vt:lpstr>
      <vt:lpstr>Once logged into TAS, the home page will be displayed.  This includes employee information and employment roles.  To begin using TAS, click on  “Time and Attendance” tab. </vt:lpstr>
      <vt:lpstr>Time record:</vt:lpstr>
      <vt:lpstr>Warning/Error messages within TAS:</vt:lpstr>
      <vt:lpstr>Notifications:</vt:lpstr>
      <vt:lpstr>Sign out of the SUNY browser and CLOSE  </vt:lpstr>
      <vt:lpstr>  CONGRATULATIONS!</vt:lpstr>
      <vt:lpstr>Time and Attendance System (TAS) </vt:lpstr>
      <vt:lpstr> Overview of Monthly Time and Attendance Process – For Supervisors</vt:lpstr>
      <vt:lpstr>        Sign in to SUNY at: http://www.suny.edu/time           </vt:lpstr>
      <vt:lpstr>Then, click on “Time and Attendance” Tab  to get into your time record </vt:lpstr>
      <vt:lpstr>Supervisor Work Roster:  </vt:lpstr>
      <vt:lpstr>Sign out of the SUNY browser and CLOSE  </vt:lpstr>
      <vt:lpstr>Thank You!</vt:lpstr>
      <vt:lpstr>Custom Show 1</vt:lpstr>
    </vt:vector>
  </TitlesOfParts>
  <Company>State University of New York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vumbacti</dc:creator>
  <cp:lastModifiedBy>Espinales, Ricardo</cp:lastModifiedBy>
  <cp:revision>288</cp:revision>
  <dcterms:created xsi:type="dcterms:W3CDTF">2012-04-25T17:14:39Z</dcterms:created>
  <dcterms:modified xsi:type="dcterms:W3CDTF">2024-08-16T14:09:27Z</dcterms:modified>
</cp:coreProperties>
</file>