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4" autoAdjust="0"/>
    <p:restoredTop sz="94660"/>
  </p:normalViewPr>
  <p:slideViewPr>
    <p:cSldViewPr snapToGrid="0">
      <p:cViewPr varScale="1">
        <p:scale>
          <a:sx n="86" d="100"/>
          <a:sy n="86" d="100"/>
        </p:scale>
        <p:origin x="-920" y="-11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printerSettings" Target="printerSettings/printerSettings1.bin"/><Relationship Id="rId7" Type="http://schemas.openxmlformats.org/officeDocument/2006/relationships/presProps" Target="presProps.xml"/><Relationship Id="rId8" Type="http://schemas.openxmlformats.org/officeDocument/2006/relationships/viewProps" Target="viewProps.xml"/><Relationship Id="rId9" Type="http://schemas.openxmlformats.org/officeDocument/2006/relationships/theme" Target="theme/theme1.xml"/><Relationship Id="rId10"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70601956-7FBE-4EC5-AECC-03053B436B5A}" type="datetimeFigureOut">
              <a:rPr lang="en-US" smtClean="0"/>
              <a:t>6/23/17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B712252-6F34-4EF2-82A5-6444BCABFE13}" type="slidenum">
              <a:rPr lang="en-US" smtClean="0"/>
              <a:t>‹#›</a:t>
            </a:fld>
            <a:endParaRPr lang="en-US"/>
          </a:p>
        </p:txBody>
      </p:sp>
    </p:spTree>
    <p:extLst>
      <p:ext uri="{BB962C8B-B14F-4D97-AF65-F5344CB8AC3E}">
        <p14:creationId xmlns:p14="http://schemas.microsoft.com/office/powerpoint/2010/main" val="20734440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0601956-7FBE-4EC5-AECC-03053B436B5A}" type="datetimeFigureOut">
              <a:rPr lang="en-US" smtClean="0"/>
              <a:t>6/23/17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B712252-6F34-4EF2-82A5-6444BCABFE13}" type="slidenum">
              <a:rPr lang="en-US" smtClean="0"/>
              <a:t>‹#›</a:t>
            </a:fld>
            <a:endParaRPr lang="en-US"/>
          </a:p>
        </p:txBody>
      </p:sp>
    </p:spTree>
    <p:extLst>
      <p:ext uri="{BB962C8B-B14F-4D97-AF65-F5344CB8AC3E}">
        <p14:creationId xmlns:p14="http://schemas.microsoft.com/office/powerpoint/2010/main" val="37491881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0601956-7FBE-4EC5-AECC-03053B436B5A}" type="datetimeFigureOut">
              <a:rPr lang="en-US" smtClean="0"/>
              <a:t>6/23/17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B712252-6F34-4EF2-82A5-6444BCABFE13}" type="slidenum">
              <a:rPr lang="en-US" smtClean="0"/>
              <a:t>‹#›</a:t>
            </a:fld>
            <a:endParaRPr lang="en-US"/>
          </a:p>
        </p:txBody>
      </p:sp>
    </p:spTree>
    <p:extLst>
      <p:ext uri="{BB962C8B-B14F-4D97-AF65-F5344CB8AC3E}">
        <p14:creationId xmlns:p14="http://schemas.microsoft.com/office/powerpoint/2010/main" val="33682666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70601956-7FBE-4EC5-AECC-03053B436B5A}" type="datetimeFigureOut">
              <a:rPr lang="en-US" smtClean="0"/>
              <a:t>6/23/17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B712252-6F34-4EF2-82A5-6444BCABFE13}" type="slidenum">
              <a:rPr lang="en-US" smtClean="0"/>
              <a:t>‹#›</a:t>
            </a:fld>
            <a:endParaRPr lang="en-US"/>
          </a:p>
        </p:txBody>
      </p:sp>
    </p:spTree>
    <p:extLst>
      <p:ext uri="{BB962C8B-B14F-4D97-AF65-F5344CB8AC3E}">
        <p14:creationId xmlns:p14="http://schemas.microsoft.com/office/powerpoint/2010/main" val="14146005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70601956-7FBE-4EC5-AECC-03053B436B5A}" type="datetimeFigureOut">
              <a:rPr lang="en-US" smtClean="0"/>
              <a:t>6/23/17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B712252-6F34-4EF2-82A5-6444BCABFE13}" type="slidenum">
              <a:rPr lang="en-US" smtClean="0"/>
              <a:t>‹#›</a:t>
            </a:fld>
            <a:endParaRPr lang="en-US"/>
          </a:p>
        </p:txBody>
      </p:sp>
    </p:spTree>
    <p:extLst>
      <p:ext uri="{BB962C8B-B14F-4D97-AF65-F5344CB8AC3E}">
        <p14:creationId xmlns:p14="http://schemas.microsoft.com/office/powerpoint/2010/main" val="29594818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70601956-7FBE-4EC5-AECC-03053B436B5A}" type="datetimeFigureOut">
              <a:rPr lang="en-US" smtClean="0"/>
              <a:t>6/23/17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B712252-6F34-4EF2-82A5-6444BCABFE13}" type="slidenum">
              <a:rPr lang="en-US" smtClean="0"/>
              <a:t>‹#›</a:t>
            </a:fld>
            <a:endParaRPr lang="en-US"/>
          </a:p>
        </p:txBody>
      </p:sp>
    </p:spTree>
    <p:extLst>
      <p:ext uri="{BB962C8B-B14F-4D97-AF65-F5344CB8AC3E}">
        <p14:creationId xmlns:p14="http://schemas.microsoft.com/office/powerpoint/2010/main" val="22548043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0601956-7FBE-4EC5-AECC-03053B436B5A}" type="datetimeFigureOut">
              <a:rPr lang="en-US" smtClean="0"/>
              <a:t>6/23/17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B712252-6F34-4EF2-82A5-6444BCABFE13}" type="slidenum">
              <a:rPr lang="en-US" smtClean="0"/>
              <a:t>‹#›</a:t>
            </a:fld>
            <a:endParaRPr lang="en-US"/>
          </a:p>
        </p:txBody>
      </p:sp>
    </p:spTree>
    <p:extLst>
      <p:ext uri="{BB962C8B-B14F-4D97-AF65-F5344CB8AC3E}">
        <p14:creationId xmlns:p14="http://schemas.microsoft.com/office/powerpoint/2010/main" val="41600609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0601956-7FBE-4EC5-AECC-03053B436B5A}" type="datetimeFigureOut">
              <a:rPr lang="en-US" smtClean="0"/>
              <a:t>6/23/17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B712252-6F34-4EF2-82A5-6444BCABFE13}" type="slidenum">
              <a:rPr lang="en-US" smtClean="0"/>
              <a:t>‹#›</a:t>
            </a:fld>
            <a:endParaRPr lang="en-US"/>
          </a:p>
        </p:txBody>
      </p:sp>
    </p:spTree>
    <p:extLst>
      <p:ext uri="{BB962C8B-B14F-4D97-AF65-F5344CB8AC3E}">
        <p14:creationId xmlns:p14="http://schemas.microsoft.com/office/powerpoint/2010/main" val="4698087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0601956-7FBE-4EC5-AECC-03053B436B5A}" type="datetimeFigureOut">
              <a:rPr lang="en-US" smtClean="0"/>
              <a:t>6/23/17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B712252-6F34-4EF2-82A5-6444BCABFE13}" type="slidenum">
              <a:rPr lang="en-US" smtClean="0"/>
              <a:t>‹#›</a:t>
            </a:fld>
            <a:endParaRPr lang="en-US"/>
          </a:p>
        </p:txBody>
      </p:sp>
    </p:spTree>
    <p:extLst>
      <p:ext uri="{BB962C8B-B14F-4D97-AF65-F5344CB8AC3E}">
        <p14:creationId xmlns:p14="http://schemas.microsoft.com/office/powerpoint/2010/main" val="4702523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0601956-7FBE-4EC5-AECC-03053B436B5A}" type="datetimeFigureOut">
              <a:rPr lang="en-US" smtClean="0"/>
              <a:t>6/23/17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B712252-6F34-4EF2-82A5-6444BCABFE13}" type="slidenum">
              <a:rPr lang="en-US" smtClean="0"/>
              <a:t>‹#›</a:t>
            </a:fld>
            <a:endParaRPr lang="en-US"/>
          </a:p>
        </p:txBody>
      </p:sp>
    </p:spTree>
    <p:extLst>
      <p:ext uri="{BB962C8B-B14F-4D97-AF65-F5344CB8AC3E}">
        <p14:creationId xmlns:p14="http://schemas.microsoft.com/office/powerpoint/2010/main" val="21770500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0601956-7FBE-4EC5-AECC-03053B436B5A}" type="datetimeFigureOut">
              <a:rPr lang="en-US" smtClean="0"/>
              <a:t>6/23/17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B712252-6F34-4EF2-82A5-6444BCABFE13}" type="slidenum">
              <a:rPr lang="en-US" smtClean="0"/>
              <a:t>‹#›</a:t>
            </a:fld>
            <a:endParaRPr lang="en-US"/>
          </a:p>
        </p:txBody>
      </p:sp>
    </p:spTree>
    <p:extLst>
      <p:ext uri="{BB962C8B-B14F-4D97-AF65-F5344CB8AC3E}">
        <p14:creationId xmlns:p14="http://schemas.microsoft.com/office/powerpoint/2010/main" val="1215056748"/>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0601956-7FBE-4EC5-AECC-03053B436B5A}" type="datetimeFigureOut">
              <a:rPr lang="en-US" smtClean="0"/>
              <a:t>6/23/17</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B712252-6F34-4EF2-82A5-6444BCABFE13}" type="slidenum">
              <a:rPr lang="en-US" smtClean="0"/>
              <a:t>‹#›</a:t>
            </a:fld>
            <a:endParaRPr lang="en-US"/>
          </a:p>
        </p:txBody>
      </p:sp>
    </p:spTree>
    <p:extLst>
      <p:ext uri="{BB962C8B-B14F-4D97-AF65-F5344CB8AC3E}">
        <p14:creationId xmlns:p14="http://schemas.microsoft.com/office/powerpoint/2010/main" val="21505350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www.bookforum.com/inprint/023_03"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381991" y="529936"/>
            <a:ext cx="9424554" cy="707886"/>
          </a:xfrm>
          <a:prstGeom prst="rect">
            <a:avLst/>
          </a:prstGeom>
          <a:noFill/>
        </p:spPr>
        <p:txBody>
          <a:bodyPr wrap="square" rtlCol="0">
            <a:spAutoFit/>
          </a:bodyPr>
          <a:lstStyle/>
          <a:p>
            <a:pPr algn="ctr"/>
            <a:r>
              <a:rPr lang="en-US" sz="2000" spc="300" dirty="0" smtClean="0">
                <a:latin typeface="Tw Cen MT" panose="020B0602020104020603" pitchFamily="34" charset="0"/>
              </a:rPr>
              <a:t>Purchase College Philosophy Society</a:t>
            </a:r>
          </a:p>
          <a:p>
            <a:pPr algn="ctr"/>
            <a:r>
              <a:rPr lang="en-US" sz="2000" dirty="0" smtClean="0">
                <a:latin typeface="Tw Cen MT" panose="020B0602020104020603" pitchFamily="34" charset="0"/>
              </a:rPr>
              <a:t>Democracy and its Discontents: Thinking the Present</a:t>
            </a:r>
          </a:p>
        </p:txBody>
      </p:sp>
      <p:sp>
        <p:nvSpPr>
          <p:cNvPr id="2" name="Title 1"/>
          <p:cNvSpPr>
            <a:spLocks noGrp="1"/>
          </p:cNvSpPr>
          <p:nvPr>
            <p:ph type="ctrTitle"/>
          </p:nvPr>
        </p:nvSpPr>
        <p:spPr>
          <a:xfrm>
            <a:off x="1524000" y="1402773"/>
            <a:ext cx="9144000" cy="2107190"/>
          </a:xfrm>
        </p:spPr>
        <p:txBody>
          <a:bodyPr>
            <a:normAutofit/>
          </a:bodyPr>
          <a:lstStyle/>
          <a:p>
            <a:r>
              <a:rPr lang="en-US" sz="4000" spc="300" dirty="0" smtClean="0">
                <a:latin typeface="Tw Cen MT" panose="020B0602020104020603" pitchFamily="34" charset="0"/>
              </a:rPr>
              <a:t>The Inane, Terror, Despair, </a:t>
            </a:r>
            <a:br>
              <a:rPr lang="en-US" sz="4000" spc="300" dirty="0" smtClean="0">
                <a:latin typeface="Tw Cen MT" panose="020B0602020104020603" pitchFamily="34" charset="0"/>
              </a:rPr>
            </a:br>
            <a:r>
              <a:rPr lang="en-US" sz="4000" spc="300" dirty="0" smtClean="0">
                <a:latin typeface="Tw Cen MT" panose="020B0602020104020603" pitchFamily="34" charset="0"/>
              </a:rPr>
              <a:t>and, maybe, Hope</a:t>
            </a:r>
            <a:br>
              <a:rPr lang="en-US" sz="4000" spc="300" dirty="0" smtClean="0">
                <a:latin typeface="Tw Cen MT" panose="020B0602020104020603" pitchFamily="34" charset="0"/>
              </a:rPr>
            </a:br>
            <a:endParaRPr lang="en-US" sz="4000" spc="300" dirty="0">
              <a:latin typeface="Tw Cen MT" panose="020B0602020104020603" pitchFamily="34" charset="0"/>
            </a:endParaRPr>
          </a:p>
        </p:txBody>
      </p:sp>
      <p:sp>
        <p:nvSpPr>
          <p:cNvPr id="3" name="Subtitle 2"/>
          <p:cNvSpPr>
            <a:spLocks noGrp="1"/>
          </p:cNvSpPr>
          <p:nvPr>
            <p:ph type="subTitle" idx="1"/>
          </p:nvPr>
        </p:nvSpPr>
        <p:spPr/>
        <p:txBody>
          <a:bodyPr/>
          <a:lstStyle/>
          <a:p>
            <a:r>
              <a:rPr lang="en-US" dirty="0" smtClean="0">
                <a:latin typeface="Tw Cen MT" panose="020B0602020104020603" pitchFamily="34" charset="0"/>
              </a:rPr>
              <a:t>Jennifer Uleman</a:t>
            </a:r>
          </a:p>
          <a:p>
            <a:r>
              <a:rPr lang="en-US" dirty="0" smtClean="0">
                <a:latin typeface="Tw Cen MT" panose="020B0602020104020603" pitchFamily="34" charset="0"/>
              </a:rPr>
              <a:t>Associate Professor of Philosophy, Purchase College</a:t>
            </a:r>
            <a:endParaRPr lang="en-US" dirty="0">
              <a:latin typeface="Tw Cen MT" panose="020B0602020104020603" pitchFamily="34" charset="0"/>
            </a:endParaRPr>
          </a:p>
        </p:txBody>
      </p:sp>
    </p:spTree>
    <p:extLst>
      <p:ext uri="{BB962C8B-B14F-4D97-AF65-F5344CB8AC3E}">
        <p14:creationId xmlns:p14="http://schemas.microsoft.com/office/powerpoint/2010/main" val="1202270226"/>
      </p:ext>
    </p:extLst>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18508" y="902277"/>
            <a:ext cx="6598227" cy="1383723"/>
          </a:xfrm>
        </p:spPr>
        <p:txBody>
          <a:bodyPr>
            <a:normAutofit/>
          </a:bodyPr>
          <a:lstStyle/>
          <a:p>
            <a:r>
              <a:rPr lang="en-US" sz="1800" dirty="0">
                <a:latin typeface="Adobe Garamond Pro" panose="02020502060506020403" pitchFamily="18" charset="0"/>
              </a:rPr>
              <a:t>And thus likewise we sometimes speak of </a:t>
            </a:r>
            <a:r>
              <a:rPr lang="en-US" sz="1800" dirty="0" smtClean="0">
                <a:latin typeface="Adobe Garamond Pro" panose="02020502060506020403" pitchFamily="18" charset="0"/>
              </a:rPr>
              <a:t>Place</a:t>
            </a:r>
            <a:r>
              <a:rPr lang="en-US" sz="1800" dirty="0">
                <a:latin typeface="Adobe Garamond Pro" panose="02020502060506020403" pitchFamily="18" charset="0"/>
              </a:rPr>
              <a:t>, </a:t>
            </a:r>
            <a:r>
              <a:rPr lang="en-US" sz="1800" dirty="0" smtClean="0">
                <a:latin typeface="Adobe Garamond Pro" panose="02020502060506020403" pitchFamily="18" charset="0"/>
              </a:rPr>
              <a:t>Distance</a:t>
            </a:r>
            <a:r>
              <a:rPr lang="en-US" sz="1800" dirty="0">
                <a:latin typeface="Adobe Garamond Pro" panose="02020502060506020403" pitchFamily="18" charset="0"/>
              </a:rPr>
              <a:t>, or </a:t>
            </a:r>
            <a:r>
              <a:rPr lang="en-US" sz="1800" dirty="0" smtClean="0">
                <a:latin typeface="Adobe Garamond Pro" panose="02020502060506020403" pitchFamily="18" charset="0"/>
              </a:rPr>
              <a:t>Bulk </a:t>
            </a:r>
            <a:r>
              <a:rPr lang="en-US" sz="1800" dirty="0">
                <a:latin typeface="Adobe Garamond Pro" panose="02020502060506020403" pitchFamily="18" charset="0"/>
              </a:rPr>
              <a:t>in the great </a:t>
            </a:r>
            <a:r>
              <a:rPr lang="en-US" sz="1800" i="1" dirty="0" smtClean="0">
                <a:latin typeface="Adobe Garamond Pro" panose="02020502060506020403" pitchFamily="18" charset="0"/>
              </a:rPr>
              <a:t>Inane</a:t>
            </a:r>
            <a:r>
              <a:rPr lang="en-US" sz="1800" dirty="0">
                <a:latin typeface="Adobe Garamond Pro" panose="02020502060506020403" pitchFamily="18" charset="0"/>
              </a:rPr>
              <a:t> beyond the </a:t>
            </a:r>
            <a:r>
              <a:rPr lang="en-US" sz="1800" dirty="0" smtClean="0">
                <a:latin typeface="Adobe Garamond Pro" panose="02020502060506020403" pitchFamily="18" charset="0"/>
              </a:rPr>
              <a:t>Confines </a:t>
            </a:r>
            <a:r>
              <a:rPr lang="en-US" sz="1800" dirty="0">
                <a:latin typeface="Adobe Garamond Pro" panose="02020502060506020403" pitchFamily="18" charset="0"/>
              </a:rPr>
              <a:t>of the </a:t>
            </a:r>
            <a:r>
              <a:rPr lang="en-US" sz="1800" dirty="0" smtClean="0">
                <a:latin typeface="Adobe Garamond Pro" panose="02020502060506020403" pitchFamily="18" charset="0"/>
              </a:rPr>
              <a:t>World.</a:t>
            </a:r>
            <a:r>
              <a:rPr lang="en-US" sz="1600" dirty="0" smtClean="0">
                <a:latin typeface="Adobe Garamond Pro" panose="02020502060506020403" pitchFamily="18" charset="0"/>
              </a:rPr>
              <a:t/>
            </a:r>
            <a:br>
              <a:rPr lang="en-US" sz="1600" dirty="0" smtClean="0">
                <a:latin typeface="Adobe Garamond Pro" panose="02020502060506020403" pitchFamily="18" charset="0"/>
              </a:rPr>
            </a:br>
            <a:r>
              <a:rPr lang="en-US" sz="1600" dirty="0" smtClean="0">
                <a:latin typeface="Adobe Garamond Pro" panose="02020502060506020403" pitchFamily="18" charset="0"/>
              </a:rPr>
              <a:t> </a:t>
            </a:r>
            <a:r>
              <a:rPr lang="en-US" sz="1600" dirty="0">
                <a:latin typeface="Adobe Garamond Pro" panose="02020502060506020403" pitchFamily="18" charset="0"/>
              </a:rPr>
              <a:t/>
            </a:r>
            <a:br>
              <a:rPr lang="en-US" sz="1600" dirty="0">
                <a:latin typeface="Adobe Garamond Pro" panose="02020502060506020403" pitchFamily="18" charset="0"/>
              </a:rPr>
            </a:br>
            <a:r>
              <a:rPr lang="en-US" sz="1200" dirty="0">
                <a:latin typeface="Adobe Garamond Pro" panose="02020502060506020403" pitchFamily="18" charset="0"/>
              </a:rPr>
              <a:t>(</a:t>
            </a:r>
            <a:r>
              <a:rPr lang="en-US" sz="1200" dirty="0" smtClean="0">
                <a:latin typeface="Adobe Garamond Pro" panose="02020502060506020403" pitchFamily="18" charset="0"/>
              </a:rPr>
              <a:t>John </a:t>
            </a:r>
            <a:r>
              <a:rPr lang="en-US" sz="1200" dirty="0">
                <a:latin typeface="Adobe Garamond Pro" panose="02020502060506020403" pitchFamily="18" charset="0"/>
              </a:rPr>
              <a:t>Locke, </a:t>
            </a:r>
            <a:r>
              <a:rPr lang="en-US" sz="1200" dirty="0" smtClean="0">
                <a:latin typeface="Adobe Garamond Pro" panose="02020502060506020403" pitchFamily="18" charset="0"/>
              </a:rPr>
              <a:t>II.XV.7, </a:t>
            </a:r>
            <a:r>
              <a:rPr lang="en-US" sz="1200" i="1" dirty="0" smtClean="0">
                <a:latin typeface="Adobe Garamond Pro" panose="02020502060506020403" pitchFamily="18" charset="0"/>
              </a:rPr>
              <a:t>An </a:t>
            </a:r>
            <a:r>
              <a:rPr lang="en-US" sz="1200" i="1" dirty="0">
                <a:latin typeface="Adobe Garamond Pro" panose="02020502060506020403" pitchFamily="18" charset="0"/>
              </a:rPr>
              <a:t>Essay Concerning Human </a:t>
            </a:r>
            <a:r>
              <a:rPr lang="en-US" sz="1200" i="1" dirty="0" smtClean="0">
                <a:latin typeface="Adobe Garamond Pro" panose="02020502060506020403" pitchFamily="18" charset="0"/>
              </a:rPr>
              <a:t>Understanding</a:t>
            </a:r>
            <a:r>
              <a:rPr lang="en-US" sz="1200" dirty="0" smtClean="0">
                <a:latin typeface="Adobe Garamond Pro" panose="02020502060506020403" pitchFamily="18" charset="0"/>
              </a:rPr>
              <a:t> [1689], ed. Peter H. </a:t>
            </a:r>
            <a:r>
              <a:rPr lang="en-US" sz="1200" dirty="0" err="1" smtClean="0">
                <a:latin typeface="Adobe Garamond Pro" panose="02020502060506020403" pitchFamily="18" charset="0"/>
              </a:rPr>
              <a:t>Nidditch</a:t>
            </a:r>
            <a:r>
              <a:rPr lang="en-US" sz="1200" dirty="0" smtClean="0">
                <a:latin typeface="Adobe Garamond Pro" panose="02020502060506020403" pitchFamily="18" charset="0"/>
              </a:rPr>
              <a:t> (Clarendon, Oxford University Press, 1975), p. 200)</a:t>
            </a:r>
            <a:r>
              <a:rPr lang="en-US" sz="1400" dirty="0"/>
              <a:t/>
            </a:r>
            <a:br>
              <a:rPr lang="en-US" sz="1400" dirty="0"/>
            </a:br>
            <a:endParaRPr lang="en-US" sz="1400" i="1" dirty="0">
              <a:latin typeface="Tw Cen MT" panose="020B0602020104020603" pitchFamily="34" charset="0"/>
            </a:endParaRPr>
          </a:p>
        </p:txBody>
      </p:sp>
      <p:sp>
        <p:nvSpPr>
          <p:cNvPr id="3" name="Content Placeholder 2"/>
          <p:cNvSpPr>
            <a:spLocks noGrp="1"/>
          </p:cNvSpPr>
          <p:nvPr>
            <p:ph idx="1"/>
          </p:nvPr>
        </p:nvSpPr>
        <p:spPr>
          <a:xfrm>
            <a:off x="1423555" y="3030972"/>
            <a:ext cx="9175172" cy="1499464"/>
          </a:xfrm>
        </p:spPr>
        <p:txBody>
          <a:bodyPr>
            <a:normAutofit lnSpcReduction="10000"/>
          </a:bodyPr>
          <a:lstStyle/>
          <a:p>
            <a:pPr marL="0" indent="0">
              <a:buNone/>
            </a:pPr>
            <a:r>
              <a:rPr lang="en-US" sz="1400" dirty="0" smtClean="0">
                <a:latin typeface="Times New Roman" panose="02020603050405020304" pitchFamily="18" charset="0"/>
                <a:cs typeface="Times New Roman" panose="02020603050405020304" pitchFamily="18" charset="0"/>
              </a:rPr>
              <a:t>Dorothy Rabinowitz, in “Hillary-Hatred Derangement Syndrome,” </a:t>
            </a:r>
            <a:r>
              <a:rPr lang="en-US" sz="1400" i="1" dirty="0" smtClean="0">
                <a:latin typeface="Times New Roman" panose="02020603050405020304" pitchFamily="18" charset="0"/>
                <a:cs typeface="Times New Roman" panose="02020603050405020304" pitchFamily="18" charset="0"/>
              </a:rPr>
              <a:t>The Wall Street Journal</a:t>
            </a:r>
            <a:r>
              <a:rPr lang="en-US" sz="1400" dirty="0" smtClean="0">
                <a:latin typeface="Times New Roman" panose="02020603050405020304" pitchFamily="18" charset="0"/>
                <a:cs typeface="Times New Roman" panose="02020603050405020304" pitchFamily="18" charset="0"/>
              </a:rPr>
              <a:t>, opinion, Sep. 29, 2016:</a:t>
            </a:r>
          </a:p>
          <a:p>
            <a:pPr marL="0" indent="0">
              <a:buNone/>
            </a:pPr>
            <a:endParaRPr lang="en-US" sz="1400" dirty="0" smtClean="0">
              <a:latin typeface="Times New Roman" panose="02020603050405020304" pitchFamily="18" charset="0"/>
              <a:cs typeface="Times New Roman" panose="02020603050405020304" pitchFamily="18" charset="0"/>
            </a:endParaRPr>
          </a:p>
          <a:p>
            <a:pPr marL="0" indent="0">
              <a:buNone/>
            </a:pPr>
            <a:r>
              <a:rPr lang="en-US" sz="1600" dirty="0" smtClean="0">
                <a:latin typeface="Times New Roman" panose="02020603050405020304" pitchFamily="18" charset="0"/>
                <a:cs typeface="Times New Roman" panose="02020603050405020304" pitchFamily="18" charset="0"/>
              </a:rPr>
              <a:t>Yes</a:t>
            </a:r>
            <a:r>
              <a:rPr lang="en-US" sz="1600" dirty="0">
                <a:latin typeface="Times New Roman" panose="02020603050405020304" pitchFamily="18" charset="0"/>
                <a:cs typeface="Times New Roman" panose="02020603050405020304" pitchFamily="18" charset="0"/>
              </a:rPr>
              <a:t>, he may be rough around the edges, but he's a fresh force, the argument goes, unlike the establishment war horse, Mrs. Clinton, with her history of scandal and rumors thereof, and her decades in politics.  Mr. Trump is the dynamo who will blow up the old order.  He's authentic, a man with the courage of his convictions.</a:t>
            </a:r>
          </a:p>
        </p:txBody>
      </p:sp>
      <p:sp>
        <p:nvSpPr>
          <p:cNvPr id="4" name="TextBox 3"/>
          <p:cNvSpPr txBox="1"/>
          <p:nvPr/>
        </p:nvSpPr>
        <p:spPr>
          <a:xfrm>
            <a:off x="1423555" y="4690633"/>
            <a:ext cx="9175172" cy="584775"/>
          </a:xfrm>
          <a:prstGeom prst="rect">
            <a:avLst/>
          </a:prstGeom>
          <a:noFill/>
        </p:spPr>
        <p:txBody>
          <a:bodyPr wrap="square" rtlCol="0">
            <a:spAutoFit/>
          </a:bodyPr>
          <a:lstStyle/>
          <a:p>
            <a:r>
              <a:rPr lang="en-US" sz="1600" dirty="0">
                <a:latin typeface="Times New Roman" panose="02020603050405020304" pitchFamily="18" charset="0"/>
                <a:cs typeface="Times New Roman" panose="02020603050405020304" pitchFamily="18" charset="0"/>
              </a:rPr>
              <a:t>She </a:t>
            </a:r>
            <a:r>
              <a:rPr lang="en-US" sz="1600" dirty="0" smtClean="0">
                <a:latin typeface="Times New Roman" panose="02020603050405020304" pitchFamily="18" charset="0"/>
                <a:cs typeface="Times New Roman" panose="02020603050405020304" pitchFamily="18" charset="0"/>
              </a:rPr>
              <a:t>[Clinton] offers </a:t>
            </a:r>
            <a:r>
              <a:rPr lang="en-US" sz="1600" dirty="0">
                <a:latin typeface="Times New Roman" panose="02020603050405020304" pitchFamily="18" charset="0"/>
                <a:cs typeface="Times New Roman" panose="02020603050405020304" pitchFamily="18" charset="0"/>
              </a:rPr>
              <a:t>nothing of Mr. Trump's aura of free-swinging dynamism, not to mention a mind blissfully uncluttered by facts, knowledge of geopolitical realities, and the </a:t>
            </a:r>
            <a:r>
              <a:rPr lang="en-US" sz="1600" dirty="0" smtClean="0">
                <a:latin typeface="Times New Roman" panose="02020603050405020304" pitchFamily="18" charset="0"/>
                <a:cs typeface="Times New Roman" panose="02020603050405020304" pitchFamily="18" charset="0"/>
              </a:rPr>
              <a:t>like.</a:t>
            </a:r>
            <a:endParaRPr lang="en-US"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82787113"/>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1120404"/>
          </a:xfrm>
        </p:spPr>
        <p:txBody>
          <a:bodyPr>
            <a:normAutofit/>
          </a:bodyPr>
          <a:lstStyle/>
          <a:p>
            <a:pPr algn="ctr"/>
            <a:r>
              <a:rPr lang="en-US" sz="1800" dirty="0" smtClean="0">
                <a:latin typeface="Constantia" panose="02030602050306030303" pitchFamily="18" charset="0"/>
              </a:rPr>
              <a:t>G. W. F. Hegel, from §5 of the Introduction, </a:t>
            </a:r>
            <a:r>
              <a:rPr lang="en-US" sz="1800" i="1" dirty="0" smtClean="0">
                <a:latin typeface="Constantia" panose="02030602050306030303" pitchFamily="18" charset="0"/>
              </a:rPr>
              <a:t>Elements of the Philosophy of Right </a:t>
            </a:r>
            <a:r>
              <a:rPr lang="en-US" sz="1800" dirty="0" smtClean="0">
                <a:latin typeface="Constantia" panose="02030602050306030303" pitchFamily="18" charset="0"/>
              </a:rPr>
              <a:t>[1821], </a:t>
            </a:r>
            <a:br>
              <a:rPr lang="en-US" sz="1800" dirty="0" smtClean="0">
                <a:latin typeface="Constantia" panose="02030602050306030303" pitchFamily="18" charset="0"/>
              </a:rPr>
            </a:br>
            <a:r>
              <a:rPr lang="en-US" sz="1400" dirty="0" smtClean="0">
                <a:latin typeface="Constantia" panose="02030602050306030303" pitchFamily="18" charset="0"/>
              </a:rPr>
              <a:t>ed. Allen W. Wood, trans. H. B. </a:t>
            </a:r>
            <a:r>
              <a:rPr lang="en-US" sz="1400" dirty="0" err="1" smtClean="0">
                <a:latin typeface="Constantia" panose="02030602050306030303" pitchFamily="18" charset="0"/>
              </a:rPr>
              <a:t>Nisbet</a:t>
            </a:r>
            <a:r>
              <a:rPr lang="en-US" sz="1400" dirty="0" smtClean="0">
                <a:latin typeface="Constantia" panose="02030602050306030303" pitchFamily="18" charset="0"/>
              </a:rPr>
              <a:t> (Cambridge University Press, 1991)</a:t>
            </a:r>
            <a:endParaRPr lang="en-US" sz="1400" i="1" dirty="0">
              <a:latin typeface="Constantia" panose="02030602050306030303" pitchFamily="18" charset="0"/>
            </a:endParaRPr>
          </a:p>
        </p:txBody>
      </p:sp>
      <p:sp>
        <p:nvSpPr>
          <p:cNvPr id="3" name="Content Placeholder 2"/>
          <p:cNvSpPr>
            <a:spLocks noGrp="1"/>
          </p:cNvSpPr>
          <p:nvPr>
            <p:ph idx="1"/>
          </p:nvPr>
        </p:nvSpPr>
        <p:spPr>
          <a:xfrm>
            <a:off x="838199" y="1605901"/>
            <a:ext cx="4409209" cy="1251599"/>
          </a:xfrm>
        </p:spPr>
        <p:txBody>
          <a:bodyPr>
            <a:normAutofit/>
          </a:bodyPr>
          <a:lstStyle/>
          <a:p>
            <a:pPr marL="0" indent="0">
              <a:buNone/>
            </a:pPr>
            <a:r>
              <a:rPr lang="en-US" sz="1400" dirty="0" smtClean="0">
                <a:latin typeface="Garamond" panose="02020404030301010803" pitchFamily="18" charset="0"/>
              </a:rPr>
              <a:t>Those who regard thinking as a particular and distinct </a:t>
            </a:r>
            <a:r>
              <a:rPr lang="en-US" sz="1400" i="1" dirty="0" smtClean="0">
                <a:latin typeface="Garamond" panose="02020404030301010803" pitchFamily="18" charset="0"/>
              </a:rPr>
              <a:t>faculty</a:t>
            </a:r>
            <a:r>
              <a:rPr lang="en-US" sz="1400" dirty="0" smtClean="0">
                <a:latin typeface="Garamond" panose="02020404030301010803" pitchFamily="18" charset="0"/>
              </a:rPr>
              <a:t>, divorced from the will as an equally distinct </a:t>
            </a:r>
            <a:r>
              <a:rPr lang="en-US" sz="1400" i="1" dirty="0" smtClean="0">
                <a:latin typeface="Garamond" panose="02020404030301010803" pitchFamily="18" charset="0"/>
              </a:rPr>
              <a:t>faculty</a:t>
            </a:r>
            <a:r>
              <a:rPr lang="en-US" sz="1400" dirty="0" smtClean="0">
                <a:latin typeface="Garamond" panose="02020404030301010803" pitchFamily="18" charset="0"/>
              </a:rPr>
              <a:t>, and who in addition even consider that thinking is prejudicial to the will – especially the good will – show from the very outset that they are totally ignorant of the nature of the will.       </a:t>
            </a:r>
            <a:r>
              <a:rPr lang="en-US" sz="1200" dirty="0" smtClean="0">
                <a:latin typeface="Garamond" panose="02020404030301010803" pitchFamily="18" charset="0"/>
              </a:rPr>
              <a:t>(pp. 37-38) </a:t>
            </a:r>
            <a:endParaRPr lang="en-US" sz="1200" dirty="0">
              <a:latin typeface="Garamond" panose="02020404030301010803" pitchFamily="18" charset="0"/>
            </a:endParaRPr>
          </a:p>
        </p:txBody>
      </p:sp>
      <p:sp>
        <p:nvSpPr>
          <p:cNvPr id="4" name="TextBox 3"/>
          <p:cNvSpPr txBox="1"/>
          <p:nvPr/>
        </p:nvSpPr>
        <p:spPr>
          <a:xfrm>
            <a:off x="838198" y="2931464"/>
            <a:ext cx="4409210" cy="523220"/>
          </a:xfrm>
          <a:prstGeom prst="rect">
            <a:avLst/>
          </a:prstGeom>
          <a:noFill/>
        </p:spPr>
        <p:txBody>
          <a:bodyPr wrap="square" rtlCol="0">
            <a:spAutoFit/>
          </a:bodyPr>
          <a:lstStyle/>
          <a:p>
            <a:r>
              <a:rPr lang="en-US" sz="1400" dirty="0" smtClean="0">
                <a:latin typeface="Garamond" panose="02020404030301010803" pitchFamily="18" charset="0"/>
              </a:rPr>
              <a:t>Only </a:t>
            </a:r>
            <a:r>
              <a:rPr lang="en-US" sz="1400" i="1" dirty="0" smtClean="0">
                <a:latin typeface="Garamond" panose="02020404030301010803" pitchFamily="18" charset="0"/>
              </a:rPr>
              <a:t>one aspect</a:t>
            </a:r>
            <a:r>
              <a:rPr lang="en-US" sz="1400" dirty="0" smtClean="0">
                <a:latin typeface="Garamond" panose="02020404030301010803" pitchFamily="18" charset="0"/>
              </a:rPr>
              <a:t> of the will is defined here – namely…the flight from every content as a limitation.  </a:t>
            </a:r>
            <a:r>
              <a:rPr lang="en-US" sz="1200" dirty="0" smtClean="0">
                <a:latin typeface="Garamond" panose="02020404030301010803" pitchFamily="18" charset="0"/>
              </a:rPr>
              <a:t>(p. 38)</a:t>
            </a:r>
            <a:endParaRPr lang="en-US" sz="1200" dirty="0">
              <a:latin typeface="Garamond" panose="02020404030301010803" pitchFamily="18" charset="0"/>
            </a:endParaRPr>
          </a:p>
        </p:txBody>
      </p:sp>
      <p:sp>
        <p:nvSpPr>
          <p:cNvPr id="5" name="TextBox 4"/>
          <p:cNvSpPr txBox="1"/>
          <p:nvPr/>
        </p:nvSpPr>
        <p:spPr>
          <a:xfrm>
            <a:off x="838198" y="3575056"/>
            <a:ext cx="4409210" cy="523220"/>
          </a:xfrm>
          <a:prstGeom prst="rect">
            <a:avLst/>
          </a:prstGeom>
          <a:noFill/>
        </p:spPr>
        <p:txBody>
          <a:bodyPr wrap="square" rtlCol="0">
            <a:spAutoFit/>
          </a:bodyPr>
          <a:lstStyle/>
          <a:p>
            <a:r>
              <a:rPr lang="en-US" sz="1400" dirty="0" smtClean="0">
                <a:latin typeface="Constantia" panose="02030602050306030303" pitchFamily="18" charset="0"/>
              </a:rPr>
              <a:t>This is </a:t>
            </a:r>
            <a:r>
              <a:rPr lang="en-US" sz="1400" b="1" dirty="0" smtClean="0">
                <a:latin typeface="Constantia" panose="02030602050306030303" pitchFamily="18" charset="0"/>
              </a:rPr>
              <a:t>the freedom of the void</a:t>
            </a:r>
            <a:r>
              <a:rPr lang="en-US" sz="1400" dirty="0" smtClean="0">
                <a:latin typeface="Constantia" panose="02030602050306030303" pitchFamily="18" charset="0"/>
              </a:rPr>
              <a:t>, which is raised to the status of an actual shape and passion.  </a:t>
            </a:r>
            <a:r>
              <a:rPr lang="en-US" sz="1200" dirty="0" smtClean="0">
                <a:latin typeface="Constantia" panose="02030602050306030303" pitchFamily="18" charset="0"/>
              </a:rPr>
              <a:t>(p. 38; my bold)</a:t>
            </a:r>
            <a:endParaRPr lang="en-US" sz="1200" dirty="0">
              <a:latin typeface="Constantia" panose="02030602050306030303" pitchFamily="18" charset="0"/>
            </a:endParaRPr>
          </a:p>
        </p:txBody>
      </p:sp>
      <p:sp>
        <p:nvSpPr>
          <p:cNvPr id="6" name="TextBox 5"/>
          <p:cNvSpPr txBox="1"/>
          <p:nvPr/>
        </p:nvSpPr>
        <p:spPr>
          <a:xfrm>
            <a:off x="838198" y="4218406"/>
            <a:ext cx="4409210" cy="2000548"/>
          </a:xfrm>
          <a:prstGeom prst="rect">
            <a:avLst/>
          </a:prstGeom>
          <a:noFill/>
        </p:spPr>
        <p:txBody>
          <a:bodyPr wrap="square" rtlCol="0">
            <a:spAutoFit/>
          </a:bodyPr>
          <a:lstStyle/>
          <a:p>
            <a:r>
              <a:rPr lang="en-US" sz="1400" dirty="0" smtClean="0">
                <a:latin typeface="Garamond" panose="02020404030301010803" pitchFamily="18" charset="0"/>
              </a:rPr>
              <a:t>…if it [a passion for this the freedom of the void] turns [away from “pure contemplation”] to actuality, it becomes in the realm of both politics and religion the fanaticism of destruction, demolishing the whole existing social order, eliminating all individuals regarded as suspect by a given order, and annihilating any organization which attempts to rise up anew.  Only in destroying something does this negative will have a feeling of its own existence [</a:t>
            </a:r>
            <a:r>
              <a:rPr lang="en-US" sz="1400" i="1" dirty="0" err="1" smtClean="0">
                <a:latin typeface="Garamond" panose="02020404030301010803" pitchFamily="18" charset="0"/>
              </a:rPr>
              <a:t>Dasein</a:t>
            </a:r>
            <a:r>
              <a:rPr lang="en-US" sz="1400" dirty="0" smtClean="0">
                <a:latin typeface="Garamond" panose="02020404030301010803" pitchFamily="18" charset="0"/>
              </a:rPr>
              <a:t>].   </a:t>
            </a:r>
            <a:r>
              <a:rPr lang="en-US" sz="1200" dirty="0" smtClean="0">
                <a:latin typeface="Garamond" panose="02020404030301010803" pitchFamily="18" charset="0"/>
              </a:rPr>
              <a:t>(p. 38)</a:t>
            </a:r>
            <a:endParaRPr lang="en-US" sz="1200" dirty="0">
              <a:latin typeface="Garamond" panose="02020404030301010803" pitchFamily="18" charset="0"/>
            </a:endParaRPr>
          </a:p>
        </p:txBody>
      </p:sp>
      <p:sp>
        <p:nvSpPr>
          <p:cNvPr id="7" name="TextBox 6"/>
          <p:cNvSpPr txBox="1"/>
          <p:nvPr/>
        </p:nvSpPr>
        <p:spPr>
          <a:xfrm>
            <a:off x="6203373" y="1605901"/>
            <a:ext cx="5018809" cy="3108543"/>
          </a:xfrm>
          <a:prstGeom prst="rect">
            <a:avLst/>
          </a:prstGeom>
          <a:noFill/>
        </p:spPr>
        <p:txBody>
          <a:bodyPr wrap="square" rtlCol="0">
            <a:spAutoFit/>
          </a:bodyPr>
          <a:lstStyle/>
          <a:p>
            <a:r>
              <a:rPr lang="en-US" sz="1400" dirty="0" smtClean="0">
                <a:latin typeface="Garamond" panose="02020404030301010803" pitchFamily="18" charset="0"/>
              </a:rPr>
              <a:t>It may well believe that it wills some positive condition, for instance the condition of universal equality…but it does not in fact will the positive actuality of this condition, for this at once gives rise to some kind of order, a particularization both of institutions and individuals; but it is precisely through the annihilation of particularity…that the self-consciousness of this negative freedom arises.  Thus, whatever such freedom believes that it wills can in itself be no more than an abstract representation, and its actualization can only be the fury of destruction.  </a:t>
            </a:r>
            <a:r>
              <a:rPr lang="en-US" sz="1200" dirty="0" smtClean="0">
                <a:latin typeface="Garamond" panose="02020404030301010803" pitchFamily="18" charset="0"/>
              </a:rPr>
              <a:t>(p. 38)</a:t>
            </a:r>
          </a:p>
          <a:p>
            <a:endParaRPr lang="en-US" sz="1400" dirty="0">
              <a:latin typeface="Garamond" panose="02020404030301010803" pitchFamily="18" charset="0"/>
            </a:endParaRPr>
          </a:p>
          <a:p>
            <a:r>
              <a:rPr lang="en-US" sz="1400" dirty="0" smtClean="0">
                <a:latin typeface="Garamond" panose="02020404030301010803" pitchFamily="18" charset="0"/>
              </a:rPr>
              <a:t>[In ‘Addition’ to passage above:]</a:t>
            </a:r>
          </a:p>
          <a:p>
            <a:endParaRPr lang="en-US" sz="1400" dirty="0">
              <a:latin typeface="Garamond" panose="02020404030301010803" pitchFamily="18" charset="0"/>
            </a:endParaRPr>
          </a:p>
          <a:p>
            <a:r>
              <a:rPr lang="en-US" sz="1400" dirty="0" smtClean="0">
                <a:latin typeface="Garamond" panose="02020404030301010803" pitchFamily="18" charset="0"/>
              </a:rPr>
              <a:t>For fanaticism wills only what is abstract, not what is articulated… </a:t>
            </a:r>
          </a:p>
          <a:p>
            <a:r>
              <a:rPr lang="en-US" sz="1200" dirty="0" smtClean="0">
                <a:latin typeface="Garamond" panose="02020404030301010803" pitchFamily="18" charset="0"/>
              </a:rPr>
              <a:t>(p. 39)</a:t>
            </a:r>
            <a:endParaRPr lang="en-US" sz="1200" dirty="0">
              <a:latin typeface="Garamond" panose="02020404030301010803" pitchFamily="18" charset="0"/>
            </a:endParaRPr>
          </a:p>
        </p:txBody>
      </p:sp>
    </p:spTree>
    <p:extLst>
      <p:ext uri="{BB962C8B-B14F-4D97-AF65-F5344CB8AC3E}">
        <p14:creationId xmlns:p14="http://schemas.microsoft.com/office/powerpoint/2010/main" val="3028789333"/>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4" grpId="0"/>
      <p:bldP spid="5" grpId="0"/>
      <p:bldP spid="6" grpId="0"/>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1400" cap="all" dirty="0" smtClean="0">
                <a:hlinkClick r:id="rId2"/>
              </a:rPr>
              <a:t>BOOKFORUM   SEPT/OCT/NOV </a:t>
            </a:r>
            <a:r>
              <a:rPr lang="en-US" sz="1400" cap="all" dirty="0">
                <a:hlinkClick r:id="rId2"/>
              </a:rPr>
              <a:t>2016</a:t>
            </a:r>
            <a:r>
              <a:rPr lang="en-US" sz="1400" cap="all" dirty="0"/>
              <a:t/>
            </a:r>
            <a:br>
              <a:rPr lang="en-US" sz="1400" cap="all" dirty="0"/>
            </a:br>
            <a:r>
              <a:rPr lang="en-US" sz="1400" dirty="0"/>
              <a:t>Fear and Loafing</a:t>
            </a:r>
            <a:br>
              <a:rPr lang="en-US" sz="1400" dirty="0"/>
            </a:br>
            <a:r>
              <a:rPr lang="en-US" sz="1400" dirty="0"/>
              <a:t>What the media is missing in its coverage of the presidential race.</a:t>
            </a:r>
            <a:br>
              <a:rPr lang="en-US" sz="1400" dirty="0"/>
            </a:br>
            <a:r>
              <a:rPr lang="en-US" sz="1400" cap="all" dirty="0"/>
              <a:t>GENE SEYMOUR</a:t>
            </a:r>
            <a:br>
              <a:rPr lang="en-US" sz="1400" cap="all" dirty="0"/>
            </a:br>
            <a:endParaRPr lang="en-US" sz="1400" dirty="0"/>
          </a:p>
        </p:txBody>
      </p:sp>
      <p:sp>
        <p:nvSpPr>
          <p:cNvPr id="3" name="Content Placeholder 2"/>
          <p:cNvSpPr>
            <a:spLocks noGrp="1"/>
          </p:cNvSpPr>
          <p:nvPr>
            <p:ph idx="1"/>
          </p:nvPr>
        </p:nvSpPr>
        <p:spPr>
          <a:xfrm>
            <a:off x="2490354" y="1867189"/>
            <a:ext cx="7211292" cy="4003675"/>
          </a:xfrm>
        </p:spPr>
        <p:txBody>
          <a:bodyPr>
            <a:normAutofit/>
          </a:bodyPr>
          <a:lstStyle/>
          <a:p>
            <a:pPr marL="0" indent="0">
              <a:buNone/>
            </a:pPr>
            <a:r>
              <a:rPr lang="en-US" sz="1200" dirty="0" smtClean="0">
                <a:latin typeface="Times New Roman" panose="02020603050405020304" pitchFamily="18" charset="0"/>
                <a:cs typeface="Times New Roman" panose="02020603050405020304" pitchFamily="18" charset="0"/>
              </a:rPr>
              <a:t>[last paragraphs of piece, on the book he’d write, about those new to voter registration and to voting itself]</a:t>
            </a:r>
          </a:p>
          <a:p>
            <a:pPr marL="0" indent="0">
              <a:buNone/>
            </a:pPr>
            <a:r>
              <a:rPr lang="en-US" sz="1400" dirty="0" smtClean="0">
                <a:latin typeface="Times New Roman" panose="02020603050405020304" pitchFamily="18" charset="0"/>
                <a:cs typeface="Times New Roman" panose="02020603050405020304" pitchFamily="18" charset="0"/>
              </a:rPr>
              <a:t>I’d </a:t>
            </a:r>
            <a:r>
              <a:rPr lang="en-US" sz="1400" dirty="0">
                <a:latin typeface="Times New Roman" panose="02020603050405020304" pitchFamily="18" charset="0"/>
                <a:cs typeface="Times New Roman" panose="02020603050405020304" pitchFamily="18" charset="0"/>
              </a:rPr>
              <a:t>keep following those folks until Election Day. And if I didn’t think I had enough to make a book, I’d stick around to see how they did with the off-year elections that don’t get the fat hype of the presidential carnival but have proven to be just as significant, if not more so, to their respective futures.</a:t>
            </a:r>
          </a:p>
          <a:p>
            <a:pPr marL="0" indent="0">
              <a:buNone/>
            </a:pPr>
            <a:r>
              <a:rPr lang="en-US" sz="1400" dirty="0">
                <a:latin typeface="Times New Roman" panose="02020603050405020304" pitchFamily="18" charset="0"/>
                <a:cs typeface="Times New Roman" panose="02020603050405020304" pitchFamily="18" charset="0"/>
              </a:rPr>
              <a:t>My book would not, in other words, chronicle the making of a president. It would be about the making of an electorate, of a consensus; perhaps of a growing majority of small-</a:t>
            </a:r>
            <a:r>
              <a:rPr lang="en-US" sz="1400" i="1" dirty="0">
                <a:latin typeface="Times New Roman" panose="02020603050405020304" pitchFamily="18" charset="0"/>
                <a:cs typeface="Times New Roman" panose="02020603050405020304" pitchFamily="18" charset="0"/>
              </a:rPr>
              <a:t>d</a:t>
            </a:r>
            <a:r>
              <a:rPr lang="en-US" sz="1400" dirty="0">
                <a:latin typeface="Times New Roman" panose="02020603050405020304" pitchFamily="18" charset="0"/>
                <a:cs typeface="Times New Roman" panose="02020603050405020304" pitchFamily="18" charset="0"/>
              </a:rPr>
              <a:t>-democratic enablers affecting not just one campaign but many more, in the very long run, whose implications we’re not equipped to imagine yet. It would be a book that speaks to a nascent feeling that the present cacophony of smart alecks and prefabricated sages on all sides of the political spectrum can’t bring themselves to acknowledge: hope for the future, and scattered, distant signals from people, most of them young, that for varied reasons they will no longer accept conditions as they presently exist. If you can’t or won’t acknowledge such possibilities, if you’ve been led by the aforementioned din of thwarted entitlement and puffed-up indignation to expect the worst this November and beyond, then you’re neither above nor beyond the </a:t>
            </a:r>
            <a:r>
              <a:rPr lang="en-US" sz="1400" dirty="0" err="1">
                <a:latin typeface="Times New Roman" panose="02020603050405020304" pitchFamily="18" charset="0"/>
                <a:cs typeface="Times New Roman" panose="02020603050405020304" pitchFamily="18" charset="0"/>
              </a:rPr>
              <a:t>shitstorm</a:t>
            </a:r>
            <a:r>
              <a:rPr lang="en-US" sz="1400" dirty="0">
                <a:latin typeface="Times New Roman" panose="02020603050405020304" pitchFamily="18" charset="0"/>
                <a:cs typeface="Times New Roman" panose="02020603050405020304" pitchFamily="18" charset="0"/>
              </a:rPr>
              <a:t> your cynicism purports to despise. You’re part of it. And my book, whoever writes it or however it’s written, wants nothing whatsoever to do with you</a:t>
            </a:r>
            <a:r>
              <a:rPr lang="en-US" sz="1400" dirty="0" smtClean="0">
                <a:latin typeface="Times New Roman" panose="02020603050405020304" pitchFamily="18" charset="0"/>
                <a:cs typeface="Times New Roman" panose="02020603050405020304" pitchFamily="18" charset="0"/>
              </a:rPr>
              <a:t>.</a:t>
            </a:r>
            <a:endParaRPr lang="en-US" sz="1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67893357"/>
      </p:ext>
    </p:extLst>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1343</TotalTime>
  <Words>853</Words>
  <Application>Microsoft Macintosh PowerPoint</Application>
  <PresentationFormat>Custom</PresentationFormat>
  <Paragraphs>25</Paragraphs>
  <Slides>4</Slides>
  <Notes>0</Notes>
  <HiddenSlides>0</HiddenSlides>
  <MMClips>0</MMClips>
  <ScaleCrop>false</ScaleCrop>
  <HeadingPairs>
    <vt:vector size="4" baseType="variant">
      <vt:variant>
        <vt:lpstr>Theme</vt:lpstr>
      </vt:variant>
      <vt:variant>
        <vt:i4>1</vt:i4>
      </vt:variant>
      <vt:variant>
        <vt:lpstr>Slide Titles</vt:lpstr>
      </vt:variant>
      <vt:variant>
        <vt:i4>4</vt:i4>
      </vt:variant>
    </vt:vector>
  </HeadingPairs>
  <TitlesOfParts>
    <vt:vector size="5" baseType="lpstr">
      <vt:lpstr>Office Theme</vt:lpstr>
      <vt:lpstr>The Inane, Terror, Despair,  and, maybe, Hope </vt:lpstr>
      <vt:lpstr>And thus likewise we sometimes speak of Place, Distance, or Bulk in the great Inane beyond the Confines of the World.   (John Locke, II.XV.7, An Essay Concerning Human Understanding [1689], ed. Peter H. Nidditch (Clarendon, Oxford University Press, 1975), p. 200) </vt:lpstr>
      <vt:lpstr>G. W. F. Hegel, from §5 of the Introduction, Elements of the Philosophy of Right [1821],  ed. Allen W. Wood, trans. H. B. Nisbet (Cambridge University Press, 1991)</vt:lpstr>
      <vt:lpstr>BOOKFORUM   SEPT/OCT/NOV 2016 Fear and Loafing What the media is missing in its coverage of the presidential race. GENE SEYMOUR </vt:lpstr>
    </vt:vector>
  </TitlesOfParts>
  <Company>Purchase College, State University of New York</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Inane, Terror, Despair,  and Hope, Maybe</dc:title>
  <dc:creator>Uleman, Jennifer</dc:creator>
  <cp:lastModifiedBy>Jennifer Uleman</cp:lastModifiedBy>
  <cp:revision>16</cp:revision>
  <dcterms:created xsi:type="dcterms:W3CDTF">2016-10-19T16:56:45Z</dcterms:created>
  <dcterms:modified xsi:type="dcterms:W3CDTF">2017-06-24T00:45:45Z</dcterms:modified>
</cp:coreProperties>
</file>